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59" r:id="rId3"/>
    <p:sldId id="260" r:id="rId4"/>
    <p:sldId id="261" r:id="rId5"/>
    <p:sldId id="265" r:id="rId6"/>
    <p:sldId id="262" r:id="rId7"/>
    <p:sldId id="266" r:id="rId8"/>
    <p:sldId id="263" r:id="rId9"/>
    <p:sldId id="267" r:id="rId10"/>
    <p:sldId id="268" r:id="rId11"/>
    <p:sldId id="269" r:id="rId12"/>
    <p:sldId id="27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07" d="100"/>
          <a:sy n="107" d="100"/>
        </p:scale>
        <p:origin x="-78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E17B24-DACB-4A25-A248-0887FBBF817E}" type="datetimeFigureOut">
              <a:rPr lang="en-US" smtClean="0"/>
              <a:pPr/>
              <a:t>7/29/11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38B07-D03C-4949-98B6-F9EEC8F5EF1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E17B24-DACB-4A25-A248-0887FBBF817E}" type="datetimeFigureOut">
              <a:rPr lang="en-US" smtClean="0"/>
              <a:pPr/>
              <a:t>7/29/11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38B07-D03C-4949-98B6-F9EEC8F5EF1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E17B24-DACB-4A25-A248-0887FBBF817E}" type="datetimeFigureOut">
              <a:rPr lang="en-US" smtClean="0"/>
              <a:pPr/>
              <a:t>7/29/11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38B07-D03C-4949-98B6-F9EEC8F5EF1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E17B24-DACB-4A25-A248-0887FBBF817E}" type="datetimeFigureOut">
              <a:rPr lang="en-US" smtClean="0"/>
              <a:pPr/>
              <a:t>7/29/11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38B07-D03C-4949-98B6-F9EEC8F5EF1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E17B24-DACB-4A25-A248-0887FBBF817E}" type="datetimeFigureOut">
              <a:rPr lang="en-US" smtClean="0"/>
              <a:pPr/>
              <a:t>7/29/11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38B07-D03C-4949-98B6-F9EEC8F5EF1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E17B24-DACB-4A25-A248-0887FBBF817E}" type="datetimeFigureOut">
              <a:rPr lang="en-US" smtClean="0"/>
              <a:pPr/>
              <a:t>7/29/11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38B07-D03C-4949-98B6-F9EEC8F5EF1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E17B24-DACB-4A25-A248-0887FBBF817E}" type="datetimeFigureOut">
              <a:rPr lang="en-US" smtClean="0"/>
              <a:pPr/>
              <a:t>7/29/11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238B07-D03C-4949-98B6-F9EEC8F5EF1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E17B24-DACB-4A25-A248-0887FBBF817E}" type="datetimeFigureOut">
              <a:rPr lang="en-US" smtClean="0"/>
              <a:pPr/>
              <a:t>7/29/11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238B07-D03C-4949-98B6-F9EEC8F5EF1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E17B24-DACB-4A25-A248-0887FBBF817E}" type="datetimeFigureOut">
              <a:rPr lang="en-US" smtClean="0"/>
              <a:pPr/>
              <a:t>7/29/11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238B07-D03C-4949-98B6-F9EEC8F5EF1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E17B24-DACB-4A25-A248-0887FBBF817E}" type="datetimeFigureOut">
              <a:rPr lang="en-US" smtClean="0"/>
              <a:pPr/>
              <a:t>7/29/11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38B07-D03C-4949-98B6-F9EEC8F5EF1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E17B24-DACB-4A25-A248-0887FBBF817E}" type="datetimeFigureOut">
              <a:rPr lang="en-US" smtClean="0"/>
              <a:pPr/>
              <a:t>7/29/11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38B07-D03C-4949-98B6-F9EEC8F5EF1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E17B24-DACB-4A25-A248-0887FBBF817E}" type="datetimeFigureOut">
              <a:rPr lang="en-US" smtClean="0"/>
              <a:pPr/>
              <a:t>7/29/11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238B07-D03C-4949-98B6-F9EEC8F5EF1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lix.polytechnique.fr/~mphi/p2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1"/>
            <a:ext cx="7772400" cy="1924050"/>
          </a:xfrm>
        </p:spPr>
        <p:txBody>
          <a:bodyPr>
            <a:normAutofit fontScale="90000"/>
          </a:bodyPr>
          <a:lstStyle/>
          <a:p>
            <a:r>
              <a:rPr lang="en-US" dirty="0" smtClean="0"/>
              <a:t>Reactive Discovery of Point-to-Point Routes in Low Power and </a:t>
            </a:r>
            <a:r>
              <a:rPr lang="en-US" dirty="0" err="1" smtClean="0"/>
              <a:t>Lossy</a:t>
            </a:r>
            <a:r>
              <a:rPr lang="en-US" dirty="0" smtClean="0"/>
              <a:t> Networks </a:t>
            </a:r>
            <a:br>
              <a:rPr lang="en-US" dirty="0" smtClean="0"/>
            </a:br>
            <a:r>
              <a:rPr lang="en-US" sz="3600" dirty="0" smtClean="0"/>
              <a:t>draft-ietf-roll-p2p-rpl-04 </a:t>
            </a:r>
            <a:endParaRPr lang="en-US" sz="3600" dirty="0"/>
          </a:p>
        </p:txBody>
      </p:sp>
      <p:sp>
        <p:nvSpPr>
          <p:cNvPr id="3" name="Subtitle 2"/>
          <p:cNvSpPr>
            <a:spLocks noGrp="1"/>
          </p:cNvSpPr>
          <p:nvPr>
            <p:ph type="subTitle" idx="1"/>
          </p:nvPr>
        </p:nvSpPr>
        <p:spPr/>
        <p:txBody>
          <a:bodyPr/>
          <a:lstStyle/>
          <a:p>
            <a:r>
              <a:rPr lang="en-US" dirty="0" err="1" smtClean="0"/>
              <a:t>Mukul</a:t>
            </a:r>
            <a:r>
              <a:rPr lang="en-US" dirty="0" smtClean="0"/>
              <a:t> </a:t>
            </a:r>
            <a:r>
              <a:rPr lang="en-US" dirty="0" err="1" smtClean="0"/>
              <a:t>Goyal</a:t>
            </a:r>
            <a:endParaRPr lang="en-US" dirty="0" smtClean="0"/>
          </a:p>
          <a:p>
            <a:r>
              <a:rPr lang="en-US" dirty="0" smtClean="0"/>
              <a:t>University of Wisconsin Milwaukee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Significant Simplifications Since Last IETF</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What routes can be discovered?</a:t>
            </a:r>
          </a:p>
          <a:p>
            <a:pPr lvl="1"/>
            <a:r>
              <a:rPr lang="en-US" dirty="0" smtClean="0"/>
              <a:t>one hop-by-hop route or up to 4 source routes from the origin to the target</a:t>
            </a:r>
          </a:p>
          <a:p>
            <a:pPr lvl="1"/>
            <a:r>
              <a:rPr lang="en-US" dirty="0" smtClean="0"/>
              <a:t>The routes may be optimized in just forward direction or in both directions</a:t>
            </a:r>
          </a:p>
          <a:p>
            <a:pPr lvl="1"/>
            <a:r>
              <a:rPr lang="en-US" dirty="0" smtClean="0"/>
              <a:t>The routes need to have bidirectional </a:t>
            </a:r>
            <a:r>
              <a:rPr lang="en-US" dirty="0" err="1" smtClean="0"/>
              <a:t>reachability</a:t>
            </a:r>
            <a:endParaRPr lang="en-US" dirty="0" smtClean="0"/>
          </a:p>
          <a:p>
            <a:pPr lvl="1"/>
            <a:r>
              <a:rPr lang="en-US" dirty="0" smtClean="0"/>
              <a:t>The target may use the reverse of a discovered route as a source route to reach the origin </a:t>
            </a:r>
          </a:p>
          <a:p>
            <a:pPr lvl="1"/>
            <a:r>
              <a:rPr lang="en-US" dirty="0" smtClean="0"/>
              <a:t>Cant establish backward hop-by-hop routes</a:t>
            </a:r>
          </a:p>
          <a:p>
            <a:r>
              <a:rPr lang="en-US" dirty="0" smtClean="0"/>
              <a:t>No separate propagation and route constraints.</a:t>
            </a:r>
          </a:p>
          <a:p>
            <a:pPr lvl="1"/>
            <a:r>
              <a:rPr lang="en-US" dirty="0" smtClean="0"/>
              <a:t>Can use optional constraints if desired.</a:t>
            </a:r>
          </a:p>
          <a:p>
            <a:pPr lvl="1"/>
            <a:r>
              <a:rPr lang="en-US" dirty="0" smtClean="0"/>
              <a:t>No need to include a Metric Container inside a Route Discovery Option (RDO)</a:t>
            </a:r>
          </a:p>
          <a:p>
            <a:r>
              <a:rPr lang="en-US" dirty="0" smtClean="0"/>
              <a:t>Routing metrics and OF used for route discovery and temporary DAG formation are now same.</a:t>
            </a:r>
          </a:p>
          <a:p>
            <a:r>
              <a:rPr lang="en-US" dirty="0" smtClean="0"/>
              <a:t> Specification of rules to operate Trickle for P2P-RPL .</a:t>
            </a:r>
          </a:p>
          <a:p>
            <a:r>
              <a:rPr lang="en-US" dirty="0" smtClean="0"/>
              <a:t>Route accumulation in RDO</a:t>
            </a:r>
          </a:p>
          <a:p>
            <a:pPr lvl="1"/>
            <a:r>
              <a:rPr lang="en-US" dirty="0" smtClean="0"/>
              <a:t>Rather than in Reverse Routing Header</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Significant Simplifications Since Last IETF</a:t>
            </a:r>
            <a:endParaRPr lang="en-US" dirty="0"/>
          </a:p>
        </p:txBody>
      </p:sp>
      <p:sp>
        <p:nvSpPr>
          <p:cNvPr id="3" name="Content Placeholder 2"/>
          <p:cNvSpPr>
            <a:spLocks noGrp="1"/>
          </p:cNvSpPr>
          <p:nvPr>
            <p:ph idx="1"/>
          </p:nvPr>
        </p:nvSpPr>
        <p:spPr/>
        <p:txBody>
          <a:bodyPr>
            <a:normAutofit lnSpcReduction="10000"/>
          </a:bodyPr>
          <a:lstStyle/>
          <a:p>
            <a:r>
              <a:rPr lang="en-US" dirty="0" smtClean="0"/>
              <a:t>The temporary DAG is created solely for route discovery and can not be used for routing purposes</a:t>
            </a:r>
          </a:p>
          <a:p>
            <a:r>
              <a:rPr lang="en-US" dirty="0" smtClean="0"/>
              <a:t>Discovery Reply Object (DRO) travel via link-local multicast along the reverse of a discovered route.</a:t>
            </a:r>
          </a:p>
          <a:p>
            <a:r>
              <a:rPr lang="en-US" dirty="0" smtClean="0"/>
              <a:t>DRO may have a “stop” bit to cancel DIO transmissions once route discovery is over.</a:t>
            </a:r>
          </a:p>
          <a:p>
            <a:r>
              <a:rPr lang="en-US" dirty="0" smtClean="0"/>
              <a:t>Introduces optional </a:t>
            </a:r>
            <a:r>
              <a:rPr lang="en-US" smtClean="0"/>
              <a:t>DRO Acknowledgement.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INRIA’s P2P-RPL Implementation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Based on current development version of </a:t>
            </a:r>
            <a:r>
              <a:rPr lang="en-US" dirty="0" err="1" smtClean="0"/>
              <a:t>Contiki</a:t>
            </a:r>
            <a:r>
              <a:rPr lang="en-US" dirty="0" smtClean="0"/>
              <a:t> (2.x-20110630).</a:t>
            </a:r>
          </a:p>
          <a:p>
            <a:r>
              <a:rPr lang="en-US" dirty="0" smtClean="0"/>
              <a:t>Compliant to version 4 of the draft. </a:t>
            </a:r>
          </a:p>
          <a:p>
            <a:r>
              <a:rPr lang="en-US" dirty="0" smtClean="0"/>
              <a:t>A minimal application with </a:t>
            </a:r>
            <a:r>
              <a:rPr lang="en-US" dirty="0" err="1" smtClean="0"/>
              <a:t>Contiki</a:t>
            </a:r>
            <a:r>
              <a:rPr lang="en-US" dirty="0" smtClean="0"/>
              <a:t>, 802.15.4, 6LoWPAN, IPv6, and P2P-RPL</a:t>
            </a:r>
            <a:br>
              <a:rPr lang="en-US" dirty="0" smtClean="0"/>
            </a:br>
            <a:r>
              <a:rPr lang="en-US" dirty="0" smtClean="0"/>
              <a:t>needs 47 </a:t>
            </a:r>
            <a:r>
              <a:rPr lang="en-US" dirty="0" err="1" smtClean="0"/>
              <a:t>KiB</a:t>
            </a:r>
            <a:r>
              <a:rPr lang="en-US" dirty="0" smtClean="0"/>
              <a:t> memory.</a:t>
            </a:r>
          </a:p>
          <a:p>
            <a:r>
              <a:rPr lang="en-US" dirty="0" smtClean="0"/>
              <a:t>Experiments have been carried out on a </a:t>
            </a:r>
            <a:r>
              <a:rPr lang="en-US" dirty="0" err="1" smtClean="0"/>
              <a:t>testbed</a:t>
            </a:r>
            <a:r>
              <a:rPr lang="en-US" dirty="0" smtClean="0"/>
              <a:t> with 15 MSP430-based</a:t>
            </a:r>
            <a:br>
              <a:rPr lang="en-US" dirty="0" smtClean="0"/>
            </a:br>
            <a:r>
              <a:rPr lang="en-US" dirty="0" smtClean="0"/>
              <a:t>sensor nodes and an average node degree of 3.8 </a:t>
            </a:r>
          </a:p>
          <a:p>
            <a:r>
              <a:rPr lang="en-US" dirty="0" smtClean="0"/>
              <a:t>A video of P2P RPL in action can be found here:</a:t>
            </a:r>
            <a:br>
              <a:rPr lang="en-US" dirty="0" smtClean="0"/>
            </a:br>
            <a:r>
              <a:rPr lang="en-US" dirty="0" smtClean="0">
                <a:hlinkClick r:id="rId2"/>
              </a:rPr>
              <a:t>http://www.lix.polytechnique.fr/~mphi/p2p/</a:t>
            </a: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Overview</a:t>
            </a:r>
            <a:endParaRPr lang="en-US" dirty="0"/>
          </a:p>
        </p:txBody>
      </p:sp>
      <p:sp>
        <p:nvSpPr>
          <p:cNvPr id="3" name="Content Placeholder 2"/>
          <p:cNvSpPr>
            <a:spLocks noGrp="1"/>
          </p:cNvSpPr>
          <p:nvPr>
            <p:ph idx="1"/>
          </p:nvPr>
        </p:nvSpPr>
        <p:spPr>
          <a:xfrm>
            <a:off x="533400" y="1524000"/>
            <a:ext cx="8229600" cy="1905000"/>
          </a:xfrm>
        </p:spPr>
        <p:txBody>
          <a:bodyPr>
            <a:normAutofit/>
          </a:bodyPr>
          <a:lstStyle/>
          <a:p>
            <a:r>
              <a:rPr lang="en-US" sz="2800" dirty="0" smtClean="0"/>
              <a:t>Origin initiates a temporary DAG. </a:t>
            </a:r>
          </a:p>
          <a:p>
            <a:r>
              <a:rPr lang="en-US" sz="2800" dirty="0" smtClean="0"/>
              <a:t>The DIOs carries a Route Discovery Option (RDO)</a:t>
            </a:r>
            <a:endParaRPr lang="en-US" sz="2800" dirty="0"/>
          </a:p>
        </p:txBody>
      </p:sp>
      <p:pic>
        <p:nvPicPr>
          <p:cNvPr id="1026" name="Picture 2"/>
          <p:cNvPicPr>
            <a:picLocks noChangeAspect="1" noChangeArrowheads="1"/>
          </p:cNvPicPr>
          <p:nvPr/>
        </p:nvPicPr>
        <p:blipFill>
          <a:blip r:embed="rId2" cstate="print"/>
          <a:srcRect/>
          <a:stretch>
            <a:fillRect/>
          </a:stretch>
        </p:blipFill>
        <p:spPr bwMode="auto">
          <a:xfrm>
            <a:off x="0" y="2819400"/>
            <a:ext cx="9144000" cy="40386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Overview</a:t>
            </a:r>
            <a:endParaRPr lang="en-US" dirty="0"/>
          </a:p>
        </p:txBody>
      </p:sp>
      <p:sp>
        <p:nvSpPr>
          <p:cNvPr id="3" name="Content Placeholder 2"/>
          <p:cNvSpPr>
            <a:spLocks noGrp="1"/>
          </p:cNvSpPr>
          <p:nvPr>
            <p:ph idx="1"/>
          </p:nvPr>
        </p:nvSpPr>
        <p:spPr>
          <a:xfrm>
            <a:off x="457200" y="1600200"/>
            <a:ext cx="8382000" cy="5029200"/>
          </a:xfrm>
        </p:spPr>
        <p:txBody>
          <a:bodyPr>
            <a:normAutofit fontScale="77500" lnSpcReduction="20000"/>
          </a:bodyPr>
          <a:lstStyle/>
          <a:p>
            <a:pPr marL="342900" lvl="1" indent="-342900">
              <a:buFont typeface="Arial" pitchFamily="34" charset="0"/>
              <a:buChar char="•"/>
            </a:pPr>
            <a:r>
              <a:rPr lang="en-US" dirty="0" smtClean="0"/>
              <a:t> The DIOs carry the routing metrics and constraints</a:t>
            </a:r>
          </a:p>
          <a:p>
            <a:pPr marL="742950" lvl="2" indent="-342900"/>
            <a:r>
              <a:rPr lang="en-US" dirty="0" smtClean="0"/>
              <a:t>A DIO is discarded if any mandatory constraint is violated.</a:t>
            </a:r>
          </a:p>
          <a:p>
            <a:pPr marL="342900" lvl="1" indent="-342900">
              <a:buFont typeface="Arial" pitchFamily="34" charset="0"/>
              <a:buChar char="•"/>
            </a:pPr>
            <a:r>
              <a:rPr lang="en-US" dirty="0" smtClean="0"/>
              <a:t>A router lists the best route it knows so far inside the Address vector (inside the RDO) </a:t>
            </a:r>
          </a:p>
          <a:p>
            <a:pPr marL="742950" lvl="2" indent="-342900"/>
            <a:r>
              <a:rPr lang="en-US" dirty="0" smtClean="0"/>
              <a:t>For route diversity, a router SHOULD remember multiple best routes it comes to knows and choose the route to be listed inside DIO randomly.</a:t>
            </a:r>
          </a:p>
          <a:p>
            <a:pPr marL="342900" lvl="1" indent="-342900">
              <a:buFont typeface="Arial" pitchFamily="34" charset="0"/>
              <a:buChar char="•"/>
            </a:pPr>
            <a:r>
              <a:rPr lang="en-US" dirty="0" smtClean="0"/>
              <a:t>The discovered routes are optimized for use in forward direction or in both directions</a:t>
            </a:r>
          </a:p>
          <a:p>
            <a:pPr marL="342900" lvl="1" indent="-342900">
              <a:buFont typeface="Arial" pitchFamily="34" charset="0"/>
              <a:buChar char="•"/>
            </a:pPr>
            <a:r>
              <a:rPr lang="en-US" dirty="0" smtClean="0"/>
              <a:t>The discovered routes MUST have bidirectional </a:t>
            </a:r>
            <a:r>
              <a:rPr lang="en-US" dirty="0" err="1" smtClean="0"/>
              <a:t>reachability</a:t>
            </a:r>
            <a:endParaRPr lang="en-US" dirty="0" smtClean="0"/>
          </a:p>
          <a:p>
            <a:pPr marL="742950" lvl="2" indent="-342900"/>
            <a:r>
              <a:rPr lang="en-US" dirty="0" smtClean="0"/>
              <a:t>To allow Discovery Reply Object (DRO) messages to travel back to the origin</a:t>
            </a:r>
          </a:p>
          <a:p>
            <a:pPr marL="742950" lvl="2" indent="-342900"/>
            <a:r>
              <a:rPr lang="en-US" dirty="0" smtClean="0"/>
              <a:t>Bidirectional </a:t>
            </a:r>
            <a:r>
              <a:rPr lang="en-US" dirty="0" err="1" smtClean="0"/>
              <a:t>reachability</a:t>
            </a:r>
            <a:r>
              <a:rPr lang="en-US" dirty="0" smtClean="0"/>
              <a:t> is not same as optimizing the route in both directions </a:t>
            </a:r>
          </a:p>
          <a:p>
            <a:pPr marL="342900" lvl="1" indent="-342900">
              <a:buFont typeface="Arial" pitchFamily="34" charset="0"/>
              <a:buChar char="•"/>
            </a:pPr>
            <a:r>
              <a:rPr lang="en-US" dirty="0" smtClean="0"/>
              <a:t>The discovered routes can be hop-by-hop or source routes. </a:t>
            </a:r>
          </a:p>
          <a:p>
            <a:pPr marL="742950" lvl="2" indent="-342900"/>
            <a:r>
              <a:rPr lang="en-US" dirty="0" smtClean="0"/>
              <a:t>Can discover one hop- by-hop route or up to four source routes at a time</a:t>
            </a:r>
          </a:p>
          <a:p>
            <a:pPr marL="742950" lvl="2" indent="-342900"/>
            <a:r>
              <a:rPr lang="en-US" dirty="0" smtClean="0"/>
              <a:t>Can not discover backward hop-by-hop routes</a:t>
            </a:r>
          </a:p>
          <a:p>
            <a:pPr marL="742950" lvl="2" indent="-342900"/>
            <a:r>
              <a:rPr lang="en-US" dirty="0" smtClean="0"/>
              <a:t>The target can use the discovered routes, after reversal, as source routes to reach the origin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Overview</a:t>
            </a:r>
            <a:endParaRPr lang="en-US" dirty="0"/>
          </a:p>
        </p:txBody>
      </p:sp>
      <p:sp>
        <p:nvSpPr>
          <p:cNvPr id="3" name="Content Placeholder 2"/>
          <p:cNvSpPr>
            <a:spLocks noGrp="1"/>
          </p:cNvSpPr>
          <p:nvPr>
            <p:ph idx="1"/>
          </p:nvPr>
        </p:nvSpPr>
        <p:spPr/>
        <p:txBody>
          <a:bodyPr>
            <a:normAutofit/>
          </a:bodyPr>
          <a:lstStyle/>
          <a:p>
            <a:pPr marL="342900" lvl="1" indent="-342900">
              <a:buFont typeface="Arial" pitchFamily="34" charset="0"/>
              <a:buChar char="•"/>
            </a:pPr>
            <a:r>
              <a:rPr lang="en-US" dirty="0" smtClean="0"/>
              <a:t>When the target receives a DIO and if it “selects” the route in there, it does the following</a:t>
            </a:r>
          </a:p>
          <a:p>
            <a:pPr marL="742950" lvl="2" indent="-342900"/>
            <a:r>
              <a:rPr lang="en-US" dirty="0" smtClean="0"/>
              <a:t> If one or more source routes are being discovered, the target sends the discovered route to the origin in a Discovery Reply Object (DRO) message (inside an RDO). </a:t>
            </a:r>
          </a:p>
          <a:p>
            <a:pPr marL="742950" lvl="2" indent="-342900"/>
            <a:r>
              <a:rPr lang="en-US" dirty="0" smtClean="0"/>
              <a:t>If a hop-by-hop route is being discovered, the target sends a DRO to the origin. The DRO travels towards the origin along the discovered route, establishing state for this route in the routers on the path. </a:t>
            </a:r>
          </a:p>
          <a:p>
            <a:pPr marL="742950" lvl="2" indent="-342900"/>
            <a:r>
              <a:rPr lang="en-US" dirty="0" smtClean="0"/>
              <a:t>The target may store the reverse of a discovered route in memory and use it as a source-route to reach the origin.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Discovery Reply Object (DRO)</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0" y="2209800"/>
            <a:ext cx="9144000" cy="35909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Overview</a:t>
            </a:r>
            <a:endParaRPr lang="en-US" dirty="0"/>
          </a:p>
        </p:txBody>
      </p:sp>
      <p:sp>
        <p:nvSpPr>
          <p:cNvPr id="3" name="Content Placeholder 2"/>
          <p:cNvSpPr>
            <a:spLocks noGrp="1"/>
          </p:cNvSpPr>
          <p:nvPr>
            <p:ph idx="1"/>
          </p:nvPr>
        </p:nvSpPr>
        <p:spPr>
          <a:xfrm>
            <a:off x="228600" y="1600200"/>
            <a:ext cx="8686800" cy="5029200"/>
          </a:xfrm>
        </p:spPr>
        <p:txBody>
          <a:bodyPr>
            <a:normAutofit lnSpcReduction="10000"/>
          </a:bodyPr>
          <a:lstStyle/>
          <a:p>
            <a:pPr marL="742950" lvl="2" indent="-342900"/>
            <a:r>
              <a:rPr lang="en-US" dirty="0" smtClean="0"/>
              <a:t>The DRO MUST carry an RDO and travel via link-local multicast along the discovered route (listed inside RDO)</a:t>
            </a:r>
          </a:p>
          <a:p>
            <a:pPr marL="1200150" lvl="3" indent="-342900"/>
            <a:r>
              <a:rPr lang="en-US" dirty="0" smtClean="0"/>
              <a:t>Only nodes on the route multicast it.</a:t>
            </a:r>
          </a:p>
          <a:p>
            <a:pPr marL="1200150" lvl="3" indent="-342900"/>
            <a:r>
              <a:rPr lang="en-US" dirty="0" smtClean="0"/>
              <a:t>If the target has discovered all the routes it needs to, it may set the Stop bit inside the DRO. All nodes receiving such DRO do not transmit any more DIOs for this temporary DAG. They will still process any future DROs they receive.</a:t>
            </a:r>
          </a:p>
          <a:p>
            <a:pPr marL="1200150" lvl="3" indent="-342900"/>
            <a:r>
              <a:rPr lang="en-US" dirty="0" smtClean="0"/>
              <a:t>The DROs are susceptible to loss</a:t>
            </a:r>
          </a:p>
          <a:p>
            <a:pPr marL="1657350" lvl="4" indent="-342900"/>
            <a:r>
              <a:rPr lang="en-US" dirty="0" smtClean="0"/>
              <a:t>Cant use link-level </a:t>
            </a:r>
            <a:r>
              <a:rPr lang="en-US" dirty="0" err="1" smtClean="0"/>
              <a:t>acks</a:t>
            </a:r>
            <a:endParaRPr lang="en-US" dirty="0" smtClean="0"/>
          </a:p>
          <a:p>
            <a:pPr marL="1657350" lvl="4" indent="-342900"/>
            <a:r>
              <a:rPr lang="en-US" dirty="0" smtClean="0"/>
              <a:t>No Trickle controlled retransmissions of DROs</a:t>
            </a:r>
          </a:p>
          <a:p>
            <a:pPr marL="1657350" lvl="4" indent="-342900"/>
            <a:r>
              <a:rPr lang="en-US" dirty="0" smtClean="0"/>
              <a:t>Optional end-to-end </a:t>
            </a:r>
            <a:r>
              <a:rPr lang="en-US" dirty="0" err="1" smtClean="0"/>
              <a:t>ack</a:t>
            </a:r>
            <a:endParaRPr lang="en-US" dirty="0" smtClean="0"/>
          </a:p>
          <a:p>
            <a:pPr marL="2114550" lvl="5" indent="-342900"/>
            <a:r>
              <a:rPr lang="en-US" dirty="0" smtClean="0"/>
              <a:t>The target may request the origin to acknowledge the receipt of a DRO by sending back a DRO Acknowledgement (DRO-ACK). The origin </a:t>
            </a:r>
            <a:r>
              <a:rPr lang="en-US" dirty="0" err="1" smtClean="0"/>
              <a:t>unicasts</a:t>
            </a:r>
            <a:r>
              <a:rPr lang="en-US" dirty="0" smtClean="0"/>
              <a:t> a DRO-ACK message to the target. The target resends the DRO if it does not receive the requested DRO-ACK in time.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DRO-Acknowledgement</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 y="1919288"/>
            <a:ext cx="9144000" cy="301942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Trickle Operation For P2P-RPL</a:t>
            </a:r>
            <a:endParaRPr lang="en-US" dirty="0"/>
          </a:p>
        </p:txBody>
      </p:sp>
      <p:sp>
        <p:nvSpPr>
          <p:cNvPr id="3" name="Content Placeholder 2"/>
          <p:cNvSpPr>
            <a:spLocks noGrp="1"/>
          </p:cNvSpPr>
          <p:nvPr>
            <p:ph idx="1"/>
          </p:nvPr>
        </p:nvSpPr>
        <p:spPr>
          <a:xfrm>
            <a:off x="228600" y="1600200"/>
            <a:ext cx="8763000" cy="5029200"/>
          </a:xfrm>
        </p:spPr>
        <p:txBody>
          <a:bodyPr>
            <a:normAutofit fontScale="62500" lnSpcReduction="20000"/>
          </a:bodyPr>
          <a:lstStyle/>
          <a:p>
            <a:r>
              <a:rPr lang="en-US" dirty="0" smtClean="0"/>
              <a:t>Need low latency for P2P-RPL route discovery</a:t>
            </a:r>
          </a:p>
          <a:p>
            <a:r>
              <a:rPr lang="en-US" dirty="0" smtClean="0"/>
              <a:t>Then, why use Trickle for P2P-RPL DIO transmissions?</a:t>
            </a:r>
          </a:p>
          <a:p>
            <a:pPr lvl="1"/>
            <a:r>
              <a:rPr lang="en-US" dirty="0" smtClean="0"/>
              <a:t>Need to avoid redundant DIO transmissions. </a:t>
            </a:r>
          </a:p>
          <a:p>
            <a:pPr lvl="1"/>
            <a:r>
              <a:rPr lang="en-US" dirty="0" smtClean="0"/>
              <a:t>Need to protect against loss of DIOs due to wireless communication. </a:t>
            </a:r>
          </a:p>
          <a:p>
            <a:r>
              <a:rPr lang="en-US" dirty="0" smtClean="0"/>
              <a:t>Suggested rules for Trickle for P2P-RPL:</a:t>
            </a:r>
          </a:p>
          <a:p>
            <a:pPr lvl="1"/>
            <a:r>
              <a:rPr lang="en-US" dirty="0" smtClean="0"/>
              <a:t>The receipt of a DIO, that allows a router to advertise a better route is considered "inconsistent" and hence resets the Trickle timer. </a:t>
            </a:r>
          </a:p>
          <a:p>
            <a:pPr lvl="2"/>
            <a:r>
              <a:rPr lang="en-US" dirty="0" smtClean="0"/>
              <a:t>The first receipt of a DIO advertising a particular temporary DAG is always considered an inconsistent event under this rule. </a:t>
            </a:r>
          </a:p>
          <a:p>
            <a:pPr lvl="1"/>
            <a:r>
              <a:rPr lang="en-US" dirty="0" smtClean="0"/>
              <a:t>The receipt of a DIO, that advertises a better route than the router but does not lead to the router advertising a better route itself, is considered "consistent". </a:t>
            </a:r>
          </a:p>
          <a:p>
            <a:pPr lvl="1"/>
            <a:r>
              <a:rPr lang="en-US" dirty="0" smtClean="0"/>
              <a:t>The receipt of a DIO, that advertises as good a route as the router itself, is considered "consistent". </a:t>
            </a:r>
          </a:p>
          <a:p>
            <a:pPr lvl="1"/>
            <a:r>
              <a:rPr lang="en-US" dirty="0" smtClean="0"/>
              <a:t>The receipt of a DIO, that advertises a worse route than what the router advertises, is considered neither "consistent" nor "inconsistent", i.e., the receipt of such a DIO has no impact on the Trickle operation. </a:t>
            </a:r>
          </a:p>
          <a:p>
            <a:r>
              <a:rPr lang="en-US" dirty="0" smtClean="0"/>
              <a:t>The recommended values of redundancy constant "k" is 1. </a:t>
            </a:r>
          </a:p>
          <a:p>
            <a:pPr lvl="1"/>
            <a:r>
              <a:rPr lang="en-US" dirty="0" smtClean="0"/>
              <a:t>This means that a DIO transmission will be suppressed if the router receives even a single "consistent" DIO during a timer interval.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Packet Forwarding Along a P2P Route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Use an RH4 header [I-D.ietf-6man-rpl-routing-header] to travel along a P2P source route. </a:t>
            </a:r>
          </a:p>
          <a:p>
            <a:r>
              <a:rPr lang="en-US" dirty="0" smtClean="0"/>
              <a:t>include an RPL option [I-D.ietf-6man-rpl-option] inside the IPv6 hop- by-hop options header to travel along a P2P hop-by-hop route. </a:t>
            </a:r>
          </a:p>
          <a:p>
            <a:pPr lvl="1"/>
            <a:r>
              <a:rPr lang="en-US" dirty="0" smtClean="0"/>
              <a:t>The origin MUST set the DODAGID of the P2P route as the source IPv6 address of the packet. </a:t>
            </a:r>
          </a:p>
          <a:p>
            <a:pPr lvl="1"/>
            <a:r>
              <a:rPr lang="en-US" dirty="0" smtClean="0"/>
              <a:t>The origin MUST specify the </a:t>
            </a:r>
            <a:r>
              <a:rPr lang="en-US" dirty="0" err="1" smtClean="0"/>
              <a:t>RPLInstanceID</a:t>
            </a:r>
            <a:r>
              <a:rPr lang="en-US" dirty="0" smtClean="0"/>
              <a:t>, associated with the P2P route, inside the RPL option and set the O flag inside the RPL option to 1. </a:t>
            </a:r>
          </a:p>
          <a:p>
            <a:pPr lvl="1"/>
            <a:r>
              <a:rPr lang="en-US" dirty="0" smtClean="0"/>
              <a:t>A router receiving this packet will check the O flag inside the RPL option and correctly infer the source IPv6 address of the packet as the DODAGID of the hop-by-hop route to be used for forwarding the packet further.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741</TotalTime>
  <Words>1231</Words>
  <Application>Microsoft Macintosh PowerPoint</Application>
  <PresentationFormat>On-screen Show (4:3)</PresentationFormat>
  <Paragraphs>79</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Reactive Discovery of Point-to-Point Routes in Low Power and Lossy Networks  draft-ietf-roll-p2p-rpl-04 </vt:lpstr>
      <vt:lpstr>Functional Overview</vt:lpstr>
      <vt:lpstr>Functional Overview</vt:lpstr>
      <vt:lpstr>Functional Overview</vt:lpstr>
      <vt:lpstr>Discovery Reply Object (DRO)</vt:lpstr>
      <vt:lpstr>Functional Overview</vt:lpstr>
      <vt:lpstr>DRO-Acknowledgement</vt:lpstr>
      <vt:lpstr>Trickle Operation For P2P-RPL</vt:lpstr>
      <vt:lpstr>Packet Forwarding Along a P2P Route</vt:lpstr>
      <vt:lpstr>Significant Simplifications Since Last IETF</vt:lpstr>
      <vt:lpstr>Significant Simplifications Since Last IETF</vt:lpstr>
      <vt:lpstr>INRIA’s P2P-RPL Implementation</vt:lpstr>
    </vt:vector>
  </TitlesOfParts>
  <Company>uwm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Reactive Discovery of Point-to-Point Routes in Low Power and Lossy Networks  draft-ietf-roll-p2p-rpl-04 </dc:title>
  <dc:creator>Mukul Goyal</dc:creator>
  <cp:lastModifiedBy>JP Vasseur</cp:lastModifiedBy>
  <cp:revision>94</cp:revision>
  <dcterms:created xsi:type="dcterms:W3CDTF">2011-07-29T18:23:38Z</dcterms:created>
  <dcterms:modified xsi:type="dcterms:W3CDTF">2011-07-29T18:25:05Z</dcterms:modified>
</cp:coreProperties>
</file>