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4" r:id="rId8"/>
    <p:sldId id="265" r:id="rId9"/>
    <p:sldId id="263"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D46CCF0-7233-4F7E-A363-E1AC925741C5}" type="datetimeFigureOut">
              <a:rPr lang="en-US" smtClean="0"/>
              <a:pPr/>
              <a:t>7/28/2011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73B5F-1A64-4BB2-8AF4-A7B3A4ECA7A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46CCF0-7233-4F7E-A363-E1AC925741C5}" type="datetimeFigureOut">
              <a:rPr lang="en-US" smtClean="0"/>
              <a:pPr/>
              <a:t>7/28/2011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73B5F-1A64-4BB2-8AF4-A7B3A4ECA7A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46CCF0-7233-4F7E-A363-E1AC925741C5}" type="datetimeFigureOut">
              <a:rPr lang="en-US" smtClean="0"/>
              <a:pPr/>
              <a:t>7/28/2011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73B5F-1A64-4BB2-8AF4-A7B3A4ECA7A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46CCF0-7233-4F7E-A363-E1AC925741C5}" type="datetimeFigureOut">
              <a:rPr lang="en-US" smtClean="0"/>
              <a:pPr/>
              <a:t>7/28/2011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73B5F-1A64-4BB2-8AF4-A7B3A4ECA7A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46CCF0-7233-4F7E-A363-E1AC925741C5}" type="datetimeFigureOut">
              <a:rPr lang="en-US" smtClean="0"/>
              <a:pPr/>
              <a:t>7/28/2011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73B5F-1A64-4BB2-8AF4-A7B3A4ECA7A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D46CCF0-7233-4F7E-A363-E1AC925741C5}" type="datetimeFigureOut">
              <a:rPr lang="en-US" smtClean="0"/>
              <a:pPr/>
              <a:t>7/28/2011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73B5F-1A64-4BB2-8AF4-A7B3A4ECA7A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D46CCF0-7233-4F7E-A363-E1AC925741C5}" type="datetimeFigureOut">
              <a:rPr lang="en-US" smtClean="0"/>
              <a:pPr/>
              <a:t>7/28/2011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573B5F-1A64-4BB2-8AF4-A7B3A4ECA7A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D46CCF0-7233-4F7E-A363-E1AC925741C5}" type="datetimeFigureOut">
              <a:rPr lang="en-US" smtClean="0"/>
              <a:pPr/>
              <a:t>7/28/2011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573B5F-1A64-4BB2-8AF4-A7B3A4ECA7A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46CCF0-7233-4F7E-A363-E1AC925741C5}" type="datetimeFigureOut">
              <a:rPr lang="en-US" smtClean="0"/>
              <a:pPr/>
              <a:t>7/28/2011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573B5F-1A64-4BB2-8AF4-A7B3A4ECA7A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46CCF0-7233-4F7E-A363-E1AC925741C5}" type="datetimeFigureOut">
              <a:rPr lang="en-US" smtClean="0"/>
              <a:pPr/>
              <a:t>7/28/2011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73B5F-1A64-4BB2-8AF4-A7B3A4ECA7A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46CCF0-7233-4F7E-A363-E1AC925741C5}" type="datetimeFigureOut">
              <a:rPr lang="en-US" smtClean="0"/>
              <a:pPr/>
              <a:t>7/28/2011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73B5F-1A64-4BB2-8AF4-A7B3A4ECA7A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46CCF0-7233-4F7E-A363-E1AC925741C5}" type="datetimeFigureOut">
              <a:rPr lang="en-US" smtClean="0"/>
              <a:pPr/>
              <a:t>7/28/2011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573B5F-1A64-4BB2-8AF4-A7B3A4ECA7A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ref-I-D.ietf-6lowpan-hc"/><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ref-I-D.ietf-6lowpan-hc"/><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A Compression Format for RPL Control Messages</a:t>
            </a:r>
            <a:br>
              <a:rPr lang="en-US" b="1" dirty="0"/>
            </a:br>
            <a:r>
              <a:rPr lang="en-US" b="1" dirty="0"/>
              <a:t>draft-goyal-roll-rpl-compression-00</a:t>
            </a:r>
            <a:br>
              <a:rPr lang="en-US" b="1" dirty="0"/>
            </a:br>
            <a:endParaRPr lang="en-US" dirty="0"/>
          </a:p>
        </p:txBody>
      </p:sp>
      <p:sp>
        <p:nvSpPr>
          <p:cNvPr id="3" name="Subtitle 2"/>
          <p:cNvSpPr>
            <a:spLocks noGrp="1"/>
          </p:cNvSpPr>
          <p:nvPr>
            <p:ph type="subTitle" idx="1"/>
          </p:nvPr>
        </p:nvSpPr>
        <p:spPr/>
        <p:txBody>
          <a:bodyPr/>
          <a:lstStyle/>
          <a:p>
            <a:r>
              <a:rPr lang="en-US" dirty="0" err="1" smtClean="0"/>
              <a:t>Mukul</a:t>
            </a:r>
            <a:r>
              <a:rPr lang="en-US" dirty="0" smtClean="0"/>
              <a:t> </a:t>
            </a:r>
            <a:r>
              <a:rPr lang="en-US" dirty="0" err="1" smtClean="0"/>
              <a:t>Goyal</a:t>
            </a:r>
            <a:endParaRPr lang="en-US" dirty="0" smtClean="0"/>
          </a:p>
          <a:p>
            <a:r>
              <a:rPr lang="en-US" dirty="0" smtClean="0"/>
              <a:t>University of Wisconsin Milwaukee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DODAG Configuration Option</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0" y="1219200"/>
            <a:ext cx="9144000" cy="47244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Compression Format for DODAG Configuration Option</a:t>
            </a:r>
            <a:endParaRPr lang="en-US" dirty="0"/>
          </a:p>
        </p:txBody>
      </p:sp>
      <p:sp>
        <p:nvSpPr>
          <p:cNvPr id="3" name="Content Placeholder 2"/>
          <p:cNvSpPr>
            <a:spLocks noGrp="1"/>
          </p:cNvSpPr>
          <p:nvPr>
            <p:ph idx="1"/>
          </p:nvPr>
        </p:nvSpPr>
        <p:spPr>
          <a:xfrm>
            <a:off x="457200" y="3352800"/>
            <a:ext cx="8458200" cy="3505200"/>
          </a:xfrm>
        </p:spPr>
        <p:txBody>
          <a:bodyPr>
            <a:normAutofit fontScale="47500" lnSpcReduction="20000"/>
          </a:bodyPr>
          <a:lstStyle/>
          <a:p>
            <a:r>
              <a:rPr lang="en-US" dirty="0" smtClean="0"/>
              <a:t>F: This flag indicates whether the byte consisting of the Flags, A and PCS fields, is elided or not. </a:t>
            </a:r>
          </a:p>
          <a:p>
            <a:r>
              <a:rPr lang="en-US" dirty="0" smtClean="0"/>
              <a:t>T1: This flag indicates whether the </a:t>
            </a:r>
            <a:r>
              <a:rPr lang="en-US" dirty="0" err="1" smtClean="0"/>
              <a:t>DIOIntervalDoublings</a:t>
            </a:r>
            <a:r>
              <a:rPr lang="en-US" dirty="0" smtClean="0"/>
              <a:t> and </a:t>
            </a:r>
            <a:r>
              <a:rPr lang="en-US" dirty="0" err="1" smtClean="0"/>
              <a:t>DIOIntervalMin</a:t>
            </a:r>
            <a:r>
              <a:rPr lang="en-US" dirty="0" smtClean="0"/>
              <a:t> fields are elided or not. </a:t>
            </a:r>
          </a:p>
          <a:p>
            <a:r>
              <a:rPr lang="en-US" dirty="0" smtClean="0"/>
              <a:t>T2: This flag indicates whether the </a:t>
            </a:r>
            <a:r>
              <a:rPr lang="en-US" dirty="0" err="1" smtClean="0"/>
              <a:t>DIORedundancyConstant</a:t>
            </a:r>
            <a:r>
              <a:rPr lang="en-US" dirty="0" smtClean="0"/>
              <a:t> field is elided or not. </a:t>
            </a:r>
          </a:p>
          <a:p>
            <a:r>
              <a:rPr lang="en-US" dirty="0" smtClean="0"/>
              <a:t>I1: This flag indicates whether the </a:t>
            </a:r>
            <a:r>
              <a:rPr lang="en-US" dirty="0" err="1" smtClean="0"/>
              <a:t>MaxRankIncrease</a:t>
            </a:r>
            <a:r>
              <a:rPr lang="en-US" dirty="0" smtClean="0"/>
              <a:t> field is elided or not. </a:t>
            </a:r>
          </a:p>
          <a:p>
            <a:r>
              <a:rPr lang="en-US" dirty="0" smtClean="0"/>
              <a:t>I2: This flag indicates whether the </a:t>
            </a:r>
            <a:r>
              <a:rPr lang="en-US" dirty="0" err="1" smtClean="0"/>
              <a:t>MinHopRankInc</a:t>
            </a:r>
            <a:r>
              <a:rPr lang="en-US" dirty="0" smtClean="0"/>
              <a:t> field is elided or not. </a:t>
            </a:r>
          </a:p>
          <a:p>
            <a:r>
              <a:rPr lang="en-US" dirty="0" smtClean="0"/>
              <a:t>O: This flag indicates whether the OCP field is elided or not. </a:t>
            </a:r>
          </a:p>
          <a:p>
            <a:r>
              <a:rPr lang="en-US" dirty="0" smtClean="0"/>
              <a:t>R: This flag indicates whether the Reserved byte is elided or not. </a:t>
            </a:r>
          </a:p>
          <a:p>
            <a:r>
              <a:rPr lang="en-US" dirty="0" smtClean="0"/>
              <a:t>L: This flag indicates whether the Default Lifetime and Lifetime Unit fields are elided or not. </a:t>
            </a:r>
          </a:p>
          <a:p>
            <a:r>
              <a:rPr lang="en-US" dirty="0" smtClean="0"/>
              <a:t>Inline fields: Any inline fields in the compressed DODAG Configuration option appear in the same order as in the uncompressed format. </a:t>
            </a:r>
          </a:p>
          <a:p>
            <a:r>
              <a:rPr lang="en-US" sz="4200" dirty="0"/>
              <a:t>A</a:t>
            </a:r>
            <a:r>
              <a:rPr lang="en-US" sz="4200" dirty="0" smtClean="0"/>
              <a:t> compressed DODAG Configuration Option can be as small as 3 bytes, whereas an uncompressed DODAG Configuration Option is 16 bytes long. </a:t>
            </a:r>
            <a:endParaRPr lang="en-US" sz="4200" dirty="0"/>
          </a:p>
        </p:txBody>
      </p:sp>
      <p:pic>
        <p:nvPicPr>
          <p:cNvPr id="5122" name="Picture 2"/>
          <p:cNvPicPr>
            <a:picLocks noChangeAspect="1" noChangeArrowheads="1"/>
          </p:cNvPicPr>
          <p:nvPr/>
        </p:nvPicPr>
        <p:blipFill>
          <a:blip r:embed="rId2" cstate="print"/>
          <a:srcRect/>
          <a:stretch>
            <a:fillRect/>
          </a:stretch>
        </p:blipFill>
        <p:spPr bwMode="auto">
          <a:xfrm>
            <a:off x="685800" y="1676400"/>
            <a:ext cx="7753350" cy="1524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Routing Metric/Constraint Object</a:t>
            </a:r>
            <a:endParaRPr lang="en-US" dirty="0"/>
          </a:p>
        </p:txBody>
      </p:sp>
      <p:pic>
        <p:nvPicPr>
          <p:cNvPr id="6146" name="Picture 2"/>
          <p:cNvPicPr>
            <a:picLocks noChangeAspect="1" noChangeArrowheads="1"/>
          </p:cNvPicPr>
          <p:nvPr/>
        </p:nvPicPr>
        <p:blipFill>
          <a:blip r:embed="rId2" cstate="print"/>
          <a:srcRect/>
          <a:stretch>
            <a:fillRect/>
          </a:stretch>
        </p:blipFill>
        <p:spPr bwMode="auto">
          <a:xfrm>
            <a:off x="0" y="1524000"/>
            <a:ext cx="9144000" cy="3786187"/>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Compression Format for Routing Metric/Constraint Object</a:t>
            </a:r>
            <a:endParaRPr lang="en-US" dirty="0"/>
          </a:p>
        </p:txBody>
      </p:sp>
      <p:sp>
        <p:nvSpPr>
          <p:cNvPr id="3" name="Content Placeholder 2"/>
          <p:cNvSpPr>
            <a:spLocks noGrp="1"/>
          </p:cNvSpPr>
          <p:nvPr>
            <p:ph idx="1"/>
          </p:nvPr>
        </p:nvSpPr>
        <p:spPr>
          <a:xfrm>
            <a:off x="533400" y="3352800"/>
            <a:ext cx="8229600" cy="3276600"/>
          </a:xfrm>
        </p:spPr>
        <p:txBody>
          <a:bodyPr>
            <a:normAutofit fontScale="92500" lnSpcReduction="10000"/>
          </a:bodyPr>
          <a:lstStyle/>
          <a:p>
            <a:r>
              <a:rPr lang="en-US" dirty="0" smtClean="0"/>
              <a:t>A compressed Metric Container Option MUST NOT contain uncompressed Routing Metric/ Constraint objects.</a:t>
            </a:r>
          </a:p>
          <a:p>
            <a:r>
              <a:rPr lang="en-US" dirty="0" smtClean="0"/>
              <a:t>A compressed Routing Metric/Constraint Object always has a fixed size. Thus, "recorded" metrics and sub-objects/TLV options within a metric object are not allowed.</a:t>
            </a:r>
            <a:endParaRPr lang="en-US" dirty="0"/>
          </a:p>
        </p:txBody>
      </p:sp>
      <p:pic>
        <p:nvPicPr>
          <p:cNvPr id="7170" name="Picture 2"/>
          <p:cNvPicPr>
            <a:picLocks noChangeAspect="1" noChangeArrowheads="1"/>
          </p:cNvPicPr>
          <p:nvPr/>
        </p:nvPicPr>
        <p:blipFill>
          <a:blip r:embed="rId2" cstate="print"/>
          <a:srcRect/>
          <a:stretch>
            <a:fillRect/>
          </a:stretch>
        </p:blipFill>
        <p:spPr bwMode="auto">
          <a:xfrm>
            <a:off x="762000" y="1752600"/>
            <a:ext cx="7772400" cy="15240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Compression Format for Routing Metric/Constraint Object</a:t>
            </a:r>
            <a:endParaRPr lang="en-US" dirty="0"/>
          </a:p>
        </p:txBody>
      </p:sp>
      <p:sp>
        <p:nvSpPr>
          <p:cNvPr id="3" name="Content Placeholder 2"/>
          <p:cNvSpPr>
            <a:spLocks noGrp="1"/>
          </p:cNvSpPr>
          <p:nvPr>
            <p:ph idx="1"/>
          </p:nvPr>
        </p:nvSpPr>
        <p:spPr>
          <a:xfrm>
            <a:off x="152400" y="3200400"/>
            <a:ext cx="8839200" cy="3657600"/>
          </a:xfrm>
        </p:spPr>
        <p:txBody>
          <a:bodyPr>
            <a:normAutofit fontScale="55000" lnSpcReduction="20000"/>
          </a:bodyPr>
          <a:lstStyle/>
          <a:p>
            <a:r>
              <a:rPr lang="en-US" dirty="0" smtClean="0"/>
              <a:t>Type: The type of the routing metric/constraint object. </a:t>
            </a:r>
            <a:endParaRPr lang="en-US" dirty="0"/>
          </a:p>
          <a:p>
            <a:r>
              <a:rPr lang="en-US" dirty="0" smtClean="0"/>
              <a:t>C: This flag is set to one if the object represents a constraint.</a:t>
            </a:r>
          </a:p>
          <a:p>
            <a:r>
              <a:rPr lang="en-US" dirty="0" smtClean="0"/>
              <a:t>O/P: If the object represents a constraint, this flag is set to one if the constraint is optional. If the object represents a metric, this bit represents, along with P2 bit, a 2-bit "precedence" field. </a:t>
            </a:r>
            <a:endParaRPr lang="en-US" dirty="0"/>
          </a:p>
          <a:p>
            <a:r>
              <a:rPr lang="en-US" dirty="0" smtClean="0"/>
              <a:t>P2: This bit is relevant only when the object represents a metric. Along with the O/P bit, this bit forms a 2-bit "</a:t>
            </a:r>
            <a:r>
              <a:rPr lang="en-US" dirty="0" err="1" smtClean="0"/>
              <a:t>precendence</a:t>
            </a:r>
            <a:r>
              <a:rPr lang="en-US" dirty="0" smtClean="0"/>
              <a:t>" field to indicate the precedence of this metric relative to other metrics in the container. The precedence values range from 0 to 3, 0 being the highest precedence. </a:t>
            </a:r>
            <a:endParaRPr lang="en-US" dirty="0"/>
          </a:p>
          <a:p>
            <a:r>
              <a:rPr lang="en-US" dirty="0" smtClean="0"/>
              <a:t>A: This field is relevant only for metrics and indicates the manner in which the routing metric must be aggregated: </a:t>
            </a:r>
          </a:p>
          <a:p>
            <a:pPr lvl="1"/>
            <a:r>
              <a:rPr lang="en-US" dirty="0" smtClean="0"/>
              <a:t>A=0x00: The routing metric is additive </a:t>
            </a:r>
          </a:p>
          <a:p>
            <a:pPr lvl="1"/>
            <a:r>
              <a:rPr lang="en-US" dirty="0" smtClean="0"/>
              <a:t>A=0x01: The routing metric reports a maximum </a:t>
            </a:r>
          </a:p>
          <a:p>
            <a:pPr lvl="1"/>
            <a:r>
              <a:rPr lang="en-US" dirty="0" smtClean="0"/>
              <a:t>A=0x02: The routing metric reports a minimum </a:t>
            </a:r>
          </a:p>
          <a:p>
            <a:pPr lvl="1"/>
            <a:r>
              <a:rPr lang="en-US" dirty="0" smtClean="0"/>
              <a:t>A=0x03: The routing metric is multiplicative </a:t>
            </a:r>
            <a:endParaRPr lang="en-US" dirty="0"/>
          </a:p>
        </p:txBody>
      </p:sp>
      <p:pic>
        <p:nvPicPr>
          <p:cNvPr id="7170" name="Picture 2"/>
          <p:cNvPicPr>
            <a:picLocks noChangeAspect="1" noChangeArrowheads="1"/>
          </p:cNvPicPr>
          <p:nvPr/>
        </p:nvPicPr>
        <p:blipFill>
          <a:blip r:embed="rId2" cstate="print"/>
          <a:srcRect/>
          <a:stretch>
            <a:fillRect/>
          </a:stretch>
        </p:blipFill>
        <p:spPr bwMode="auto">
          <a:xfrm>
            <a:off x="762000" y="1752600"/>
            <a:ext cx="7772400" cy="15240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Node State and Attributes Object</a:t>
            </a:r>
            <a:endParaRPr lang="en-US" dirty="0"/>
          </a:p>
        </p:txBody>
      </p:sp>
      <p:pic>
        <p:nvPicPr>
          <p:cNvPr id="8194" name="Picture 2"/>
          <p:cNvPicPr>
            <a:picLocks noChangeAspect="1" noChangeArrowheads="1"/>
          </p:cNvPicPr>
          <p:nvPr/>
        </p:nvPicPr>
        <p:blipFill>
          <a:blip r:embed="rId2" cstate="print"/>
          <a:srcRect/>
          <a:stretch>
            <a:fillRect/>
          </a:stretch>
        </p:blipFill>
        <p:spPr bwMode="auto">
          <a:xfrm>
            <a:off x="95250" y="2528888"/>
            <a:ext cx="8953500" cy="180022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Compressed Node State and Attributes Object</a:t>
            </a:r>
            <a:endParaRPr lang="en-US" dirty="0"/>
          </a:p>
        </p:txBody>
      </p:sp>
      <p:pic>
        <p:nvPicPr>
          <p:cNvPr id="9218" name="Picture 2"/>
          <p:cNvPicPr>
            <a:picLocks noChangeAspect="1" noChangeArrowheads="1"/>
          </p:cNvPicPr>
          <p:nvPr/>
        </p:nvPicPr>
        <p:blipFill>
          <a:blip r:embed="rId2" cstate="print"/>
          <a:srcRect/>
          <a:stretch>
            <a:fillRect/>
          </a:stretch>
        </p:blipFill>
        <p:spPr bwMode="auto">
          <a:xfrm>
            <a:off x="1800225" y="2728913"/>
            <a:ext cx="5543550" cy="1400175"/>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Node Energy Object</a:t>
            </a:r>
            <a:endParaRPr lang="en-US" dirty="0"/>
          </a:p>
        </p:txBody>
      </p:sp>
      <p:pic>
        <p:nvPicPr>
          <p:cNvPr id="10242" name="Picture 2"/>
          <p:cNvPicPr>
            <a:picLocks noChangeAspect="1" noChangeArrowheads="1"/>
          </p:cNvPicPr>
          <p:nvPr/>
        </p:nvPicPr>
        <p:blipFill>
          <a:blip r:embed="rId2" cstate="print"/>
          <a:srcRect/>
          <a:stretch>
            <a:fillRect/>
          </a:stretch>
        </p:blipFill>
        <p:spPr bwMode="auto">
          <a:xfrm>
            <a:off x="438150" y="1752600"/>
            <a:ext cx="8705850" cy="1724025"/>
          </a:xfrm>
          <a:prstGeom prst="rect">
            <a:avLst/>
          </a:prstGeom>
          <a:noFill/>
          <a:ln w="9525">
            <a:noFill/>
            <a:miter lim="800000"/>
            <a:headEnd/>
            <a:tailEnd/>
          </a:ln>
        </p:spPr>
      </p:pic>
      <p:pic>
        <p:nvPicPr>
          <p:cNvPr id="10243" name="Picture 3"/>
          <p:cNvPicPr>
            <a:picLocks noChangeAspect="1" noChangeArrowheads="1"/>
          </p:cNvPicPr>
          <p:nvPr/>
        </p:nvPicPr>
        <p:blipFill>
          <a:blip r:embed="rId3" cstate="print"/>
          <a:srcRect/>
          <a:stretch>
            <a:fillRect/>
          </a:stretch>
        </p:blipFill>
        <p:spPr bwMode="auto">
          <a:xfrm>
            <a:off x="304800" y="4419600"/>
            <a:ext cx="8667750" cy="214312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Compressed Node Energy Object </a:t>
            </a:r>
            <a:endParaRPr lang="en-US" dirty="0"/>
          </a:p>
        </p:txBody>
      </p:sp>
      <p:sp>
        <p:nvSpPr>
          <p:cNvPr id="3" name="Content Placeholder 2"/>
          <p:cNvSpPr>
            <a:spLocks noGrp="1"/>
          </p:cNvSpPr>
          <p:nvPr>
            <p:ph idx="1"/>
          </p:nvPr>
        </p:nvSpPr>
        <p:spPr>
          <a:xfrm>
            <a:off x="457200" y="3886200"/>
            <a:ext cx="8229600" cy="2239963"/>
          </a:xfrm>
        </p:spPr>
        <p:txBody>
          <a:bodyPr/>
          <a:lstStyle/>
          <a:p>
            <a:r>
              <a:rPr lang="en-US" dirty="0" smtClean="0"/>
              <a:t>Note that the E-E field has been reduced from 8 bits to 4 bits. </a:t>
            </a:r>
            <a:endParaRPr lang="en-US" dirty="0"/>
          </a:p>
        </p:txBody>
      </p:sp>
      <p:pic>
        <p:nvPicPr>
          <p:cNvPr id="11266" name="Picture 2"/>
          <p:cNvPicPr>
            <a:picLocks noChangeAspect="1" noChangeArrowheads="1"/>
          </p:cNvPicPr>
          <p:nvPr/>
        </p:nvPicPr>
        <p:blipFill>
          <a:blip r:embed="rId2" cstate="print"/>
          <a:srcRect/>
          <a:stretch>
            <a:fillRect/>
          </a:stretch>
        </p:blipFill>
        <p:spPr bwMode="auto">
          <a:xfrm>
            <a:off x="1600200" y="1676400"/>
            <a:ext cx="5505450" cy="1362075"/>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Hop Count Object</a:t>
            </a:r>
            <a:endParaRPr lang="en-US" dirty="0"/>
          </a:p>
        </p:txBody>
      </p:sp>
      <p:pic>
        <p:nvPicPr>
          <p:cNvPr id="12290" name="Picture 2"/>
          <p:cNvPicPr>
            <a:picLocks noChangeAspect="1" noChangeArrowheads="1"/>
          </p:cNvPicPr>
          <p:nvPr/>
        </p:nvPicPr>
        <p:blipFill>
          <a:blip r:embed="rId2" cstate="print"/>
          <a:srcRect/>
          <a:stretch>
            <a:fillRect/>
          </a:stretch>
        </p:blipFill>
        <p:spPr bwMode="auto">
          <a:xfrm>
            <a:off x="219075" y="2581275"/>
            <a:ext cx="8705850" cy="169545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DIO Size: Example 1</a:t>
            </a:r>
            <a:endParaRPr lang="en-US" dirty="0"/>
          </a:p>
        </p:txBody>
      </p:sp>
      <p:sp>
        <p:nvSpPr>
          <p:cNvPr id="3" name="Content Placeholder 2"/>
          <p:cNvSpPr>
            <a:spLocks noGrp="1"/>
          </p:cNvSpPr>
          <p:nvPr>
            <p:ph idx="1"/>
          </p:nvPr>
        </p:nvSpPr>
        <p:spPr>
          <a:xfrm>
            <a:off x="0" y="1295400"/>
            <a:ext cx="9144000" cy="5562600"/>
          </a:xfrm>
        </p:spPr>
        <p:txBody>
          <a:bodyPr>
            <a:normAutofit fontScale="62500" lnSpcReduction="20000"/>
          </a:bodyPr>
          <a:lstStyle/>
          <a:p>
            <a:r>
              <a:rPr lang="en-US" dirty="0" smtClean="0"/>
              <a:t>Consider a multicast DIO consisting of </a:t>
            </a:r>
          </a:p>
          <a:p>
            <a:pPr lvl="1"/>
            <a:r>
              <a:rPr lang="en-US" dirty="0" smtClean="0"/>
              <a:t>a Configuration Option</a:t>
            </a:r>
          </a:p>
          <a:p>
            <a:pPr lvl="1"/>
            <a:r>
              <a:rPr lang="en-US" dirty="0" smtClean="0"/>
              <a:t>a Route Information Option</a:t>
            </a:r>
          </a:p>
          <a:p>
            <a:pPr lvl="1"/>
            <a:r>
              <a:rPr lang="en-US" dirty="0" smtClean="0"/>
              <a:t>a Metric Container with one ETX metric object and one ETX constraint object.</a:t>
            </a:r>
          </a:p>
          <a:p>
            <a:r>
              <a:rPr lang="en-US" dirty="0" smtClean="0"/>
              <a:t>This message consists of : </a:t>
            </a:r>
          </a:p>
          <a:p>
            <a:pPr lvl="1"/>
            <a:r>
              <a:rPr lang="en-US" dirty="0" smtClean="0"/>
              <a:t>5 bytes for a typical IPv6 header, compressed as per [</a:t>
            </a:r>
            <a:r>
              <a:rPr lang="en-US" dirty="0" smtClean="0">
                <a:hlinkClick r:id="rId2" action="ppaction://hlinkfile"/>
              </a:rPr>
              <a:t>I-D.ietf-6lowpan-hc</a:t>
            </a:r>
            <a:r>
              <a:rPr lang="en-US" dirty="0" smtClean="0"/>
              <a:t>] : </a:t>
            </a:r>
          </a:p>
          <a:p>
            <a:pPr lvl="2"/>
            <a:r>
              <a:rPr lang="en-US" dirty="0" smtClean="0"/>
              <a:t>2 byte LOWPAN_IPHC Base Encoding </a:t>
            </a:r>
          </a:p>
          <a:p>
            <a:pPr lvl="2"/>
            <a:r>
              <a:rPr lang="en-US" dirty="0" smtClean="0"/>
              <a:t>1 byte Context Identifier Extension </a:t>
            </a:r>
          </a:p>
          <a:p>
            <a:pPr lvl="2"/>
            <a:r>
              <a:rPr lang="en-US" dirty="0" smtClean="0"/>
              <a:t>1 byte Next Header </a:t>
            </a:r>
          </a:p>
          <a:p>
            <a:pPr lvl="2"/>
            <a:r>
              <a:rPr lang="en-US" dirty="0" smtClean="0"/>
              <a:t>1 byte Group ID to identify all-RPL-nodes multicast address. </a:t>
            </a:r>
          </a:p>
          <a:p>
            <a:pPr lvl="1"/>
            <a:r>
              <a:rPr lang="en-US" dirty="0" smtClean="0"/>
              <a:t>4 bytes for ICMP Type, Code and Checksum fields; </a:t>
            </a:r>
          </a:p>
          <a:p>
            <a:pPr lvl="1"/>
            <a:r>
              <a:rPr lang="en-US" dirty="0" smtClean="0"/>
              <a:t>24 bytes for DIO Base Object; </a:t>
            </a:r>
          </a:p>
          <a:p>
            <a:pPr lvl="1"/>
            <a:r>
              <a:rPr lang="en-US" dirty="0" smtClean="0"/>
              <a:t>16 bytes for DODAG Configuration Option; </a:t>
            </a:r>
          </a:p>
          <a:p>
            <a:pPr lvl="1"/>
            <a:r>
              <a:rPr lang="en-US" dirty="0" smtClean="0"/>
              <a:t>24 byte Route Information Option; </a:t>
            </a:r>
          </a:p>
          <a:p>
            <a:pPr lvl="1"/>
            <a:r>
              <a:rPr lang="en-US" dirty="0" smtClean="0"/>
              <a:t>14 bytes for Metric Container consisting of: </a:t>
            </a:r>
          </a:p>
          <a:p>
            <a:pPr lvl="2"/>
            <a:r>
              <a:rPr lang="en-US" dirty="0" smtClean="0"/>
              <a:t>2 bytes for Type and Option Length fields; </a:t>
            </a:r>
          </a:p>
          <a:p>
            <a:pPr lvl="2"/>
            <a:r>
              <a:rPr lang="en-US" dirty="0" smtClean="0"/>
              <a:t>6 bytes for ETX metric object (4 bytes header + 2 bytes body); </a:t>
            </a:r>
          </a:p>
          <a:p>
            <a:pPr lvl="2"/>
            <a:r>
              <a:rPr lang="en-US" dirty="0" smtClean="0"/>
              <a:t>6 bytes for ETX constraint object (4 bytes header + 2 bytes body). </a:t>
            </a:r>
          </a:p>
          <a:p>
            <a:r>
              <a:rPr lang="en-US" dirty="0" smtClean="0"/>
              <a:t>Thus, the total length of such a DIO is 87 bytes. </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Compressed Hop Count Object</a:t>
            </a:r>
            <a:endParaRPr lang="en-US" dirty="0"/>
          </a:p>
        </p:txBody>
      </p:sp>
      <p:pic>
        <p:nvPicPr>
          <p:cNvPr id="13314" name="Picture 2"/>
          <p:cNvPicPr>
            <a:picLocks noChangeAspect="1" noChangeArrowheads="1"/>
          </p:cNvPicPr>
          <p:nvPr/>
        </p:nvPicPr>
        <p:blipFill>
          <a:blip r:embed="rId2" cstate="print"/>
          <a:srcRect/>
          <a:stretch>
            <a:fillRect/>
          </a:stretch>
        </p:blipFill>
        <p:spPr bwMode="auto">
          <a:xfrm>
            <a:off x="1866900" y="2776538"/>
            <a:ext cx="5410200" cy="1304925"/>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Throughput Object</a:t>
            </a:r>
            <a:endParaRPr lang="en-US" dirty="0"/>
          </a:p>
        </p:txBody>
      </p:sp>
      <p:pic>
        <p:nvPicPr>
          <p:cNvPr id="14338" name="Picture 2"/>
          <p:cNvPicPr>
            <a:picLocks noChangeAspect="1" noChangeArrowheads="1"/>
          </p:cNvPicPr>
          <p:nvPr/>
        </p:nvPicPr>
        <p:blipFill>
          <a:blip r:embed="rId2" cstate="print"/>
          <a:srcRect/>
          <a:stretch>
            <a:fillRect/>
          </a:stretch>
        </p:blipFill>
        <p:spPr bwMode="auto">
          <a:xfrm>
            <a:off x="2133600" y="1676400"/>
            <a:ext cx="4752975" cy="1600200"/>
          </a:xfrm>
          <a:prstGeom prst="rect">
            <a:avLst/>
          </a:prstGeom>
          <a:noFill/>
          <a:ln w="9525">
            <a:noFill/>
            <a:miter lim="800000"/>
            <a:headEnd/>
            <a:tailEnd/>
          </a:ln>
        </p:spPr>
      </p:pic>
      <p:pic>
        <p:nvPicPr>
          <p:cNvPr id="14339" name="Picture 3"/>
          <p:cNvPicPr>
            <a:picLocks noChangeAspect="1" noChangeArrowheads="1"/>
          </p:cNvPicPr>
          <p:nvPr/>
        </p:nvPicPr>
        <p:blipFill>
          <a:blip r:embed="rId3" cstate="print"/>
          <a:srcRect/>
          <a:stretch>
            <a:fillRect/>
          </a:stretch>
        </p:blipFill>
        <p:spPr bwMode="auto">
          <a:xfrm>
            <a:off x="0" y="3505200"/>
            <a:ext cx="8991600" cy="2266950"/>
          </a:xfrm>
          <a:prstGeom prst="rect">
            <a:avLst/>
          </a:prstGeom>
          <a:noFill/>
          <a:ln w="9525">
            <a:noFill/>
            <a:miter lim="800000"/>
            <a:headEnd/>
            <a:tailEnd/>
          </a:ln>
        </p:spPr>
      </p:pic>
      <p:sp>
        <p:nvSpPr>
          <p:cNvPr id="6" name="Rectangle 5"/>
          <p:cNvSpPr/>
          <p:nvPr/>
        </p:nvSpPr>
        <p:spPr>
          <a:xfrm>
            <a:off x="1143000" y="5867400"/>
            <a:ext cx="6629400" cy="646331"/>
          </a:xfrm>
          <a:prstGeom prst="rect">
            <a:avLst/>
          </a:prstGeom>
        </p:spPr>
        <p:txBody>
          <a:bodyPr wrap="square">
            <a:spAutoFit/>
          </a:bodyPr>
          <a:lstStyle/>
          <a:p>
            <a:r>
              <a:rPr lang="en-US" dirty="0" smtClean="0"/>
              <a:t>The Throughput is encoded in 32 bits in unsigned integer format, expressed in bytes per second. </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Compressed Throughput Object</a:t>
            </a:r>
            <a:endParaRPr lang="en-US" dirty="0"/>
          </a:p>
        </p:txBody>
      </p:sp>
      <p:pic>
        <p:nvPicPr>
          <p:cNvPr id="15362" name="Picture 2"/>
          <p:cNvPicPr>
            <a:picLocks noChangeAspect="1" noChangeArrowheads="1"/>
          </p:cNvPicPr>
          <p:nvPr/>
        </p:nvPicPr>
        <p:blipFill>
          <a:blip r:embed="rId2" cstate="print"/>
          <a:srcRect/>
          <a:stretch>
            <a:fillRect/>
          </a:stretch>
        </p:blipFill>
        <p:spPr bwMode="auto">
          <a:xfrm>
            <a:off x="0" y="2581275"/>
            <a:ext cx="9144000" cy="1695450"/>
          </a:xfrm>
          <a:prstGeom prst="rect">
            <a:avLst/>
          </a:prstGeom>
          <a:noFill/>
          <a:ln w="9525">
            <a:noFill/>
            <a:miter lim="800000"/>
            <a:headEnd/>
            <a:tailEnd/>
          </a:ln>
        </p:spPr>
      </p:pic>
      <p:sp>
        <p:nvSpPr>
          <p:cNvPr id="5" name="Rectangle 4"/>
          <p:cNvSpPr/>
          <p:nvPr/>
        </p:nvSpPr>
        <p:spPr>
          <a:xfrm>
            <a:off x="1524000" y="5105400"/>
            <a:ext cx="5867400" cy="369332"/>
          </a:xfrm>
          <a:prstGeom prst="rect">
            <a:avLst/>
          </a:prstGeom>
        </p:spPr>
        <p:txBody>
          <a:bodyPr wrap="square">
            <a:spAutoFit/>
          </a:bodyPr>
          <a:lstStyle/>
          <a:p>
            <a:r>
              <a:rPr lang="en-US" dirty="0"/>
              <a:t>A</a:t>
            </a:r>
            <a:r>
              <a:rPr lang="en-US" dirty="0" smtClean="0"/>
              <a:t> 16-bit value expressed in units of kilo bytes per second. </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Latency Object</a:t>
            </a:r>
            <a:endParaRPr lang="en-US" dirty="0"/>
          </a:p>
        </p:txBody>
      </p:sp>
      <p:pic>
        <p:nvPicPr>
          <p:cNvPr id="16386" name="Picture 2"/>
          <p:cNvPicPr>
            <a:picLocks noChangeAspect="1" noChangeArrowheads="1"/>
          </p:cNvPicPr>
          <p:nvPr/>
        </p:nvPicPr>
        <p:blipFill>
          <a:blip r:embed="rId2" cstate="print"/>
          <a:srcRect/>
          <a:stretch>
            <a:fillRect/>
          </a:stretch>
        </p:blipFill>
        <p:spPr bwMode="auto">
          <a:xfrm>
            <a:off x="2286000" y="1676400"/>
            <a:ext cx="4457700" cy="1571625"/>
          </a:xfrm>
          <a:prstGeom prst="rect">
            <a:avLst/>
          </a:prstGeom>
          <a:noFill/>
          <a:ln w="9525">
            <a:noFill/>
            <a:miter lim="800000"/>
            <a:headEnd/>
            <a:tailEnd/>
          </a:ln>
        </p:spPr>
      </p:pic>
      <p:pic>
        <p:nvPicPr>
          <p:cNvPr id="16387" name="Picture 3"/>
          <p:cNvPicPr>
            <a:picLocks noChangeAspect="1" noChangeArrowheads="1"/>
          </p:cNvPicPr>
          <p:nvPr/>
        </p:nvPicPr>
        <p:blipFill>
          <a:blip r:embed="rId3" cstate="print"/>
          <a:srcRect/>
          <a:stretch>
            <a:fillRect/>
          </a:stretch>
        </p:blipFill>
        <p:spPr bwMode="auto">
          <a:xfrm>
            <a:off x="0" y="3810000"/>
            <a:ext cx="9144000" cy="1495425"/>
          </a:xfrm>
          <a:prstGeom prst="rect">
            <a:avLst/>
          </a:prstGeom>
          <a:noFill/>
          <a:ln w="9525">
            <a:noFill/>
            <a:miter lim="800000"/>
            <a:headEnd/>
            <a:tailEnd/>
          </a:ln>
        </p:spPr>
      </p:pic>
      <p:sp>
        <p:nvSpPr>
          <p:cNvPr id="6" name="Rectangle 5"/>
          <p:cNvSpPr/>
          <p:nvPr/>
        </p:nvSpPr>
        <p:spPr>
          <a:xfrm>
            <a:off x="1828800" y="5638800"/>
            <a:ext cx="4572000" cy="646331"/>
          </a:xfrm>
          <a:prstGeom prst="rect">
            <a:avLst/>
          </a:prstGeom>
        </p:spPr>
        <p:txBody>
          <a:bodyPr>
            <a:spAutoFit/>
          </a:bodyPr>
          <a:lstStyle/>
          <a:p>
            <a:r>
              <a:rPr lang="en-US" dirty="0" smtClean="0"/>
              <a:t>The Latency is encoded in 32 bits in unsigned integer format, expressed in microseconds. </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Compressed Latency Object</a:t>
            </a:r>
            <a:endParaRPr lang="en-US" dirty="0"/>
          </a:p>
        </p:txBody>
      </p:sp>
      <p:pic>
        <p:nvPicPr>
          <p:cNvPr id="17410" name="Picture 2"/>
          <p:cNvPicPr>
            <a:picLocks noChangeAspect="1" noChangeArrowheads="1"/>
          </p:cNvPicPr>
          <p:nvPr/>
        </p:nvPicPr>
        <p:blipFill>
          <a:blip r:embed="rId2" cstate="print"/>
          <a:srcRect/>
          <a:stretch>
            <a:fillRect/>
          </a:stretch>
        </p:blipFill>
        <p:spPr bwMode="auto">
          <a:xfrm>
            <a:off x="1" y="2581275"/>
            <a:ext cx="9144000" cy="1695450"/>
          </a:xfrm>
          <a:prstGeom prst="rect">
            <a:avLst/>
          </a:prstGeom>
          <a:noFill/>
          <a:ln w="9525">
            <a:noFill/>
            <a:miter lim="800000"/>
            <a:headEnd/>
            <a:tailEnd/>
          </a:ln>
        </p:spPr>
      </p:pic>
      <p:sp>
        <p:nvSpPr>
          <p:cNvPr id="5" name="Rectangle 4"/>
          <p:cNvSpPr/>
          <p:nvPr/>
        </p:nvSpPr>
        <p:spPr>
          <a:xfrm>
            <a:off x="2057400" y="4648200"/>
            <a:ext cx="4876800" cy="369332"/>
          </a:xfrm>
          <a:prstGeom prst="rect">
            <a:avLst/>
          </a:prstGeom>
        </p:spPr>
        <p:txBody>
          <a:bodyPr wrap="square">
            <a:spAutoFit/>
          </a:bodyPr>
          <a:lstStyle/>
          <a:p>
            <a:r>
              <a:rPr lang="en-US" dirty="0"/>
              <a:t>A</a:t>
            </a:r>
            <a:r>
              <a:rPr lang="en-US" dirty="0" smtClean="0"/>
              <a:t> 16-bit value expressed in units of milliseconds. </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ETX Object</a:t>
            </a:r>
            <a:endParaRPr lang="en-US" dirty="0"/>
          </a:p>
        </p:txBody>
      </p:sp>
      <p:pic>
        <p:nvPicPr>
          <p:cNvPr id="18434" name="Picture 2"/>
          <p:cNvPicPr>
            <a:picLocks noChangeAspect="1" noChangeArrowheads="1"/>
          </p:cNvPicPr>
          <p:nvPr/>
        </p:nvPicPr>
        <p:blipFill>
          <a:blip r:embed="rId2" cstate="print"/>
          <a:srcRect/>
          <a:stretch>
            <a:fillRect/>
          </a:stretch>
        </p:blipFill>
        <p:spPr bwMode="auto">
          <a:xfrm>
            <a:off x="2209800" y="1524000"/>
            <a:ext cx="4667250" cy="1581150"/>
          </a:xfrm>
          <a:prstGeom prst="rect">
            <a:avLst/>
          </a:prstGeom>
          <a:noFill/>
          <a:ln w="9525">
            <a:noFill/>
            <a:miter lim="800000"/>
            <a:headEnd/>
            <a:tailEnd/>
          </a:ln>
        </p:spPr>
      </p:pic>
      <p:pic>
        <p:nvPicPr>
          <p:cNvPr id="18435" name="Picture 3"/>
          <p:cNvPicPr>
            <a:picLocks noChangeAspect="1" noChangeArrowheads="1"/>
          </p:cNvPicPr>
          <p:nvPr/>
        </p:nvPicPr>
        <p:blipFill>
          <a:blip r:embed="rId3" cstate="print"/>
          <a:srcRect/>
          <a:stretch>
            <a:fillRect/>
          </a:stretch>
        </p:blipFill>
        <p:spPr bwMode="auto">
          <a:xfrm>
            <a:off x="1676400" y="3200400"/>
            <a:ext cx="5457825" cy="1733550"/>
          </a:xfrm>
          <a:prstGeom prst="rect">
            <a:avLst/>
          </a:prstGeom>
          <a:noFill/>
          <a:ln w="9525">
            <a:noFill/>
            <a:miter lim="800000"/>
            <a:headEnd/>
            <a:tailEnd/>
          </a:ln>
        </p:spPr>
      </p:pic>
      <p:sp>
        <p:nvSpPr>
          <p:cNvPr id="6" name="Rectangle 5"/>
          <p:cNvSpPr/>
          <p:nvPr/>
        </p:nvSpPr>
        <p:spPr>
          <a:xfrm>
            <a:off x="2133600" y="5410200"/>
            <a:ext cx="4572000" cy="923330"/>
          </a:xfrm>
          <a:prstGeom prst="rect">
            <a:avLst/>
          </a:prstGeom>
        </p:spPr>
        <p:txBody>
          <a:bodyPr>
            <a:spAutoFit/>
          </a:bodyPr>
          <a:lstStyle/>
          <a:p>
            <a:r>
              <a:rPr lang="en-US" dirty="0" smtClean="0"/>
              <a:t>The ETX * 128 is encoded using 16 bits in unsigned integer format, rounded off to the nearest whole number.</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Compressed ETX Object</a:t>
            </a:r>
            <a:endParaRPr lang="en-US" dirty="0"/>
          </a:p>
        </p:txBody>
      </p:sp>
      <p:pic>
        <p:nvPicPr>
          <p:cNvPr id="19458" name="Picture 2"/>
          <p:cNvPicPr>
            <a:picLocks noChangeAspect="1" noChangeArrowheads="1"/>
          </p:cNvPicPr>
          <p:nvPr/>
        </p:nvPicPr>
        <p:blipFill>
          <a:blip r:embed="rId2" cstate="print"/>
          <a:srcRect/>
          <a:stretch>
            <a:fillRect/>
          </a:stretch>
        </p:blipFill>
        <p:spPr bwMode="auto">
          <a:xfrm>
            <a:off x="1" y="2662238"/>
            <a:ext cx="9144000" cy="1533525"/>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DIO Size: Example 1</a:t>
            </a:r>
            <a:endParaRPr lang="en-US" dirty="0"/>
          </a:p>
        </p:txBody>
      </p:sp>
      <p:sp>
        <p:nvSpPr>
          <p:cNvPr id="3" name="Content Placeholder 2"/>
          <p:cNvSpPr>
            <a:spLocks noGrp="1"/>
          </p:cNvSpPr>
          <p:nvPr>
            <p:ph idx="1"/>
          </p:nvPr>
        </p:nvSpPr>
        <p:spPr>
          <a:xfrm>
            <a:off x="0" y="1295400"/>
            <a:ext cx="9144000" cy="5562600"/>
          </a:xfrm>
        </p:spPr>
        <p:txBody>
          <a:bodyPr>
            <a:normAutofit fontScale="62500" lnSpcReduction="20000"/>
          </a:bodyPr>
          <a:lstStyle/>
          <a:p>
            <a:r>
              <a:rPr lang="en-US" dirty="0" smtClean="0"/>
              <a:t>Consider a multicast DIO consisting of </a:t>
            </a:r>
          </a:p>
          <a:p>
            <a:pPr lvl="1"/>
            <a:r>
              <a:rPr lang="en-US" dirty="0" smtClean="0"/>
              <a:t>a Configuration Option</a:t>
            </a:r>
          </a:p>
          <a:p>
            <a:pPr lvl="1"/>
            <a:r>
              <a:rPr lang="en-US" dirty="0" smtClean="0"/>
              <a:t>a Route Information Option</a:t>
            </a:r>
          </a:p>
          <a:p>
            <a:pPr lvl="1"/>
            <a:r>
              <a:rPr lang="en-US" dirty="0" smtClean="0"/>
              <a:t>a Metric Container with one ETX metric object and one ETX constraint object.</a:t>
            </a:r>
          </a:p>
          <a:p>
            <a:r>
              <a:rPr lang="en-US" dirty="0" smtClean="0"/>
              <a:t>This message consists of : </a:t>
            </a:r>
          </a:p>
          <a:p>
            <a:pPr lvl="1"/>
            <a:r>
              <a:rPr lang="en-US" dirty="0" smtClean="0"/>
              <a:t>5 bytes for a typical IPv6 header, compressed as per [</a:t>
            </a:r>
            <a:r>
              <a:rPr lang="en-US" dirty="0" smtClean="0">
                <a:hlinkClick r:id="rId2" action="ppaction://hlinkfile"/>
              </a:rPr>
              <a:t>I-D.ietf-6lowpan-hc</a:t>
            </a:r>
            <a:r>
              <a:rPr lang="en-US" dirty="0" smtClean="0"/>
              <a:t>] : </a:t>
            </a:r>
          </a:p>
          <a:p>
            <a:pPr lvl="2"/>
            <a:r>
              <a:rPr lang="en-US" dirty="0" smtClean="0"/>
              <a:t>2 byte LOWPAN_IPHC Base Encoding </a:t>
            </a:r>
          </a:p>
          <a:p>
            <a:pPr lvl="2"/>
            <a:r>
              <a:rPr lang="en-US" dirty="0" smtClean="0"/>
              <a:t>1 byte Context Identifier Extension </a:t>
            </a:r>
          </a:p>
          <a:p>
            <a:pPr lvl="2"/>
            <a:r>
              <a:rPr lang="en-US" dirty="0" smtClean="0"/>
              <a:t>1 byte Next Header </a:t>
            </a:r>
          </a:p>
          <a:p>
            <a:pPr lvl="2"/>
            <a:r>
              <a:rPr lang="en-US" dirty="0" smtClean="0"/>
              <a:t>1 byte Group ID to identify all-RPL-nodes multicast address. </a:t>
            </a:r>
          </a:p>
          <a:p>
            <a:pPr lvl="1"/>
            <a:r>
              <a:rPr lang="en-US" dirty="0" smtClean="0"/>
              <a:t>4 bytes for ICMP Type, Code and Checksum fields; </a:t>
            </a:r>
          </a:p>
          <a:p>
            <a:pPr lvl="1"/>
            <a:r>
              <a:rPr lang="en-US" dirty="0" smtClean="0"/>
              <a:t>24 bytes for DIO Base Object; </a:t>
            </a:r>
          </a:p>
          <a:p>
            <a:pPr lvl="1"/>
            <a:r>
              <a:rPr lang="en-US" dirty="0" smtClean="0"/>
              <a:t>16 bytes for DODAG Configuration Option; </a:t>
            </a:r>
          </a:p>
          <a:p>
            <a:pPr lvl="1"/>
            <a:r>
              <a:rPr lang="en-US" dirty="0" smtClean="0"/>
              <a:t>24 byte Route Information Option; </a:t>
            </a:r>
          </a:p>
          <a:p>
            <a:pPr lvl="1"/>
            <a:r>
              <a:rPr lang="en-US" dirty="0" smtClean="0"/>
              <a:t>14 bytes for Metric Container consisting of: </a:t>
            </a:r>
          </a:p>
          <a:p>
            <a:pPr lvl="2"/>
            <a:r>
              <a:rPr lang="en-US" dirty="0" smtClean="0"/>
              <a:t>2 bytes for Type and Option Length fields; </a:t>
            </a:r>
          </a:p>
          <a:p>
            <a:pPr lvl="2"/>
            <a:r>
              <a:rPr lang="en-US" dirty="0" smtClean="0"/>
              <a:t>6 bytes for ETX metric object (4 bytes header + 2 bytes body); </a:t>
            </a:r>
          </a:p>
          <a:p>
            <a:pPr lvl="2"/>
            <a:r>
              <a:rPr lang="en-US" dirty="0" smtClean="0"/>
              <a:t>6 bytes for ETX constraint object (4 bytes header + 2 bytes body). </a:t>
            </a:r>
          </a:p>
          <a:p>
            <a:r>
              <a:rPr lang="en-US" dirty="0" smtClean="0"/>
              <a:t>Thus, the total length of such a DIO is 87 bytes. </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DIO Size With Compression: </a:t>
            </a:r>
            <a:r>
              <a:rPr lang="en-US" dirty="0" smtClean="0"/>
              <a:t>Example 1</a:t>
            </a:r>
            <a:endParaRPr lang="en-US" dirty="0"/>
          </a:p>
        </p:txBody>
      </p:sp>
      <p:sp>
        <p:nvSpPr>
          <p:cNvPr id="3" name="Content Placeholder 2"/>
          <p:cNvSpPr>
            <a:spLocks noGrp="1"/>
          </p:cNvSpPr>
          <p:nvPr>
            <p:ph idx="1"/>
          </p:nvPr>
        </p:nvSpPr>
        <p:spPr>
          <a:xfrm>
            <a:off x="0" y="1295400"/>
            <a:ext cx="9144000" cy="5562600"/>
          </a:xfrm>
        </p:spPr>
        <p:txBody>
          <a:bodyPr>
            <a:normAutofit fontScale="85000" lnSpcReduction="10000"/>
          </a:bodyPr>
          <a:lstStyle/>
          <a:p>
            <a:r>
              <a:rPr lang="en-US" dirty="0" smtClean="0"/>
              <a:t>The compressed message </a:t>
            </a:r>
            <a:r>
              <a:rPr lang="en-US" dirty="0" smtClean="0"/>
              <a:t>consists of : </a:t>
            </a:r>
          </a:p>
          <a:p>
            <a:pPr lvl="1"/>
            <a:r>
              <a:rPr lang="en-US" dirty="0" smtClean="0"/>
              <a:t>5 </a:t>
            </a:r>
            <a:r>
              <a:rPr lang="en-US" dirty="0" smtClean="0"/>
              <a:t>bytes of IPv6 header compressed as per [I-D.ietf-6lowpan-hc] </a:t>
            </a:r>
            <a:endParaRPr lang="en-US" dirty="0" smtClean="0"/>
          </a:p>
          <a:p>
            <a:pPr lvl="1"/>
            <a:r>
              <a:rPr lang="en-US" dirty="0" smtClean="0"/>
              <a:t>4 </a:t>
            </a:r>
            <a:r>
              <a:rPr lang="en-US" dirty="0" smtClean="0"/>
              <a:t>bytes for ICMP Type, Code and Checksum </a:t>
            </a:r>
            <a:r>
              <a:rPr lang="en-US" dirty="0" smtClean="0"/>
              <a:t>fields</a:t>
            </a:r>
          </a:p>
          <a:p>
            <a:pPr lvl="1"/>
            <a:r>
              <a:rPr lang="en-US" dirty="0" smtClean="0"/>
              <a:t>4 </a:t>
            </a:r>
            <a:r>
              <a:rPr lang="en-US" dirty="0" smtClean="0"/>
              <a:t>bytes of compressed DIO Base Object consisting of 2 bytes of header and 2 bytes for DODAGID (the best case </a:t>
            </a:r>
            <a:r>
              <a:rPr lang="en-US" dirty="0" smtClean="0"/>
              <a:t>scenario)</a:t>
            </a:r>
          </a:p>
          <a:p>
            <a:pPr lvl="1"/>
            <a:r>
              <a:rPr lang="en-US" dirty="0" smtClean="0"/>
              <a:t>3 </a:t>
            </a:r>
            <a:r>
              <a:rPr lang="en-US" dirty="0" smtClean="0"/>
              <a:t>bytes of compressed DODAG Configuration Option, including 2 bytes for Type and Option Length </a:t>
            </a:r>
            <a:r>
              <a:rPr lang="en-US" dirty="0" smtClean="0"/>
              <a:t>fields</a:t>
            </a:r>
          </a:p>
          <a:p>
            <a:pPr lvl="1"/>
            <a:r>
              <a:rPr lang="en-US" dirty="0" smtClean="0"/>
              <a:t>24 </a:t>
            </a:r>
            <a:r>
              <a:rPr lang="en-US" dirty="0" smtClean="0"/>
              <a:t>bytes of Route Information </a:t>
            </a:r>
            <a:r>
              <a:rPr lang="en-US" dirty="0" smtClean="0"/>
              <a:t>Option</a:t>
            </a:r>
          </a:p>
          <a:p>
            <a:pPr lvl="1"/>
            <a:r>
              <a:rPr lang="en-US" dirty="0" smtClean="0"/>
              <a:t>8 </a:t>
            </a:r>
            <a:r>
              <a:rPr lang="en-US" dirty="0" smtClean="0"/>
              <a:t>bytes for Metric Container consisting of: </a:t>
            </a:r>
          </a:p>
          <a:p>
            <a:pPr lvl="2"/>
            <a:r>
              <a:rPr lang="en-US" dirty="0" smtClean="0"/>
              <a:t>2 </a:t>
            </a:r>
            <a:r>
              <a:rPr lang="en-US" dirty="0" smtClean="0"/>
              <a:t>bytes for Type and Option Length </a:t>
            </a:r>
            <a:r>
              <a:rPr lang="en-US" dirty="0" smtClean="0"/>
              <a:t>fields</a:t>
            </a:r>
          </a:p>
          <a:p>
            <a:pPr lvl="2"/>
            <a:r>
              <a:rPr lang="en-US" dirty="0" smtClean="0"/>
              <a:t>3 </a:t>
            </a:r>
            <a:r>
              <a:rPr lang="en-US" dirty="0" smtClean="0"/>
              <a:t>bytes for ETX metric object (1 byte header + 2 bytes </a:t>
            </a:r>
            <a:r>
              <a:rPr lang="en-US" dirty="0" smtClean="0"/>
              <a:t>body)</a:t>
            </a:r>
          </a:p>
          <a:p>
            <a:pPr lvl="2"/>
            <a:r>
              <a:rPr lang="en-US" dirty="0" smtClean="0"/>
              <a:t>3 </a:t>
            </a:r>
            <a:r>
              <a:rPr lang="en-US" dirty="0" smtClean="0"/>
              <a:t>bytes for ETX constraint object (1 byte header + 2 bytes body</a:t>
            </a:r>
            <a:r>
              <a:rPr lang="en-US" dirty="0" smtClean="0"/>
              <a:t>).</a:t>
            </a:r>
          </a:p>
          <a:p>
            <a:r>
              <a:rPr lang="en-US" dirty="0" smtClean="0"/>
              <a:t>Thus</a:t>
            </a:r>
            <a:r>
              <a:rPr lang="en-US" dirty="0" smtClean="0"/>
              <a:t>, the total length of the compressed DIO is 48 bytes.</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DIO Size: Example 2</a:t>
            </a:r>
            <a:endParaRPr lang="en-US" dirty="0"/>
          </a:p>
        </p:txBody>
      </p:sp>
      <p:sp>
        <p:nvSpPr>
          <p:cNvPr id="3" name="Content Placeholder 2"/>
          <p:cNvSpPr>
            <a:spLocks noGrp="1"/>
          </p:cNvSpPr>
          <p:nvPr>
            <p:ph idx="1"/>
          </p:nvPr>
        </p:nvSpPr>
        <p:spPr>
          <a:xfrm>
            <a:off x="0" y="1219200"/>
            <a:ext cx="9144000" cy="5486400"/>
          </a:xfrm>
        </p:spPr>
        <p:txBody>
          <a:bodyPr>
            <a:normAutofit fontScale="70000" lnSpcReduction="20000"/>
          </a:bodyPr>
          <a:lstStyle/>
          <a:p>
            <a:r>
              <a:rPr lang="en-US" dirty="0" smtClean="0"/>
              <a:t>Consider a multicast DIO consisting of</a:t>
            </a:r>
          </a:p>
          <a:p>
            <a:pPr lvl="1"/>
            <a:r>
              <a:rPr lang="en-US" dirty="0" smtClean="0"/>
              <a:t>A </a:t>
            </a:r>
            <a:r>
              <a:rPr lang="en-US" dirty="0"/>
              <a:t>Configuration </a:t>
            </a:r>
            <a:r>
              <a:rPr lang="en-US" dirty="0" smtClean="0"/>
              <a:t>Option</a:t>
            </a:r>
          </a:p>
          <a:p>
            <a:pPr lvl="1"/>
            <a:r>
              <a:rPr lang="en-US" dirty="0" smtClean="0"/>
              <a:t>A </a:t>
            </a:r>
            <a:r>
              <a:rPr lang="en-US" dirty="0"/>
              <a:t>Route Discovery Option </a:t>
            </a:r>
            <a:endParaRPr lang="en-US" dirty="0" smtClean="0"/>
          </a:p>
          <a:p>
            <a:pPr lvl="1"/>
            <a:r>
              <a:rPr lang="en-US" dirty="0" smtClean="0"/>
              <a:t>A Metric Container with one ETX metric object and one ETX constraint object</a:t>
            </a:r>
          </a:p>
          <a:p>
            <a:r>
              <a:rPr lang="en-US" dirty="0" smtClean="0"/>
              <a:t>This message consists of</a:t>
            </a:r>
          </a:p>
          <a:p>
            <a:pPr lvl="1"/>
            <a:r>
              <a:rPr lang="en-US" dirty="0" smtClean="0"/>
              <a:t> 5 bytes of compressed IPv6 header </a:t>
            </a:r>
          </a:p>
          <a:p>
            <a:pPr lvl="1"/>
            <a:r>
              <a:rPr lang="en-US" dirty="0" smtClean="0"/>
              <a:t>4 bytes for ICMP Type, Code and Checksum fields</a:t>
            </a:r>
          </a:p>
          <a:p>
            <a:pPr lvl="1"/>
            <a:r>
              <a:rPr lang="en-US" dirty="0" smtClean="0"/>
              <a:t>24 bytes for DIO Base Object</a:t>
            </a:r>
          </a:p>
          <a:p>
            <a:pPr lvl="1"/>
            <a:r>
              <a:rPr lang="en-US" dirty="0" smtClean="0"/>
              <a:t>16 bytes for DODAG Configuration Option</a:t>
            </a:r>
          </a:p>
          <a:p>
            <a:pPr lvl="1"/>
            <a:r>
              <a:rPr lang="en-US" dirty="0" smtClean="0"/>
              <a:t>26 bytes for Route Discovery Option consisting of: </a:t>
            </a:r>
          </a:p>
          <a:p>
            <a:pPr lvl="2"/>
            <a:r>
              <a:rPr lang="en-US" dirty="0" smtClean="0"/>
              <a:t>4 bytes for Type, Option Length and other fixed length fields; </a:t>
            </a:r>
          </a:p>
          <a:p>
            <a:pPr lvl="2"/>
            <a:r>
              <a:rPr lang="en-US" dirty="0" smtClean="0"/>
              <a:t>2 bytes for the Target address field; </a:t>
            </a:r>
          </a:p>
          <a:p>
            <a:pPr lvl="2"/>
            <a:r>
              <a:rPr lang="en-US" dirty="0" smtClean="0"/>
              <a:t>20 bytes for the Address vector (assuming ten 2-byte long elements). </a:t>
            </a:r>
          </a:p>
          <a:p>
            <a:pPr lvl="1"/>
            <a:r>
              <a:rPr lang="en-US" dirty="0" smtClean="0"/>
              <a:t>14 bytes for Metric Container consisting of:</a:t>
            </a:r>
          </a:p>
          <a:p>
            <a:pPr lvl="2"/>
            <a:r>
              <a:rPr lang="en-US" dirty="0" smtClean="0"/>
              <a:t>2 bytes for Type and Option Length fields</a:t>
            </a:r>
          </a:p>
          <a:p>
            <a:pPr lvl="2"/>
            <a:r>
              <a:rPr lang="en-US" dirty="0" smtClean="0"/>
              <a:t>6 bytes for ETX metric object (4 bytes header + 2 bytes body)</a:t>
            </a:r>
          </a:p>
          <a:p>
            <a:pPr lvl="2"/>
            <a:r>
              <a:rPr lang="en-US" dirty="0" smtClean="0"/>
              <a:t>6 bytes for ETX constraint object (4 bytes header + 2 bytes body). </a:t>
            </a:r>
          </a:p>
          <a:p>
            <a:r>
              <a:rPr lang="en-US" dirty="0" smtClean="0"/>
              <a:t>The total length of such a DIO is 89 bytes.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DIO Size: Example 2</a:t>
            </a:r>
            <a:endParaRPr lang="en-US" dirty="0"/>
          </a:p>
        </p:txBody>
      </p:sp>
      <p:sp>
        <p:nvSpPr>
          <p:cNvPr id="3" name="Content Placeholder 2"/>
          <p:cNvSpPr>
            <a:spLocks noGrp="1"/>
          </p:cNvSpPr>
          <p:nvPr>
            <p:ph idx="1"/>
          </p:nvPr>
        </p:nvSpPr>
        <p:spPr>
          <a:xfrm>
            <a:off x="0" y="1219200"/>
            <a:ext cx="9144000" cy="5486400"/>
          </a:xfrm>
        </p:spPr>
        <p:txBody>
          <a:bodyPr>
            <a:normAutofit fontScale="70000" lnSpcReduction="20000"/>
          </a:bodyPr>
          <a:lstStyle/>
          <a:p>
            <a:r>
              <a:rPr lang="en-US" dirty="0" smtClean="0"/>
              <a:t>Consider a multicast DIO consisting of</a:t>
            </a:r>
          </a:p>
          <a:p>
            <a:pPr lvl="1"/>
            <a:r>
              <a:rPr lang="en-US" dirty="0" smtClean="0"/>
              <a:t>A </a:t>
            </a:r>
            <a:r>
              <a:rPr lang="en-US" dirty="0"/>
              <a:t>Configuration </a:t>
            </a:r>
            <a:r>
              <a:rPr lang="en-US" dirty="0" smtClean="0"/>
              <a:t>Option</a:t>
            </a:r>
          </a:p>
          <a:p>
            <a:pPr lvl="1"/>
            <a:r>
              <a:rPr lang="en-US" dirty="0" smtClean="0"/>
              <a:t>A </a:t>
            </a:r>
            <a:r>
              <a:rPr lang="en-US" dirty="0"/>
              <a:t>Route Discovery Option </a:t>
            </a:r>
            <a:endParaRPr lang="en-US" dirty="0" smtClean="0"/>
          </a:p>
          <a:p>
            <a:pPr lvl="1"/>
            <a:r>
              <a:rPr lang="en-US" dirty="0" smtClean="0"/>
              <a:t>A Metric Container with one ETX metric object and one ETX constraint object</a:t>
            </a:r>
          </a:p>
          <a:p>
            <a:r>
              <a:rPr lang="en-US" dirty="0" smtClean="0"/>
              <a:t>This message consists of</a:t>
            </a:r>
          </a:p>
          <a:p>
            <a:pPr lvl="1"/>
            <a:r>
              <a:rPr lang="en-US" dirty="0" smtClean="0"/>
              <a:t> 5 bytes of compressed IPv6 header </a:t>
            </a:r>
          </a:p>
          <a:p>
            <a:pPr lvl="1"/>
            <a:r>
              <a:rPr lang="en-US" dirty="0" smtClean="0"/>
              <a:t>4 bytes for ICMP Type, Code and Checksum fields</a:t>
            </a:r>
          </a:p>
          <a:p>
            <a:pPr lvl="1"/>
            <a:r>
              <a:rPr lang="en-US" dirty="0" smtClean="0"/>
              <a:t>24 bytes for DIO Base Object</a:t>
            </a:r>
          </a:p>
          <a:p>
            <a:pPr lvl="1"/>
            <a:r>
              <a:rPr lang="en-US" dirty="0" smtClean="0"/>
              <a:t>16 bytes for DODAG Configuration Option</a:t>
            </a:r>
          </a:p>
          <a:p>
            <a:pPr lvl="1"/>
            <a:r>
              <a:rPr lang="en-US" dirty="0" smtClean="0"/>
              <a:t>26 bytes for Route Discovery Option consisting of: </a:t>
            </a:r>
          </a:p>
          <a:p>
            <a:pPr lvl="2"/>
            <a:r>
              <a:rPr lang="en-US" dirty="0" smtClean="0"/>
              <a:t>4 bytes for Type, Option Length and other fixed length fields; </a:t>
            </a:r>
          </a:p>
          <a:p>
            <a:pPr lvl="2"/>
            <a:r>
              <a:rPr lang="en-US" dirty="0" smtClean="0"/>
              <a:t>2 bytes for the Target address field; </a:t>
            </a:r>
          </a:p>
          <a:p>
            <a:pPr lvl="2"/>
            <a:r>
              <a:rPr lang="en-US" dirty="0" smtClean="0"/>
              <a:t>20 bytes for the Address vector (assuming ten 2-byte long elements). </a:t>
            </a:r>
          </a:p>
          <a:p>
            <a:pPr lvl="1"/>
            <a:r>
              <a:rPr lang="en-US" dirty="0" smtClean="0"/>
              <a:t>14 bytes for Metric Container consisting of:</a:t>
            </a:r>
          </a:p>
          <a:p>
            <a:pPr lvl="2"/>
            <a:r>
              <a:rPr lang="en-US" dirty="0" smtClean="0"/>
              <a:t>2 bytes for Type and Option Length fields</a:t>
            </a:r>
          </a:p>
          <a:p>
            <a:pPr lvl="2"/>
            <a:r>
              <a:rPr lang="en-US" dirty="0" smtClean="0"/>
              <a:t>6 bytes for ETX metric object (4 bytes header + 2 bytes body)</a:t>
            </a:r>
          </a:p>
          <a:p>
            <a:pPr lvl="2"/>
            <a:r>
              <a:rPr lang="en-US" dirty="0" smtClean="0"/>
              <a:t>6 bytes for ETX constraint object (4 bytes header + 2 bytes body). </a:t>
            </a:r>
          </a:p>
          <a:p>
            <a:r>
              <a:rPr lang="en-US" dirty="0" smtClean="0"/>
              <a:t>The total length of such a DIO is 89 bytes. </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DIO Size After Compression: Example 2</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a:t>
            </a:r>
            <a:r>
              <a:rPr lang="en-US" dirty="0" smtClean="0"/>
              <a:t>message</a:t>
            </a:r>
            <a:r>
              <a:rPr lang="en-US" dirty="0" smtClean="0"/>
              <a:t>, when </a:t>
            </a:r>
            <a:r>
              <a:rPr lang="en-US" dirty="0" smtClean="0"/>
              <a:t>compressed, </a:t>
            </a:r>
            <a:r>
              <a:rPr lang="en-US" dirty="0" smtClean="0"/>
              <a:t>consists </a:t>
            </a:r>
            <a:r>
              <a:rPr lang="en-US" dirty="0" smtClean="0"/>
              <a:t>of:</a:t>
            </a:r>
          </a:p>
          <a:p>
            <a:pPr lvl="1"/>
            <a:r>
              <a:rPr lang="en-US" dirty="0" smtClean="0"/>
              <a:t>5 </a:t>
            </a:r>
            <a:r>
              <a:rPr lang="en-US" dirty="0" smtClean="0"/>
              <a:t>bytes of IPv6 header compressed as per [</a:t>
            </a:r>
            <a:r>
              <a:rPr lang="en-US" dirty="0" smtClean="0"/>
              <a:t>I-D.ietf-6lowpan-hc]</a:t>
            </a:r>
          </a:p>
          <a:p>
            <a:pPr lvl="1"/>
            <a:r>
              <a:rPr lang="en-US" dirty="0" smtClean="0"/>
              <a:t>4 </a:t>
            </a:r>
            <a:r>
              <a:rPr lang="en-US" dirty="0" smtClean="0"/>
              <a:t>bytes for ICMP Type, Code and Checksum </a:t>
            </a:r>
            <a:r>
              <a:rPr lang="en-US" dirty="0" smtClean="0"/>
              <a:t>fields</a:t>
            </a:r>
          </a:p>
          <a:p>
            <a:pPr lvl="1"/>
            <a:r>
              <a:rPr lang="en-US" dirty="0" smtClean="0"/>
              <a:t>4 </a:t>
            </a:r>
            <a:r>
              <a:rPr lang="en-US" dirty="0" smtClean="0"/>
              <a:t>bytes of compressed DIO Base Object consisting of 2 bytes of header and 2 bytes for DODAGID (the best case </a:t>
            </a:r>
            <a:r>
              <a:rPr lang="en-US" dirty="0" smtClean="0"/>
              <a:t>scenario)</a:t>
            </a:r>
          </a:p>
          <a:p>
            <a:pPr lvl="1"/>
            <a:r>
              <a:rPr lang="en-US" dirty="0" smtClean="0"/>
              <a:t>3 </a:t>
            </a:r>
            <a:r>
              <a:rPr lang="en-US" dirty="0" smtClean="0"/>
              <a:t>bytes of compressed DODAG Configuration Option, including 2 bytes for Type and Option Length </a:t>
            </a:r>
            <a:r>
              <a:rPr lang="en-US" dirty="0" smtClean="0"/>
              <a:t>fields</a:t>
            </a:r>
          </a:p>
          <a:p>
            <a:pPr lvl="1"/>
            <a:r>
              <a:rPr lang="en-US" dirty="0" smtClean="0"/>
              <a:t>26 </a:t>
            </a:r>
            <a:r>
              <a:rPr lang="en-US" dirty="0" smtClean="0"/>
              <a:t>bytes of Route </a:t>
            </a:r>
            <a:r>
              <a:rPr lang="en-US" dirty="0" smtClean="0"/>
              <a:t>Discovery Option</a:t>
            </a:r>
          </a:p>
          <a:p>
            <a:pPr lvl="1"/>
            <a:r>
              <a:rPr lang="en-US" dirty="0" smtClean="0"/>
              <a:t>8 </a:t>
            </a:r>
            <a:r>
              <a:rPr lang="en-US" dirty="0" smtClean="0"/>
              <a:t>bytes for Metric Container consisting </a:t>
            </a:r>
            <a:r>
              <a:rPr lang="en-US" dirty="0" smtClean="0"/>
              <a:t>of:</a:t>
            </a:r>
          </a:p>
          <a:p>
            <a:pPr lvl="2"/>
            <a:r>
              <a:rPr lang="en-US" dirty="0" smtClean="0"/>
              <a:t>2 </a:t>
            </a:r>
            <a:r>
              <a:rPr lang="en-US" dirty="0" smtClean="0"/>
              <a:t>bytes for Type and Option Length </a:t>
            </a:r>
            <a:r>
              <a:rPr lang="en-US" dirty="0" smtClean="0"/>
              <a:t>fields</a:t>
            </a:r>
          </a:p>
          <a:p>
            <a:pPr lvl="2"/>
            <a:r>
              <a:rPr lang="en-US" dirty="0" smtClean="0"/>
              <a:t>3 </a:t>
            </a:r>
            <a:r>
              <a:rPr lang="en-US" dirty="0" smtClean="0"/>
              <a:t>bytes for ETX metric object (1 byte header + 2 bytes </a:t>
            </a:r>
            <a:r>
              <a:rPr lang="en-US" dirty="0" smtClean="0"/>
              <a:t>body)</a:t>
            </a:r>
          </a:p>
          <a:p>
            <a:pPr lvl="2"/>
            <a:r>
              <a:rPr lang="en-US" dirty="0" smtClean="0"/>
              <a:t>3 </a:t>
            </a:r>
            <a:r>
              <a:rPr lang="en-US" dirty="0" smtClean="0"/>
              <a:t>bytes for ETX constraint object (1 byte header + 2 bytes body). </a:t>
            </a:r>
            <a:endParaRPr lang="en-US" dirty="0" smtClean="0"/>
          </a:p>
          <a:p>
            <a:r>
              <a:rPr lang="en-US" dirty="0" smtClean="0"/>
              <a:t>Thus</a:t>
            </a:r>
            <a:r>
              <a:rPr lang="en-US" dirty="0" smtClean="0"/>
              <a:t>, the total length of the compressed DIO is 50 bytes.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 for Compression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With IEEE 802.15.4 as the link  layer, the link layer payload can be as small as 81 bytes.</a:t>
            </a:r>
          </a:p>
          <a:p>
            <a:r>
              <a:rPr lang="en-US" dirty="0" smtClean="0"/>
              <a:t>RPL DIO messages are susceptible to fragmentation.</a:t>
            </a:r>
          </a:p>
          <a:p>
            <a:r>
              <a:rPr lang="en-US" dirty="0" smtClean="0"/>
              <a:t>This document specifies a compression format for ICMPv6 RPL control messages</a:t>
            </a:r>
          </a:p>
          <a:p>
            <a:pPr lvl="1"/>
            <a:r>
              <a:rPr lang="en-US" dirty="0" smtClean="0"/>
              <a:t>The document currently defines the compression format for</a:t>
            </a:r>
          </a:p>
          <a:p>
            <a:pPr lvl="2"/>
            <a:r>
              <a:rPr lang="en-US" dirty="0" smtClean="0"/>
              <a:t>DIO base object</a:t>
            </a:r>
          </a:p>
          <a:p>
            <a:pPr lvl="2"/>
            <a:r>
              <a:rPr lang="en-US" dirty="0" smtClean="0"/>
              <a:t>DODAG Configuration Option</a:t>
            </a:r>
          </a:p>
          <a:p>
            <a:pPr lvl="2"/>
            <a:r>
              <a:rPr lang="en-US" dirty="0" smtClean="0"/>
              <a:t>Some of the Routing Metric/Constraint objects.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RPL ICMPv6 Message Compression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Various fields of a compressed ICMPv6 messages are: </a:t>
            </a:r>
            <a:endParaRPr lang="en-US" dirty="0"/>
          </a:p>
          <a:p>
            <a:pPr lvl="1"/>
            <a:r>
              <a:rPr lang="en-US" dirty="0" smtClean="0"/>
              <a:t>Type: 155</a:t>
            </a:r>
          </a:p>
          <a:p>
            <a:pPr lvl="1"/>
            <a:r>
              <a:rPr lang="en-US" dirty="0" smtClean="0"/>
              <a:t>Code: Set the 7th bit in the Code of the corresponding uncompressed message.</a:t>
            </a:r>
          </a:p>
          <a:p>
            <a:pPr lvl="1"/>
            <a:r>
              <a:rPr lang="en-US" dirty="0" smtClean="0"/>
              <a:t>Checksum: calculated in the same manner as for the uncompressed message. </a:t>
            </a:r>
            <a:endParaRPr lang="en-US" dirty="0"/>
          </a:p>
          <a:p>
            <a:pPr lvl="1"/>
            <a:r>
              <a:rPr lang="en-US" dirty="0" smtClean="0"/>
              <a:t>Base: The Base object must be compressed in the manner specified in the document. </a:t>
            </a:r>
            <a:endParaRPr lang="en-US" dirty="0"/>
          </a:p>
          <a:p>
            <a:pPr lvl="1"/>
            <a:r>
              <a:rPr lang="en-US" dirty="0" smtClean="0"/>
              <a:t>Option(s): Both compressed and uncompressed versions are allowed.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DIO Base Object</a:t>
            </a:r>
            <a:endParaRPr lang="en-US" dirty="0"/>
          </a:p>
        </p:txBody>
      </p:sp>
      <p:pic>
        <p:nvPicPr>
          <p:cNvPr id="1028" name="Picture 4"/>
          <p:cNvPicPr>
            <a:picLocks noChangeAspect="1" noChangeArrowheads="1"/>
          </p:cNvPicPr>
          <p:nvPr/>
        </p:nvPicPr>
        <p:blipFill>
          <a:blip r:embed="rId2" cstate="print"/>
          <a:srcRect/>
          <a:stretch>
            <a:fillRect/>
          </a:stretch>
        </p:blipFill>
        <p:spPr bwMode="auto">
          <a:xfrm>
            <a:off x="0" y="1600200"/>
            <a:ext cx="9144000" cy="51054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Compression Format for DIO Base Object</a:t>
            </a:r>
            <a:endParaRPr lang="en-US" dirty="0"/>
          </a:p>
        </p:txBody>
      </p:sp>
      <p:sp>
        <p:nvSpPr>
          <p:cNvPr id="3" name="Content Placeholder 2"/>
          <p:cNvSpPr>
            <a:spLocks noGrp="1"/>
          </p:cNvSpPr>
          <p:nvPr>
            <p:ph idx="1"/>
          </p:nvPr>
        </p:nvSpPr>
        <p:spPr>
          <a:xfrm>
            <a:off x="457200" y="3352800"/>
            <a:ext cx="8458200" cy="3276600"/>
          </a:xfrm>
        </p:spPr>
        <p:txBody>
          <a:bodyPr>
            <a:normAutofit fontScale="55000" lnSpcReduction="20000"/>
          </a:bodyPr>
          <a:lstStyle/>
          <a:p>
            <a:r>
              <a:rPr lang="en-US" dirty="0" smtClean="0"/>
              <a:t>C: This flag is set to 1 if the 3rd byte contains an 8-bit identifier of the "context" that provides values of all elided fields in the base object and the options.</a:t>
            </a:r>
          </a:p>
          <a:p>
            <a:r>
              <a:rPr lang="en-US" dirty="0" smtClean="0"/>
              <a:t> I: This flag is set to 1 if the </a:t>
            </a:r>
            <a:r>
              <a:rPr lang="en-US" dirty="0" err="1" smtClean="0"/>
              <a:t>RPLInstanceID</a:t>
            </a:r>
            <a:r>
              <a:rPr lang="en-US" dirty="0" smtClean="0"/>
              <a:t> field is present inline. Otherwise, the implicit value of the </a:t>
            </a:r>
            <a:r>
              <a:rPr lang="en-US" dirty="0" err="1" smtClean="0"/>
              <a:t>RPLInstanceID</a:t>
            </a:r>
            <a:r>
              <a:rPr lang="en-US" dirty="0" smtClean="0"/>
              <a:t> depends on the context if present. In the absence of the context, the  implicit value of the </a:t>
            </a:r>
            <a:r>
              <a:rPr lang="en-US" dirty="0" err="1" smtClean="0"/>
              <a:t>RPLInstanceID</a:t>
            </a:r>
            <a:r>
              <a:rPr lang="en-US" dirty="0" smtClean="0"/>
              <a:t> depends on the value of the L flag. </a:t>
            </a:r>
          </a:p>
          <a:p>
            <a:r>
              <a:rPr lang="en-US" dirty="0" smtClean="0"/>
              <a:t> L: Meaningful only when the </a:t>
            </a:r>
            <a:r>
              <a:rPr lang="en-US" dirty="0" err="1" smtClean="0"/>
              <a:t>RPLInstanceID</a:t>
            </a:r>
            <a:r>
              <a:rPr lang="en-US" dirty="0" smtClean="0"/>
              <a:t> field is elided but no context is identified, the L flag is set to 1 if the elided </a:t>
            </a:r>
            <a:r>
              <a:rPr lang="en-US" dirty="0" err="1" smtClean="0"/>
              <a:t>RPLInstanceID</a:t>
            </a:r>
            <a:r>
              <a:rPr lang="en-US" dirty="0" smtClean="0"/>
              <a:t> is local and has implicit value 128. The L flag is set to 0 if the elided </a:t>
            </a:r>
            <a:r>
              <a:rPr lang="en-US" dirty="0" err="1" smtClean="0"/>
              <a:t>RPLInstanceID</a:t>
            </a:r>
            <a:r>
              <a:rPr lang="en-US" dirty="0" smtClean="0"/>
              <a:t> field is global and has implicit value 0.</a:t>
            </a:r>
          </a:p>
          <a:p>
            <a:r>
              <a:rPr lang="en-US" dirty="0" smtClean="0"/>
              <a:t> V: This flag is set to 1 if the Version Number is carried inline. Otherwise, the implicit value of the Version Number depends on the context if present. If no context is present, the  implicit value is assumed to be zero.</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0" y="1676400"/>
            <a:ext cx="9144000" cy="16764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Compression Format for DIO Base Object</a:t>
            </a:r>
            <a:endParaRPr lang="en-US" dirty="0"/>
          </a:p>
        </p:txBody>
      </p:sp>
      <p:sp>
        <p:nvSpPr>
          <p:cNvPr id="3" name="Content Placeholder 2"/>
          <p:cNvSpPr>
            <a:spLocks noGrp="1"/>
          </p:cNvSpPr>
          <p:nvPr>
            <p:ph idx="1"/>
          </p:nvPr>
        </p:nvSpPr>
        <p:spPr>
          <a:xfrm>
            <a:off x="228600" y="3505200"/>
            <a:ext cx="8610600" cy="3352800"/>
          </a:xfrm>
        </p:spPr>
        <p:txBody>
          <a:bodyPr>
            <a:normAutofit fontScale="55000" lnSpcReduction="20000"/>
          </a:bodyPr>
          <a:lstStyle/>
          <a:p>
            <a:r>
              <a:rPr lang="en-US" dirty="0" smtClean="0"/>
              <a:t>R: This flag indicates whether the Rank field in the DIO is shortened or not. This flag is set to 1 if the full 16-bit Rank is present inline in the compressed DIO. The flag is set to 0 if the 4-bit long Ra field contains the rank value. </a:t>
            </a:r>
            <a:endParaRPr lang="en-US" dirty="0"/>
          </a:p>
          <a:p>
            <a:r>
              <a:rPr lang="en-US" dirty="0" smtClean="0"/>
              <a:t>G: This flag indicates whether the byte containing the Grounded, Mode of Operation and DODAG Preference fields is elided or not. </a:t>
            </a:r>
          </a:p>
          <a:p>
            <a:r>
              <a:rPr lang="en-US" dirty="0" smtClean="0"/>
              <a:t>T: This flag is set to 1 if the DTSN field is carried inline.</a:t>
            </a:r>
          </a:p>
          <a:p>
            <a:r>
              <a:rPr lang="en-US" dirty="0" smtClean="0"/>
              <a:t> F: This flag indicates whether the Flags and Reserved fields in the DIO are elided or not. </a:t>
            </a:r>
          </a:p>
          <a:p>
            <a:r>
              <a:rPr lang="en-US" dirty="0" smtClean="0"/>
              <a:t>Ra: This field contains the 4-bit rank value if the R flag is set to 0. </a:t>
            </a:r>
            <a:endParaRPr lang="en-US" dirty="0"/>
          </a:p>
          <a:p>
            <a:r>
              <a:rPr lang="en-US" dirty="0" err="1" smtClean="0"/>
              <a:t>Compr</a:t>
            </a:r>
            <a:r>
              <a:rPr lang="en-US" dirty="0" smtClean="0"/>
              <a:t>: This field contains the number of prefix octets that are elided from the DODAGID field. </a:t>
            </a:r>
          </a:p>
          <a:p>
            <a:r>
              <a:rPr lang="en-US" dirty="0" smtClean="0"/>
              <a:t>Inline Fields: The context identifier, if present, occupies the 3rd byte. Any inline fields in the compressed DIO appear in the same order as in the uncompressed format.</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0" y="1676400"/>
            <a:ext cx="9144000" cy="177165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Compressing the RPL Options </a:t>
            </a:r>
            <a:endParaRPr lang="en-US" dirty="0"/>
          </a:p>
        </p:txBody>
      </p:sp>
      <p:sp>
        <p:nvSpPr>
          <p:cNvPr id="3" name="Content Placeholder 2"/>
          <p:cNvSpPr>
            <a:spLocks noGrp="1"/>
          </p:cNvSpPr>
          <p:nvPr>
            <p:ph idx="1"/>
          </p:nvPr>
        </p:nvSpPr>
        <p:spPr>
          <a:xfrm>
            <a:off x="533400" y="3962400"/>
            <a:ext cx="8229600" cy="2697163"/>
          </a:xfrm>
        </p:spPr>
        <p:txBody>
          <a:bodyPr>
            <a:normAutofit fontScale="92500" lnSpcReduction="10000"/>
          </a:bodyPr>
          <a:lstStyle/>
          <a:p>
            <a:r>
              <a:rPr lang="en-US" dirty="0" smtClean="0"/>
              <a:t>Option Type: The Option Type value for a compressed RPL option is same as that of the uncompressed option with the most significant bit (MSB) set to 1. </a:t>
            </a:r>
          </a:p>
          <a:p>
            <a:r>
              <a:rPr lang="en-US" dirty="0" smtClean="0"/>
              <a:t>Option Length: The Option Length is 8 bits long as in case of an uncompressed RPL option. </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533400" y="1600200"/>
            <a:ext cx="8058150" cy="200977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2098</TotalTime>
  <Words>2090</Words>
  <Application>Microsoft Office PowerPoint</Application>
  <PresentationFormat>On-screen Show (4:3)</PresentationFormat>
  <Paragraphs>181</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A Compression Format for RPL Control Messages draft-goyal-roll-rpl-compression-00 </vt:lpstr>
      <vt:lpstr>DIO Size: Example 1</vt:lpstr>
      <vt:lpstr>DIO Size: Example 2</vt:lpstr>
      <vt:lpstr>Need for Compression</vt:lpstr>
      <vt:lpstr>RPL ICMPv6 Message Compression</vt:lpstr>
      <vt:lpstr>DIO Base Object</vt:lpstr>
      <vt:lpstr>Compression Format for DIO Base Object</vt:lpstr>
      <vt:lpstr>Compression Format for DIO Base Object</vt:lpstr>
      <vt:lpstr>Compressing the RPL Options </vt:lpstr>
      <vt:lpstr>DODAG Configuration Option</vt:lpstr>
      <vt:lpstr>Compression Format for DODAG Configuration Option</vt:lpstr>
      <vt:lpstr>Routing Metric/Constraint Object</vt:lpstr>
      <vt:lpstr>Compression Format for Routing Metric/Constraint Object</vt:lpstr>
      <vt:lpstr>Compression Format for Routing Metric/Constraint Object</vt:lpstr>
      <vt:lpstr>Node State and Attributes Object</vt:lpstr>
      <vt:lpstr>Compressed Node State and Attributes Object</vt:lpstr>
      <vt:lpstr>Node Energy Object</vt:lpstr>
      <vt:lpstr>Compressed Node Energy Object </vt:lpstr>
      <vt:lpstr>Hop Count Object</vt:lpstr>
      <vt:lpstr>Compressed Hop Count Object</vt:lpstr>
      <vt:lpstr>Throughput Object</vt:lpstr>
      <vt:lpstr>Compressed Throughput Object</vt:lpstr>
      <vt:lpstr>Latency Object</vt:lpstr>
      <vt:lpstr>Compressed Latency Object</vt:lpstr>
      <vt:lpstr>ETX Object</vt:lpstr>
      <vt:lpstr>Compressed ETX Object</vt:lpstr>
      <vt:lpstr>DIO Size: Example 1</vt:lpstr>
      <vt:lpstr>DIO Size With Compression: Example 1</vt:lpstr>
      <vt:lpstr>DIO Size: Example 2</vt:lpstr>
      <vt:lpstr>DIO Size After Compression: Example 2</vt:lpstr>
    </vt:vector>
  </TitlesOfParts>
  <Company>uwm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Compression Format for RPL Control Messages draft-goyal-roll-rpl-compression-00 </dc:title>
  <dc:creator>Mukul Goyal</dc:creator>
  <cp:lastModifiedBy>Mukul Goyal</cp:lastModifiedBy>
  <cp:revision>187</cp:revision>
  <dcterms:created xsi:type="dcterms:W3CDTF">2011-07-23T03:03:27Z</dcterms:created>
  <dcterms:modified xsi:type="dcterms:W3CDTF">2011-07-28T15:01:57Z</dcterms:modified>
</cp:coreProperties>
</file>