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8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B9D5A-B714-486E-BE6F-0F9A729FD692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3DF9C-4D77-48DF-9E80-A31887A66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3DF9C-4D77-48DF-9E80-A31887A66DF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BDA17-50CE-4006-919B-E4C9D96564D8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80EA-1B39-443A-AFED-662B72C9084D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44D2D-69EC-4651-AAC9-1222E945E87F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221B-2AC8-4A2E-9294-E55E16F185CD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EE87-CD61-498F-8B02-4BDD2D4A7D30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BD79-E813-4568-B160-DB59B9D39A99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3025-B0FD-4198-9AB5-A754DEAA498D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7596-9911-4072-BB8A-76284F4F3A55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369A4-82A4-4462-AF35-687E1DEA0185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1ED2-D5F7-4A11-9721-B14576704262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42F4-0C7A-40FC-9805-4DDFC71E028A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85ECC-7A6E-4340-B74A-BBDD27A8295E}" type="datetime1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B1395-7D1A-4634-8031-56C67489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8001000" cy="1828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5400" dirty="0" smtClean="0"/>
              <a:t>RPL Applicability Statement </a:t>
            </a:r>
            <a:br>
              <a:rPr lang="en-US" sz="5400" dirty="0" smtClean="0"/>
            </a:br>
            <a:r>
              <a:rPr lang="en-US" sz="5400" dirty="0" smtClean="0"/>
              <a:t>for AMI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47800" y="45720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#81, IETF ROLL WG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Québec  City, Canada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July 25-29, 2011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95400" y="3352800"/>
            <a:ext cx="6400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Jorjeta Jetcheva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(jorjeta.jetcheva@itron.com)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Scope &amp;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05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Why we need applicability statement for AMI</a:t>
            </a:r>
          </a:p>
          <a:p>
            <a:pPr lvl="1"/>
            <a:r>
              <a:rPr lang="en-US" dirty="0" smtClean="0"/>
              <a:t>AMI in rapid deployment world-wide</a:t>
            </a:r>
          </a:p>
          <a:p>
            <a:pPr lvl="1"/>
            <a:r>
              <a:rPr lang="en-US" dirty="0" smtClean="0"/>
              <a:t>Strong momentum in the Smart Grid industry towards utilizing open standards</a:t>
            </a:r>
          </a:p>
          <a:p>
            <a:pPr lvl="1"/>
            <a:r>
              <a:rPr lang="en-US" dirty="0" smtClean="0"/>
              <a:t>Document how RPL can be used to meet AMI routing requirements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What this document is NOT</a:t>
            </a:r>
          </a:p>
          <a:p>
            <a:pPr lvl="1"/>
            <a:r>
              <a:rPr lang="en-US" dirty="0" smtClean="0"/>
              <a:t>Document is not a deployment guide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Document Overview</a:t>
            </a:r>
            <a:br>
              <a:rPr lang="en-US" dirty="0" smtClean="0"/>
            </a:br>
            <a:r>
              <a:rPr lang="en-US" sz="2000" dirty="0" smtClean="0"/>
              <a:t> (draft-ietf-roll-applicability-ami-01)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Electric Metering</a:t>
            </a:r>
          </a:p>
          <a:p>
            <a:pPr lvl="1"/>
            <a:r>
              <a:rPr lang="en-US" dirty="0" smtClean="0"/>
              <a:t>Gas and water metering</a:t>
            </a:r>
          </a:p>
          <a:p>
            <a:r>
              <a:rPr lang="en-US" dirty="0" smtClean="0"/>
              <a:t>Deployment Scenarios</a:t>
            </a:r>
          </a:p>
          <a:p>
            <a:pPr lvl="1"/>
            <a:r>
              <a:rPr lang="en-US" dirty="0" smtClean="0"/>
              <a:t>Network Topology</a:t>
            </a:r>
          </a:p>
          <a:p>
            <a:pPr lvl="1"/>
            <a:r>
              <a:rPr lang="en-US" dirty="0" smtClean="0"/>
              <a:t>Traffic Characteristics</a:t>
            </a:r>
          </a:p>
          <a:p>
            <a:r>
              <a:rPr lang="en-US" dirty="0" smtClean="0"/>
              <a:t>Using RPL to Meet </a:t>
            </a:r>
            <a:r>
              <a:rPr lang="en-US" dirty="0"/>
              <a:t>F</a:t>
            </a:r>
            <a:r>
              <a:rPr lang="en-US" dirty="0" smtClean="0"/>
              <a:t>unctional Requirements</a:t>
            </a:r>
          </a:p>
          <a:p>
            <a:r>
              <a:rPr lang="en-US" dirty="0" smtClean="0"/>
              <a:t>RPL Profile</a:t>
            </a:r>
          </a:p>
          <a:p>
            <a:pPr lvl="1"/>
            <a:r>
              <a:rPr lang="en-US" dirty="0" smtClean="0"/>
              <a:t>RPL Features</a:t>
            </a:r>
          </a:p>
          <a:p>
            <a:pPr lvl="1"/>
            <a:r>
              <a:rPr lang="en-US" dirty="0" smtClean="0"/>
              <a:t>RPL Options</a:t>
            </a:r>
          </a:p>
          <a:p>
            <a:pPr lvl="1"/>
            <a:r>
              <a:rPr lang="en-US" dirty="0" smtClean="0"/>
              <a:t>Recommended Configuration Defaults &amp; Ranges</a:t>
            </a:r>
          </a:p>
          <a:p>
            <a:r>
              <a:rPr lang="en-US" dirty="0" smtClean="0"/>
              <a:t>Manageability Considerations </a:t>
            </a:r>
          </a:p>
          <a:p>
            <a:r>
              <a:rPr lang="en-US" dirty="0" smtClean="0"/>
              <a:t>Security Considerations</a:t>
            </a:r>
          </a:p>
          <a:p>
            <a:r>
              <a:rPr lang="en-US" b="1" dirty="0" smtClean="0"/>
              <a:t>Others: TBD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AMI Deployment Scenario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419600"/>
          </a:xfrm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400" dirty="0" smtClean="0"/>
              <a:t>Millions of resource-constrained devices, including meters, DA devices, etc. </a:t>
            </a:r>
            <a:endParaRPr lang="en-US" sz="2400" dirty="0"/>
          </a:p>
          <a:p>
            <a:pPr>
              <a:spcBef>
                <a:spcPts val="2400"/>
              </a:spcBef>
            </a:pPr>
            <a:r>
              <a:rPr lang="en-US" sz="2400" dirty="0" smtClean="0"/>
              <a:t>Network densities vary widely (1 to 100s of neighbors per node)</a:t>
            </a:r>
          </a:p>
          <a:p>
            <a:pPr>
              <a:spcBef>
                <a:spcPts val="2400"/>
              </a:spcBef>
            </a:pPr>
            <a:r>
              <a:rPr lang="en-US" sz="2400" dirty="0" smtClean="0"/>
              <a:t>Each 1-10K devices form their own routing domain</a:t>
            </a:r>
          </a:p>
          <a:p>
            <a:pPr>
              <a:spcBef>
                <a:spcPts val="2400"/>
              </a:spcBef>
            </a:pPr>
            <a:r>
              <a:rPr lang="en-US" sz="2400" dirty="0" smtClean="0"/>
              <a:t>Traffic between the meter and utility networks goes through one or more Network Aggregation Points (NAPs) </a:t>
            </a:r>
          </a:p>
          <a:p>
            <a:pPr>
              <a:spcBef>
                <a:spcPts val="2400"/>
              </a:spcBef>
            </a:pPr>
            <a:endParaRPr lang="en-US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AMI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9624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400" dirty="0" smtClean="0"/>
              <a:t>Meter </a:t>
            </a:r>
            <a:r>
              <a:rPr lang="en-US" sz="2400" dirty="0"/>
              <a:t>Data Management (MDM</a:t>
            </a:r>
            <a:r>
              <a:rPr lang="en-US" sz="2400" dirty="0" smtClean="0"/>
              <a:t>)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400" b="1" dirty="0" smtClean="0"/>
              <a:t>Unicast &amp; multicast </a:t>
            </a:r>
            <a:r>
              <a:rPr lang="en-US" sz="2400" dirty="0" smtClean="0"/>
              <a:t>communication between a utility application and the meters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Scheduled traffic</a:t>
            </a:r>
            <a:r>
              <a:rPr lang="en-US" sz="2400" dirty="0" smtClean="0"/>
              <a:t>, e.g., periodic meter reads 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On-demand </a:t>
            </a:r>
            <a:r>
              <a:rPr lang="en-US" sz="2400" dirty="0">
                <a:solidFill>
                  <a:srgbClr val="0070C0"/>
                </a:solidFill>
              </a:rPr>
              <a:t>traffic</a:t>
            </a:r>
            <a:r>
              <a:rPr lang="en-US" sz="2400" dirty="0"/>
              <a:t>, e.g., demand reads</a:t>
            </a:r>
          </a:p>
          <a:p>
            <a:pPr>
              <a:spcBef>
                <a:spcPts val="2400"/>
              </a:spcBef>
              <a:spcAft>
                <a:spcPts val="600"/>
              </a:spcAft>
              <a:defRPr/>
            </a:pPr>
            <a:r>
              <a:rPr lang="en-US" sz="2400" dirty="0"/>
              <a:t>Distribution Automation </a:t>
            </a:r>
            <a:endParaRPr lang="en-US" sz="2400" dirty="0" smtClean="0"/>
          </a:p>
          <a:p>
            <a:pPr lvl="1">
              <a:spcAft>
                <a:spcPts val="600"/>
              </a:spcAft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Delay sensitive &amp; delay tolerant </a:t>
            </a:r>
            <a:r>
              <a:rPr lang="en-US" sz="2400" b="1" dirty="0" smtClean="0"/>
              <a:t>P2P</a:t>
            </a:r>
            <a:r>
              <a:rPr lang="en-US" sz="2400" dirty="0" smtClean="0"/>
              <a:t> applications</a:t>
            </a:r>
            <a:endParaRPr lang="en-US" sz="2400" dirty="0"/>
          </a:p>
          <a:p>
            <a:pPr>
              <a:buNone/>
            </a:pPr>
            <a:endParaRPr lang="en-US" sz="3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257800"/>
          </a:xfrm>
        </p:spPr>
        <p:txBody>
          <a:bodyPr>
            <a:normAutofit lnSpcReduction="10000"/>
          </a:bodyPr>
          <a:lstStyle/>
          <a:p>
            <a:pPr>
              <a:spcBef>
                <a:spcPts val="2400"/>
              </a:spcBef>
            </a:pPr>
            <a:r>
              <a:rPr lang="en-US" sz="2800" dirty="0" smtClean="0"/>
              <a:t>The RPL AMI applicability Internet-Draft addresses one of the ROLL WG charter work items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Thank you for all comments received so far.  Some active discussions going on in the following areas:</a:t>
            </a:r>
          </a:p>
          <a:p>
            <a:pPr lvl="1">
              <a:spcBef>
                <a:spcPts val="2400"/>
              </a:spcBef>
            </a:pPr>
            <a:r>
              <a:rPr lang="en-US" sz="2400" dirty="0" smtClean="0"/>
              <a:t>Comments on Trickle parameterization</a:t>
            </a:r>
          </a:p>
          <a:p>
            <a:pPr lvl="1">
              <a:spcBef>
                <a:spcPts val="2400"/>
              </a:spcBef>
            </a:pPr>
            <a:r>
              <a:rPr lang="en-US" sz="2400" dirty="0" smtClean="0"/>
              <a:t>Network density considerations</a:t>
            </a:r>
          </a:p>
          <a:p>
            <a:pPr lvl="1">
              <a:spcBef>
                <a:spcPts val="2400"/>
              </a:spcBef>
            </a:pPr>
            <a:r>
              <a:rPr lang="en-US" sz="2400" dirty="0" smtClean="0"/>
              <a:t>PAP2, SG-Net work at Open-SG/SG-Net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Looking forward to continued discussion/comments/feedback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395-7D1A-4634-8031-56C6748996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11297</TotalTime>
  <Words>316</Words>
  <Application>Microsoft Macintosh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RPL Applicability Statement  for AMI  </vt:lpstr>
      <vt:lpstr>Scope &amp; Goals</vt:lpstr>
      <vt:lpstr>Document Overview  (draft-ietf-roll-applicability-ami-01)</vt:lpstr>
      <vt:lpstr>Sample AMI Deployment Scenario Characteristics</vt:lpstr>
      <vt:lpstr>Example AMI Applications</vt:lpstr>
      <vt:lpstr>Status</vt:lpstr>
    </vt:vector>
  </TitlesOfParts>
  <Company>Itron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RPL Applicability For AMI Networks</dc:title>
  <dc:creator>Jorjeta Jetcheva</dc:creator>
  <cp:lastModifiedBy>JP Vasseur</cp:lastModifiedBy>
  <cp:revision>41</cp:revision>
  <dcterms:created xsi:type="dcterms:W3CDTF">2011-07-29T17:06:43Z</dcterms:created>
  <dcterms:modified xsi:type="dcterms:W3CDTF">2011-07-29T18:27:36Z</dcterms:modified>
</cp:coreProperties>
</file>