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21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7163E-B0DE-4227-B8FA-1D63F4F19457}" type="datetimeFigureOut">
              <a:rPr lang="en-US" smtClean="0"/>
              <a:pPr/>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7163E-B0DE-4227-B8FA-1D63F4F19457}" type="datetimeFigureOut">
              <a:rPr lang="en-US" smtClean="0"/>
              <a:pPr/>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7163E-B0DE-4227-B8FA-1D63F4F19457}" type="datetimeFigureOut">
              <a:rPr lang="en-US" smtClean="0"/>
              <a:pPr/>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7163E-B0DE-4227-B8FA-1D63F4F19457}" type="datetimeFigureOut">
              <a:rPr lang="en-US" smtClean="0"/>
              <a:pPr/>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7163E-B0DE-4227-B8FA-1D63F4F19457}" type="datetimeFigureOut">
              <a:rPr lang="en-US" smtClean="0"/>
              <a:pPr/>
              <a:t>7/26/2011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7163E-B0DE-4227-B8FA-1D63F4F19457}" type="datetimeFigureOut">
              <a:rPr lang="en-US" smtClean="0"/>
              <a:pPr/>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7163E-B0DE-4227-B8FA-1D63F4F19457}" type="datetimeFigureOut">
              <a:rPr lang="en-US" smtClean="0"/>
              <a:pPr/>
              <a:t>7/26/2011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7163E-B0DE-4227-B8FA-1D63F4F19457}" type="datetimeFigureOut">
              <a:rPr lang="en-US" smtClean="0"/>
              <a:pPr/>
              <a:t>7/26/2011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7163E-B0DE-4227-B8FA-1D63F4F19457}" type="datetimeFigureOut">
              <a:rPr lang="en-US" smtClean="0"/>
              <a:pPr/>
              <a:t>7/26/2011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7163E-B0DE-4227-B8FA-1D63F4F19457}" type="datetimeFigureOut">
              <a:rPr lang="en-US" smtClean="0"/>
              <a:pPr/>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7163E-B0DE-4227-B8FA-1D63F4F19457}" type="datetimeFigureOut">
              <a:rPr lang="en-US" smtClean="0"/>
              <a:pPr/>
              <a:t>7/26/2011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A62FA-B0C8-44DA-9176-FAD96C97DE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7163E-B0DE-4227-B8FA-1D63F4F19457}" type="datetimeFigureOut">
              <a:rPr lang="en-US" smtClean="0"/>
              <a:pPr/>
              <a:t>7/26/2011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A62FA-B0C8-44DA-9176-FAD96C97DE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varo.retana@hp.com?subject=RTGWG" TargetMode="External"/><Relationship Id="rId2" Type="http://schemas.openxmlformats.org/officeDocument/2006/relationships/hyperlink" Target="mailto:akatlas@juniper.net"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mailto:cvillamizar@infinera.com?subject=cl-framework%20presentation%20in%20rtgwg" TargetMode="External"/><Relationship Id="rId7" Type="http://schemas.openxmlformats.org/officeDocument/2006/relationships/hyperlink" Target="http://tools.ietf.org/html/draft-kini-mpls-frr-ldp-01" TargetMode="External"/><Relationship Id="rId2" Type="http://schemas.openxmlformats.org/officeDocument/2006/relationships/hyperlink" Target="http://datatracker.ietf.org/doc/draft-so-yong-rtgwg-cl-framework" TargetMode="External"/><Relationship Id="rId1" Type="http://schemas.openxmlformats.org/officeDocument/2006/relationships/slideLayout" Target="../slideLayouts/slideLayout2.xml"/><Relationship Id="rId6" Type="http://schemas.openxmlformats.org/officeDocument/2006/relationships/hyperlink" Target="mailto:dhrao@cisco.com?subject=RTGWG%20presentation%20at%20IETF%2081%20on%20draft-hasmit-otv-03" TargetMode="External"/><Relationship Id="rId5" Type="http://schemas.openxmlformats.org/officeDocument/2006/relationships/hyperlink" Target="http://tools.ietf.org/html/draft-hasmit-otv-03" TargetMode="External"/><Relationship Id="rId4" Type="http://schemas.openxmlformats.org/officeDocument/2006/relationships/hyperlink" Target="http://tools.ietf.org/html/draft-atlas-rtgwg-mrt-frr-architecture-0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Routing Area Working Group (</a:t>
            </a:r>
            <a:r>
              <a:rPr lang="en-US" dirty="0" err="1" smtClean="0"/>
              <a:t>rtgwg</a:t>
            </a:r>
            <a:r>
              <a:rPr lang="en-US" dirty="0" smtClean="0"/>
              <a:t>)</a:t>
            </a:r>
            <a:br>
              <a:rPr lang="en-US" dirty="0" smtClean="0"/>
            </a:br>
            <a:r>
              <a:rPr lang="en-US" sz="3100" dirty="0" smtClean="0"/>
              <a:t>Wednesday, </a:t>
            </a:r>
            <a:r>
              <a:rPr lang="en-US" sz="3100" dirty="0" smtClean="0"/>
              <a:t>Afternoon Session </a:t>
            </a:r>
            <a:r>
              <a:rPr lang="en-US" sz="3100" dirty="0" smtClean="0"/>
              <a:t>II: 15:10-16:10</a:t>
            </a:r>
            <a:r>
              <a:rPr lang="en-US" sz="3100" dirty="0" smtClean="0"/>
              <a:t/>
            </a:r>
            <a:br>
              <a:rPr lang="en-US" sz="3100" dirty="0" smtClean="0"/>
            </a:br>
            <a:r>
              <a:rPr lang="en-US" sz="3100" dirty="0" smtClean="0"/>
              <a:t>Room 202</a:t>
            </a:r>
            <a:r>
              <a:rPr lang="en-US" dirty="0" smtClean="0"/>
              <a:t/>
            </a:r>
            <a:br>
              <a:rPr lang="en-US" dirty="0" smtClean="0"/>
            </a:br>
            <a:endParaRPr lang="en-US" dirty="0"/>
          </a:p>
        </p:txBody>
      </p:sp>
      <p:sp>
        <p:nvSpPr>
          <p:cNvPr id="3" name="Subtitle 2"/>
          <p:cNvSpPr>
            <a:spLocks noGrp="1"/>
          </p:cNvSpPr>
          <p:nvPr>
            <p:ph type="subTitle" idx="1"/>
          </p:nvPr>
        </p:nvSpPr>
        <p:spPr>
          <a:xfrm>
            <a:off x="838200" y="3886200"/>
            <a:ext cx="7239000" cy="1752600"/>
          </a:xfrm>
        </p:spPr>
        <p:txBody>
          <a:bodyPr>
            <a:normAutofit/>
          </a:bodyPr>
          <a:lstStyle/>
          <a:p>
            <a:pPr algn="l"/>
            <a:r>
              <a:rPr lang="en-US" dirty="0" smtClean="0"/>
              <a:t>Chair(s):  	</a:t>
            </a:r>
            <a:r>
              <a:rPr lang="en-US" sz="2800" dirty="0" smtClean="0"/>
              <a:t>Alia Atlas </a:t>
            </a:r>
            <a:r>
              <a:rPr lang="en-US" sz="2800" dirty="0" smtClean="0">
                <a:hlinkClick r:id="rId2"/>
              </a:rPr>
              <a:t>akatlas@juniper.net</a:t>
            </a:r>
            <a:endParaRPr lang="en-US" sz="2800" dirty="0" smtClean="0"/>
          </a:p>
          <a:p>
            <a:pPr lvl="1"/>
            <a:r>
              <a:rPr lang="en-US" dirty="0" smtClean="0"/>
              <a:t>	</a:t>
            </a:r>
            <a:r>
              <a:rPr lang="en-US" dirty="0" smtClean="0"/>
              <a:t>Alvaro </a:t>
            </a:r>
            <a:r>
              <a:rPr lang="en-US" dirty="0" err="1" smtClean="0"/>
              <a:t>Retano</a:t>
            </a:r>
            <a:r>
              <a:rPr lang="en-US" dirty="0" smtClean="0"/>
              <a:t> </a:t>
            </a:r>
            <a:r>
              <a:rPr lang="en-US" dirty="0" smtClean="0">
                <a:hlinkClick r:id="rId3"/>
              </a:rPr>
              <a:t>alvaro.retana@hp.com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r>
              <a:rPr lang="en-US" dirty="0" smtClean="0"/>
              <a:t>The IETF plenary session</a:t>
            </a:r>
          </a:p>
          <a:p>
            <a:r>
              <a:rPr lang="en-US" dirty="0" smtClean="0"/>
              <a:t>The IESG, or any member thereof on behalf of the IESG</a:t>
            </a:r>
          </a:p>
          <a:p>
            <a:r>
              <a:rPr lang="en-US" dirty="0" smtClean="0"/>
              <a:t>Any IETF mailing list, including the IETF list itself, any working group or design team list, or any other list functioning under IETF auspices </a:t>
            </a:r>
          </a:p>
          <a:p>
            <a:r>
              <a:rPr lang="en-US" b="1" dirty="0" smtClean="0">
                <a:solidFill>
                  <a:srgbClr val="FF0000"/>
                </a:solidFill>
              </a:rPr>
              <a:t>Any IETF working group or portion thereof</a:t>
            </a:r>
          </a:p>
          <a:p>
            <a:r>
              <a:rPr lang="en-US" dirty="0" smtClean="0"/>
              <a:t>The IAB or any member thereof on behalf of the IAB</a:t>
            </a:r>
          </a:p>
          <a:p>
            <a:r>
              <a:rPr lang="en-US" dirty="0" smtClean="0"/>
              <a:t>The RFC Editor or the Internet-Drafts function</a:t>
            </a:r>
          </a:p>
          <a:p>
            <a:r>
              <a:rPr lang="en-US" dirty="0" smtClean="0"/>
              <a:t>All IETF Contributions are subject to the rules of </a:t>
            </a:r>
            <a:r>
              <a:rPr lang="en-US" dirty="0" smtClean="0">
                <a:hlinkClick r:id="rId2"/>
              </a:rPr>
              <a:t>RFC 5378</a:t>
            </a:r>
            <a:r>
              <a:rPr lang="en-US" dirty="0" smtClean="0"/>
              <a:t> and </a:t>
            </a:r>
            <a:r>
              <a:rPr lang="en-US" dirty="0" smtClean="0">
                <a:hlinkClick r:id="rId3"/>
              </a:rPr>
              <a:t>RFC 3979</a:t>
            </a:r>
            <a:r>
              <a:rPr lang="en-US" dirty="0" smtClean="0"/>
              <a:t> (updated by </a:t>
            </a:r>
            <a:r>
              <a:rPr lang="en-US" dirty="0" smtClean="0">
                <a:hlinkClick r:id="rId4"/>
              </a:rPr>
              <a:t>RFC 4879</a:t>
            </a:r>
            <a:r>
              <a:rPr lang="en-US" dirty="0" smtClean="0"/>
              <a:t>). </a:t>
            </a:r>
          </a:p>
          <a:p>
            <a:r>
              <a:rPr lang="en-US" dirty="0" smtClean="0"/>
              <a:t>Statements made outside of an IETF session, mailing list or other function, that are clearly not intended to be input to an IETF activity, group or function, are not IETF Contributions in the context of this notice.</a:t>
            </a:r>
          </a:p>
          <a:p>
            <a:r>
              <a:rPr lang="en-US" dirty="0" smtClean="0"/>
              <a:t>Please consult </a:t>
            </a:r>
            <a:r>
              <a:rPr lang="en-US" dirty="0" smtClean="0">
                <a:hlinkClick r:id="rId2"/>
              </a:rPr>
              <a:t>RFC 5378</a:t>
            </a:r>
            <a:r>
              <a:rPr lang="en-US" dirty="0" smtClean="0"/>
              <a:t> and </a:t>
            </a:r>
            <a:r>
              <a:rPr lang="en-US" dirty="0" smtClean="0">
                <a:hlinkClick r:id="rId3"/>
              </a:rPr>
              <a:t>RFC 3979</a:t>
            </a:r>
            <a:r>
              <a:rPr lang="en-US" dirty="0" smtClean="0"/>
              <a:t> for details.</a:t>
            </a:r>
          </a:p>
          <a:p>
            <a:r>
              <a:rPr lang="en-US" dirty="0" smtClean="0"/>
              <a:t>A participant in any IETF activity is deemed to accept all IETF rules of process, as documented in Best Current Practices RFCs and IESG Statements.</a:t>
            </a:r>
          </a:p>
          <a:p>
            <a:r>
              <a:rPr lang="en-US" dirty="0" smtClean="0"/>
              <a:t>A participant in any IETF activity acknowledges that written, audio and video records of meetings may be made and may be available to the public.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nvPr>
        </p:nvGraphicFramePr>
        <p:xfrm>
          <a:off x="457200" y="1600200"/>
          <a:ext cx="8229600" cy="2836291"/>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marL="0" marR="0">
                        <a:lnSpc>
                          <a:spcPct val="115000"/>
                        </a:lnSpc>
                        <a:spcBef>
                          <a:spcPts val="0"/>
                        </a:spcBef>
                        <a:spcAft>
                          <a:spcPts val="0"/>
                        </a:spcAft>
                      </a:pPr>
                      <a:r>
                        <a:rPr lang="en-US" sz="1100" dirty="0">
                          <a:latin typeface="Calibri"/>
                          <a:ea typeface="Calibri"/>
                          <a:cs typeface="Times New Roman"/>
                        </a:rPr>
                        <a:t>Topic</a:t>
                      </a: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Draft</a:t>
                      </a: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Presenter</a:t>
                      </a: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Time Allotted</a:t>
                      </a:r>
                    </a:p>
                  </a:txBody>
                  <a:tcPr marL="68580" marR="68580" marT="0" marB="0"/>
                </a:tc>
              </a:tr>
              <a:tr h="370840">
                <a:tc>
                  <a:txBody>
                    <a:bodyPr/>
                    <a:lstStyle/>
                    <a:p>
                      <a:pPr marL="0" marR="0">
                        <a:lnSpc>
                          <a:spcPct val="115000"/>
                        </a:lnSpc>
                        <a:spcBef>
                          <a:spcPts val="0"/>
                        </a:spcBef>
                        <a:spcAft>
                          <a:spcPts val="0"/>
                        </a:spcAft>
                      </a:pPr>
                      <a:r>
                        <a:rPr lang="en-US" sz="1100">
                          <a:latin typeface="Calibri"/>
                          <a:ea typeface="Calibri"/>
                          <a:cs typeface="Times New Roman"/>
                        </a:rPr>
                        <a:t>Agenda Bashing &amp; Current Draft Statuses</a:t>
                      </a:r>
                    </a:p>
                  </a:txBody>
                  <a:tcPr marL="68580" marR="68580" marT="0" marB="0"/>
                </a:tc>
                <a:tc>
                  <a:txBody>
                    <a:bodyPr/>
                    <a:lstStyle/>
                    <a:p>
                      <a:pPr marL="0" marR="0">
                        <a:lnSpc>
                          <a:spcPct val="1150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latin typeface="Calibri"/>
                          <a:ea typeface="Calibri"/>
                          <a:cs typeface="Times New Roman"/>
                        </a:rPr>
                        <a:t>Alia </a:t>
                      </a:r>
                      <a:r>
                        <a:rPr lang="en-US" sz="1100" dirty="0" smtClean="0">
                          <a:latin typeface="Calibri"/>
                          <a:ea typeface="Calibri"/>
                          <a:cs typeface="Times New Roman"/>
                        </a:rPr>
                        <a:t>Atlas &amp; Alvaro </a:t>
                      </a:r>
                      <a:r>
                        <a:rPr lang="en-US" sz="1100" dirty="0" err="1" smtClean="0">
                          <a:latin typeface="Calibri"/>
                          <a:ea typeface="Calibri"/>
                          <a:cs typeface="Times New Roman"/>
                        </a:rPr>
                        <a:t>Retano</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5 mins</a:t>
                      </a:r>
                    </a:p>
                  </a:txBody>
                  <a:tcPr marL="68580" marR="68580" marT="0" marB="0"/>
                </a:tc>
              </a:tr>
              <a:tr h="370840">
                <a:tc>
                  <a:txBody>
                    <a:bodyPr/>
                    <a:lstStyle/>
                    <a:p>
                      <a:pPr marL="0" marR="0">
                        <a:lnSpc>
                          <a:spcPct val="115000"/>
                        </a:lnSpc>
                        <a:spcBef>
                          <a:spcPts val="0"/>
                        </a:spcBef>
                        <a:spcAft>
                          <a:spcPts val="0"/>
                        </a:spcAft>
                      </a:pPr>
                      <a:r>
                        <a:rPr lang="en-US" sz="1100" dirty="0">
                          <a:latin typeface="Calibri"/>
                          <a:ea typeface="Calibri"/>
                          <a:cs typeface="Times New Roman"/>
                        </a:rPr>
                        <a:t>Composite Link Framework</a:t>
                      </a:r>
                    </a:p>
                  </a:txBody>
                  <a:tcPr marL="68580" marR="68580" marT="0" marB="0"/>
                </a:tc>
                <a:tc>
                  <a:txBody>
                    <a:bodyPr/>
                    <a:lstStyle/>
                    <a:p>
                      <a:pPr marL="0" marR="0">
                        <a:lnSpc>
                          <a:spcPct val="115000"/>
                        </a:lnSpc>
                        <a:spcBef>
                          <a:spcPts val="0"/>
                        </a:spcBef>
                        <a:spcAft>
                          <a:spcPts val="0"/>
                        </a:spcAft>
                      </a:pPr>
                      <a:r>
                        <a:rPr lang="en-US" sz="1100" u="sng" dirty="0" smtClean="0">
                          <a:solidFill>
                            <a:srgbClr val="0000FF"/>
                          </a:solidFill>
                          <a:latin typeface="Calibri"/>
                          <a:ea typeface="Calibri"/>
                          <a:cs typeface="Times New Roman"/>
                          <a:hlinkClick r:id="rId2"/>
                        </a:rPr>
                        <a:t>draft-so-yong-rtgwg-cl-framework-04</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u="sng" dirty="0" smtClean="0">
                          <a:solidFill>
                            <a:srgbClr val="0000FF"/>
                          </a:solidFill>
                          <a:latin typeface="Calibri"/>
                          <a:ea typeface="Calibri"/>
                          <a:cs typeface="Times New Roman"/>
                          <a:hlinkClick r:id="rId3"/>
                        </a:rPr>
                        <a:t>Curtis </a:t>
                      </a:r>
                      <a:r>
                        <a:rPr lang="en-US" sz="1100" u="sng" dirty="0" err="1" smtClean="0">
                          <a:solidFill>
                            <a:srgbClr val="0000FF"/>
                          </a:solidFill>
                          <a:latin typeface="Calibri"/>
                          <a:ea typeface="Calibri"/>
                          <a:cs typeface="Times New Roman"/>
                          <a:hlinkClick r:id="rId3"/>
                        </a:rPr>
                        <a:t>Villamizar</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smtClean="0">
                          <a:latin typeface="Calibri"/>
                          <a:ea typeface="Calibri"/>
                          <a:cs typeface="Times New Roman"/>
                        </a:rPr>
                        <a:t>5 </a:t>
                      </a:r>
                      <a:r>
                        <a:rPr lang="en-US" sz="1100" dirty="0" err="1">
                          <a:latin typeface="Calibri"/>
                          <a:ea typeface="Calibri"/>
                          <a:cs typeface="Times New Roman"/>
                        </a:rPr>
                        <a:t>mins</a:t>
                      </a:r>
                      <a:endParaRPr lang="en-US" sz="110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100">
                          <a:latin typeface="Calibri"/>
                          <a:ea typeface="Calibri"/>
                          <a:cs typeface="Times New Roman"/>
                        </a:rPr>
                        <a:t>Composite Link Discussion</a:t>
                      </a:r>
                    </a:p>
                  </a:txBody>
                  <a:tcPr marL="68580" marR="68580" marT="0" marB="0"/>
                </a:tc>
                <a:tc>
                  <a:txBody>
                    <a:bodyPr/>
                    <a:lstStyle/>
                    <a:p>
                      <a:pPr marL="0" marR="0">
                        <a:lnSpc>
                          <a:spcPct val="1150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 5 mins</a:t>
                      </a:r>
                    </a:p>
                  </a:txBody>
                  <a:tcPr marL="68580" marR="68580" marT="0" marB="0"/>
                </a:tc>
              </a:tr>
              <a:tr h="370840">
                <a:tc>
                  <a:txBody>
                    <a:bodyPr/>
                    <a:lstStyle/>
                    <a:p>
                      <a:pPr marL="0" marR="0">
                        <a:lnSpc>
                          <a:spcPct val="115000"/>
                        </a:lnSpc>
                        <a:spcBef>
                          <a:spcPts val="0"/>
                        </a:spcBef>
                        <a:spcAft>
                          <a:spcPts val="0"/>
                        </a:spcAft>
                      </a:pPr>
                      <a:r>
                        <a:rPr lang="en-US" sz="1100" dirty="0">
                          <a:latin typeface="Calibri"/>
                          <a:ea typeface="Calibri"/>
                          <a:cs typeface="Times New Roman"/>
                        </a:rPr>
                        <a:t>Architecture for IP/LDP Fast-Reroute using Maximally Redundant Trees</a:t>
                      </a:r>
                    </a:p>
                  </a:txBody>
                  <a:tcPr marL="68580" marR="68580" marT="0" marB="0"/>
                </a:tc>
                <a:tc>
                  <a:txBody>
                    <a:bodyPr/>
                    <a:lstStyle/>
                    <a:p>
                      <a:pPr marL="0" marR="0">
                        <a:lnSpc>
                          <a:spcPct val="115000"/>
                        </a:lnSpc>
                        <a:spcBef>
                          <a:spcPts val="0"/>
                        </a:spcBef>
                        <a:spcAft>
                          <a:spcPts val="0"/>
                        </a:spcAft>
                      </a:pPr>
                      <a:r>
                        <a:rPr lang="en-US" sz="1100" u="sng">
                          <a:solidFill>
                            <a:srgbClr val="0000FF"/>
                          </a:solidFill>
                          <a:latin typeface="Calibri"/>
                          <a:ea typeface="Calibri"/>
                          <a:cs typeface="Times New Roman"/>
                          <a:hlinkClick r:id="rId4"/>
                        </a:rPr>
                        <a:t>draft-atlas-rtgwg-mrt-frr-architecture-00</a:t>
                      </a: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Alia Atlas</a:t>
                      </a:r>
                    </a:p>
                    <a:p>
                      <a:pPr marL="0" marR="0">
                        <a:lnSpc>
                          <a:spcPct val="115000"/>
                        </a:lnSpc>
                        <a:spcBef>
                          <a:spcPts val="0"/>
                        </a:spcBef>
                        <a:spcAft>
                          <a:spcPts val="0"/>
                        </a:spcAft>
                      </a:pPr>
                      <a:r>
                        <a:rPr lang="en-US" sz="1100">
                          <a:latin typeface="Calibri"/>
                          <a:ea typeface="Calibri"/>
                          <a:cs typeface="Times New Roman"/>
                        </a:rPr>
                        <a:t>Gabor Enyedi</a:t>
                      </a:r>
                    </a:p>
                  </a:txBody>
                  <a:tcPr marL="68580" marR="68580" marT="0" marB="0"/>
                </a:tc>
                <a:tc>
                  <a:txBody>
                    <a:bodyPr/>
                    <a:lstStyle/>
                    <a:p>
                      <a:pPr marL="0" marR="0">
                        <a:lnSpc>
                          <a:spcPct val="115000"/>
                        </a:lnSpc>
                        <a:spcBef>
                          <a:spcPts val="0"/>
                        </a:spcBef>
                        <a:spcAft>
                          <a:spcPts val="0"/>
                        </a:spcAft>
                      </a:pPr>
                      <a:r>
                        <a:rPr lang="en-US" sz="1100">
                          <a:latin typeface="Calibri"/>
                          <a:ea typeface="Calibri"/>
                          <a:cs typeface="Times New Roman"/>
                        </a:rPr>
                        <a:t>25 mins</a:t>
                      </a:r>
                    </a:p>
                  </a:txBody>
                  <a:tcPr marL="68580" marR="68580" marT="0" marB="0"/>
                </a:tc>
              </a:tr>
              <a:tr h="370840">
                <a:tc>
                  <a:txBody>
                    <a:bodyPr/>
                    <a:lstStyle/>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latin typeface="Calibri"/>
                          <a:ea typeface="Times New Roman"/>
                          <a:cs typeface="Courier New"/>
                        </a:rPr>
                        <a:t>Overlay Transport Virtualization</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u="sng">
                          <a:solidFill>
                            <a:srgbClr val="0000FF"/>
                          </a:solidFill>
                          <a:latin typeface="Calibri"/>
                          <a:ea typeface="Calibri"/>
                          <a:cs typeface="Times New Roman"/>
                          <a:hlinkClick r:id="rId5"/>
                        </a:rPr>
                        <a:t>draft-hasmit-otv-03</a:t>
                      </a: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u="sng">
                          <a:solidFill>
                            <a:srgbClr val="0000FF"/>
                          </a:solidFill>
                          <a:latin typeface="Calibri"/>
                          <a:ea typeface="Calibri"/>
                          <a:cs typeface="Times New Roman"/>
                          <a:hlinkClick r:id="rId6"/>
                        </a:rPr>
                        <a:t>Dhananjaya Rao</a:t>
                      </a:r>
                      <a:endParaRPr lang="en-US"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latin typeface="Calibri"/>
                          <a:ea typeface="Calibri"/>
                          <a:cs typeface="Times New Roman"/>
                        </a:rPr>
                        <a:t>15 </a:t>
                      </a:r>
                      <a:r>
                        <a:rPr lang="en-US" sz="1100" dirty="0" err="1">
                          <a:latin typeface="Calibri"/>
                          <a:ea typeface="Calibri"/>
                          <a:cs typeface="Times New Roman"/>
                        </a:rPr>
                        <a:t>mins</a:t>
                      </a:r>
                      <a:endParaRPr lang="en-US" sz="1100" dirty="0">
                        <a:latin typeface="Calibri"/>
                        <a:ea typeface="Calibri"/>
                        <a:cs typeface="Times New Roman"/>
                      </a:endParaRPr>
                    </a:p>
                  </a:txBody>
                  <a:tcPr marL="68580" marR="68580" marT="0" marB="0"/>
                </a:tc>
              </a:tr>
              <a:tr h="370840">
                <a:tc>
                  <a:txBody>
                    <a:bodyPr/>
                    <a:lstStyle/>
                    <a:p>
                      <a:pPr marL="0" marR="0">
                        <a:lnSpc>
                          <a:spcPct val="115000"/>
                        </a:lnSpc>
                        <a:spcBef>
                          <a:spcPts val="0"/>
                        </a:spcBef>
                        <a:spcAft>
                          <a:spcPts val="0"/>
                        </a:spcAft>
                      </a:pPr>
                      <a:r>
                        <a:rPr lang="en-US" sz="1100" dirty="0" smtClean="0">
                          <a:latin typeface="Calibri"/>
                          <a:ea typeface="Calibri"/>
                          <a:cs typeface="Times New Roman"/>
                        </a:rPr>
                        <a:t>MPLS Fast Re-route  using extensions to LDP</a:t>
                      </a:r>
                      <a:endParaRPr lang="en-US" sz="11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100" b="1" dirty="0" smtClean="0">
                          <a:hlinkClick r:id="rId7"/>
                        </a:rPr>
                        <a:t>draft-kini-mpls-frr-ldp-01.txt</a:t>
                      </a:r>
                      <a:endParaRPr lang="en-US" sz="1100" b="1" dirty="0" smtClean="0"/>
                    </a:p>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err="1" smtClean="0"/>
                        <a:t>Srikanth</a:t>
                      </a:r>
                      <a:r>
                        <a:rPr lang="en-US" sz="1100" dirty="0" smtClean="0"/>
                        <a:t> Narayanan</a:t>
                      </a:r>
                      <a:endParaRPr lang="en-US"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smtClean="0">
                          <a:latin typeface="Calibri"/>
                          <a:ea typeface="Calibri"/>
                          <a:cs typeface="Times New Roman"/>
                        </a:rPr>
                        <a:t>5 </a:t>
                      </a:r>
                      <a:r>
                        <a:rPr lang="en-US" sz="1100" dirty="0" err="1" smtClean="0">
                          <a:latin typeface="Calibri"/>
                          <a:ea typeface="Calibri"/>
                          <a:cs typeface="Times New Roman"/>
                        </a:rPr>
                        <a:t>mins</a:t>
                      </a:r>
                      <a:r>
                        <a:rPr lang="en-US" sz="1100" dirty="0" smtClean="0">
                          <a:latin typeface="Calibri"/>
                          <a:ea typeface="Calibri"/>
                          <a:cs typeface="Times New Roman"/>
                        </a:rPr>
                        <a:t>, if available</a:t>
                      </a:r>
                      <a:endParaRPr lang="en-US" sz="1100" dirty="0">
                        <a:latin typeface="Calibri"/>
                        <a:ea typeface="Calibri"/>
                        <a:cs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smtClean="0"/>
              <a:t>Need Scribes (</a:t>
            </a:r>
            <a:r>
              <a:rPr lang="en-US" dirty="0" smtClean="0">
                <a:solidFill>
                  <a:srgbClr val="00B050"/>
                </a:solidFill>
                <a:latin typeface="Impact" pitchFamily="34" charset="0"/>
              </a:rPr>
              <a:t>VOLUNTEER NOW</a:t>
            </a:r>
            <a:r>
              <a:rPr lang="en-US" dirty="0" smtClean="0"/>
              <a:t>)</a:t>
            </a:r>
          </a:p>
          <a:p>
            <a:r>
              <a:rPr lang="en-US" dirty="0" smtClean="0"/>
              <a:t>Blue Sheets</a:t>
            </a:r>
          </a:p>
          <a:p>
            <a:r>
              <a:rPr lang="en-US" dirty="0" smtClean="0"/>
              <a:t>Agenda </a:t>
            </a:r>
            <a:r>
              <a:rPr lang="en-US" dirty="0" smtClean="0"/>
              <a:t>Bashing</a:t>
            </a:r>
          </a:p>
          <a:p>
            <a:r>
              <a:rPr lang="en-US" dirty="0" smtClean="0"/>
              <a:t>Charter Update Planned</a:t>
            </a:r>
          </a:p>
          <a:p>
            <a:pPr lvl="1"/>
            <a:r>
              <a:rPr lang="en-US" dirty="0" smtClean="0"/>
              <a:t>Emphasize RTGWG as focus for Fast-Reroute for hop-by-hop routing for </a:t>
            </a:r>
            <a:r>
              <a:rPr lang="en-US" dirty="0" err="1" smtClean="0"/>
              <a:t>uni</a:t>
            </a:r>
            <a:r>
              <a:rPr lang="en-US" dirty="0" smtClean="0"/>
              <a:t>-cast and multi-cast</a:t>
            </a:r>
          </a:p>
          <a:p>
            <a:pPr lvl="1"/>
            <a:r>
              <a:rPr lang="en-US" dirty="0" smtClean="0"/>
              <a:t>Add Milestones for Composite-Link Work</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Status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Draft-ietf-rtgwg-lfa-applicability-01</a:t>
            </a:r>
            <a:r>
              <a:rPr lang="en-US" dirty="0" smtClean="0"/>
              <a:t>: </a:t>
            </a:r>
          </a:p>
          <a:p>
            <a:pPr lvl="1">
              <a:buNone/>
            </a:pPr>
            <a:r>
              <a:rPr lang="en-US" dirty="0" smtClean="0"/>
              <a:t>WG Last Call </a:t>
            </a:r>
            <a:r>
              <a:rPr lang="en-US" dirty="0" smtClean="0"/>
              <a:t>IN PROGRESS</a:t>
            </a:r>
            <a:r>
              <a:rPr lang="en-US" dirty="0" smtClean="0"/>
              <a:t> </a:t>
            </a:r>
            <a:r>
              <a:rPr lang="en-US" dirty="0" smtClean="0"/>
              <a:t>– please read &amp; </a:t>
            </a:r>
            <a:r>
              <a:rPr lang="en-US" dirty="0" smtClean="0"/>
              <a:t>comment</a:t>
            </a:r>
          </a:p>
          <a:p>
            <a:r>
              <a:rPr lang="en-US" dirty="0" smtClean="0"/>
              <a:t>Draft-</a:t>
            </a:r>
            <a:r>
              <a:rPr lang="en-US" dirty="0" err="1" smtClean="0"/>
              <a:t>karan</a:t>
            </a:r>
            <a:r>
              <a:rPr lang="en-US" dirty="0" smtClean="0"/>
              <a:t>-</a:t>
            </a:r>
            <a:r>
              <a:rPr lang="en-US" dirty="0" err="1" smtClean="0"/>
              <a:t>mofrr</a:t>
            </a:r>
            <a:r>
              <a:rPr lang="en-US" dirty="0" smtClean="0"/>
              <a:t>:</a:t>
            </a:r>
          </a:p>
          <a:p>
            <a:pPr lvl="1"/>
            <a:r>
              <a:rPr lang="en-US" dirty="0" smtClean="0"/>
              <a:t>Good interest last time.  It needs to be shown to PIM as well.</a:t>
            </a:r>
          </a:p>
          <a:p>
            <a:r>
              <a:rPr lang="en-US" dirty="0" smtClean="0"/>
              <a:t>draft-ietf-rtgwg-ipfrr-notvia-addresses-07:</a:t>
            </a:r>
          </a:p>
          <a:p>
            <a:pPr lvl="1"/>
            <a:r>
              <a:rPr lang="en-US" dirty="0" smtClean="0"/>
              <a:t>Finish as informational</a:t>
            </a:r>
          </a:p>
          <a:p>
            <a:r>
              <a:rPr lang="en-US" dirty="0" smtClean="0"/>
              <a:t>draft-ietf-rtgwg-ordered-fib-05:</a:t>
            </a:r>
          </a:p>
          <a:p>
            <a:pPr lvl="1"/>
            <a:r>
              <a:rPr lang="en-US" dirty="0" smtClean="0"/>
              <a:t>document work remaining.  </a:t>
            </a:r>
            <a:r>
              <a:rPr lang="en-US" dirty="0" smtClean="0"/>
              <a:t> </a:t>
            </a:r>
            <a:r>
              <a:rPr lang="en-US" dirty="0" smtClean="0"/>
              <a:t>Is there interest in further work now?</a:t>
            </a:r>
            <a:endParaRPr lang="en-US" dirty="0" smtClean="0"/>
          </a:p>
          <a:p>
            <a:endParaRPr lang="en-US" dirty="0" smtClean="0"/>
          </a:p>
          <a:p>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425</Words>
  <Application>Microsoft Office PowerPoint</Application>
  <PresentationFormat>On-screen Show (4:3)</PresentationFormat>
  <Paragraphs>59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Routing Area Working Group (rtgwg) Wednesday, Afternoon Session II: 15:10-16:10 Room 202 </vt:lpstr>
      <vt:lpstr>NOTE WELL</vt:lpstr>
      <vt:lpstr>Agenda</vt:lpstr>
      <vt:lpstr>Administrivia</vt:lpstr>
      <vt:lpstr>Draft Status</vt:lpstr>
    </vt:vector>
  </TitlesOfParts>
  <Company>Juniper Networks,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Routing Area Working Group (rtgwg) Monday, Afternoon Session I: 13:00-15:00 Karlin II &amp; III </dc:title>
  <dc:creator>Alia Atlas</dc:creator>
  <cp:lastModifiedBy>Alia Atlas</cp:lastModifiedBy>
  <cp:revision>5</cp:revision>
  <dcterms:created xsi:type="dcterms:W3CDTF">2011-03-25T16:24:31Z</dcterms:created>
  <dcterms:modified xsi:type="dcterms:W3CDTF">2011-07-27T02:46:32Z</dcterms:modified>
</cp:coreProperties>
</file>