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6" r:id="rId3"/>
    <p:sldId id="273" r:id="rId4"/>
    <p:sldId id="274" r:id="rId5"/>
    <p:sldId id="275" r:id="rId6"/>
    <p:sldId id="276" r:id="rId7"/>
    <p:sldId id="262" r:id="rId8"/>
    <p:sldId id="277" r:id="rId9"/>
    <p:sldId id="269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7" r:id="rId19"/>
    <p:sldId id="29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6" r:id="rId28"/>
    <p:sldId id="26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236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A4957-715B-4861-9BB8-D2898D65F61F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6D77A-9FDB-471C-9DDC-8B06432A8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3B87-26B2-4EF8-8785-D1C8CFAA9F81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9F43-D534-4445-96B8-C9CCCF10F1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43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56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4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9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9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8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231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24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8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17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07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307874" y="6597352"/>
            <a:ext cx="27042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7F7F7F"/>
                </a:solidFill>
              </a:rPr>
              <a:t>draft-atlas-rtgwg-mrt-frr-architecture-00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23528" y="6597352"/>
            <a:ext cx="2007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F7F7F"/>
                </a:solidFill>
              </a:rPr>
              <a:t>IETF</a:t>
            </a:r>
            <a:r>
              <a:rPr lang="en-US" sz="1200" baseline="0" dirty="0">
                <a:solidFill>
                  <a:srgbClr val="7F7F7F"/>
                </a:solidFill>
              </a:rPr>
              <a:t> </a:t>
            </a:r>
            <a:r>
              <a:rPr lang="en-US" sz="1200" dirty="0" smtClean="0">
                <a:solidFill>
                  <a:srgbClr val="7F7F7F"/>
                </a:solidFill>
              </a:rPr>
              <a:t>81 RTGWG: 27 </a:t>
            </a:r>
            <a:r>
              <a:rPr lang="en-US" sz="1200" dirty="0">
                <a:solidFill>
                  <a:srgbClr val="7F7F7F"/>
                </a:solidFill>
              </a:rPr>
              <a:t>July 2011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382859" y="6597352"/>
            <a:ext cx="365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0D549F8-80C5-8C40-89C4-BD2AEBABBF10}" type="slidenum">
              <a:rPr lang="en-US" sz="1200">
                <a:solidFill>
                  <a:srgbClr val="7F7F7F"/>
                </a:solidFill>
              </a:rPr>
              <a:pPr/>
              <a:t>‹#›</a:t>
            </a:fld>
            <a:endParaRPr lang="en-US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8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484785"/>
            <a:ext cx="8568952" cy="2115666"/>
          </a:xfrm>
        </p:spPr>
        <p:txBody>
          <a:bodyPr>
            <a:noAutofit/>
          </a:bodyPr>
          <a:lstStyle/>
          <a:p>
            <a:r>
              <a:rPr lang="de-DE" sz="4000" dirty="0" smtClean="0"/>
              <a:t>An Architecture for IP/LDP Fast-Reroute</a:t>
            </a:r>
            <a:br>
              <a:rPr lang="de-DE" sz="4000" dirty="0" smtClean="0"/>
            </a:br>
            <a:r>
              <a:rPr lang="de-DE" sz="4000" dirty="0" smtClean="0"/>
              <a:t>Using Maximally Redundant Trees</a:t>
            </a:r>
            <a:r>
              <a:rPr lang="de-DE" dirty="0"/>
              <a:t/>
            </a:r>
            <a:br>
              <a:rPr lang="de-DE" dirty="0"/>
            </a:br>
            <a:r>
              <a:rPr lang="de-DE" sz="3200" dirty="0"/>
              <a:t>draft-atlas-rtgwg-mrt-frr-architecture-00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de-DE" sz="2000" u="sng">
                <a:solidFill>
                  <a:schemeClr val="tx1"/>
                </a:solidFill>
              </a:rPr>
              <a:t>Alia Atlas</a:t>
            </a:r>
            <a:r>
              <a:rPr lang="de-DE" sz="2000">
                <a:solidFill>
                  <a:schemeClr val="tx1"/>
                </a:solidFill>
              </a:rPr>
              <a:t>, Maciek Konstantynowicz (Juniper Networks)</a:t>
            </a:r>
          </a:p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Gábor Enyedi, András Császár (Ericsson)</a:t>
            </a:r>
          </a:p>
          <a:p>
            <a:pPr>
              <a:lnSpc>
                <a:spcPct val="80000"/>
              </a:lnSpc>
            </a:pPr>
            <a:r>
              <a:rPr lang="de-DE" sz="2000">
                <a:solidFill>
                  <a:schemeClr val="tx1"/>
                </a:solidFill>
              </a:rPr>
              <a:t>Russ White, Mike Shand (Cisco Systems)</a:t>
            </a:r>
            <a:endParaRPr lang="de-DE" sz="2000"/>
          </a:p>
          <a:p>
            <a:pPr>
              <a:lnSpc>
                <a:spcPct val="80000"/>
              </a:lnSpc>
            </a:pPr>
            <a:endParaRPr lang="de-DE" sz="2000"/>
          </a:p>
          <a:p>
            <a:pPr>
              <a:lnSpc>
                <a:spcPct val="80000"/>
              </a:lnSpc>
            </a:pPr>
            <a:r>
              <a:rPr lang="de-DE" sz="2000"/>
              <a:t>IETF 81, Quebec City, Canada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="" xmlns:p14="http://schemas.microsoft.com/office/powerpoint/2010/main" val="3324115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Multicast Live-Live with MRTs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 MRTs rooted at the Multicast Source</a:t>
            </a:r>
          </a:p>
          <a:p>
            <a:r>
              <a:rPr lang="en-US" dirty="0" smtClean="0"/>
              <a:t>Extend PIM and </a:t>
            </a:r>
            <a:r>
              <a:rPr lang="en-US" dirty="0" err="1" smtClean="0"/>
              <a:t>mLDP</a:t>
            </a:r>
            <a:r>
              <a:rPr lang="en-US" dirty="0" smtClean="0"/>
              <a:t> to indicate which topology (e.g. blue or red MRT) to use for the multicast tree.</a:t>
            </a:r>
          </a:p>
          <a:p>
            <a:r>
              <a:rPr lang="en-US" dirty="0" smtClean="0"/>
              <a:t>Receivers join both the blue MRT and red MRT to receive traffic.</a:t>
            </a:r>
          </a:p>
          <a:p>
            <a:r>
              <a:rPr lang="en-US" dirty="0" smtClean="0"/>
              <a:t>As in draft-</a:t>
            </a:r>
            <a:r>
              <a:rPr lang="en-US" dirty="0" err="1" smtClean="0"/>
              <a:t>karan</a:t>
            </a:r>
            <a:r>
              <a:rPr lang="en-US" dirty="0" smtClean="0"/>
              <a:t>-</a:t>
            </a:r>
            <a:r>
              <a:rPr lang="en-US" dirty="0" err="1" smtClean="0"/>
              <a:t>mofrr</a:t>
            </a:r>
            <a:r>
              <a:rPr lang="en-US" dirty="0" smtClean="0"/>
              <a:t>, receivers determine which packets to keep.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Work-in-Progress:</a:t>
            </a:r>
            <a:r>
              <a:rPr lang="en-US" dirty="0" smtClean="0"/>
              <a:t> Packets may need to identify their topology/tree for non-2-connected networks. (e.g. if a common link must be used)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Multicast and Fast-Reroute: Basic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Several basic issues with FRR for multicast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PLR does not know the set of next-next-hops in the multicast tree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For </a:t>
            </a:r>
            <a:r>
              <a:rPr lang="en-US" dirty="0" err="1" smtClean="0"/>
              <a:t>mLDP</a:t>
            </a:r>
            <a:r>
              <a:rPr lang="en-US" dirty="0" smtClean="0"/>
              <a:t>, the PLR doesn’t know the right labels to use for the next-next-hops in the multicast tree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MP does not know upon what interface to expect backup traffic. </a:t>
            </a:r>
          </a:p>
          <a:p>
            <a:pPr marL="971550" lvl="1" indent="-514350">
              <a:buFont typeface="+mj-lt"/>
              <a:buAutoNum type="alphaLcParenR"/>
            </a:pPr>
            <a:endParaRPr lang="en-US" dirty="0" smtClean="0"/>
          </a:p>
          <a:p>
            <a:pPr marL="571500" indent="-514350"/>
            <a:r>
              <a:rPr lang="en-US" dirty="0" smtClean="0"/>
              <a:t>Basic Protocol Extensions needed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Extend PIM Join Attributes and </a:t>
            </a:r>
            <a:r>
              <a:rPr lang="en-US" dirty="0" err="1" smtClean="0"/>
              <a:t>mLDP</a:t>
            </a:r>
            <a:r>
              <a:rPr lang="en-US" dirty="0" smtClean="0"/>
              <a:t> to specify the router’s next-hops on the multicast tree. 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Extend </a:t>
            </a:r>
            <a:r>
              <a:rPr lang="en-US" dirty="0" err="1" smtClean="0"/>
              <a:t>mLDP</a:t>
            </a:r>
            <a:r>
              <a:rPr lang="en-US" dirty="0" smtClean="0"/>
              <a:t> to provide the advertised labels for the router’s next-hops.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Either explicitly signal Upstream Backup Joins or tunnel packets so MP knows packets are from alternate.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Multicast Traffic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When PLR detects a failure, it doesn’t know if it is a link failure or a node failure.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unicast</a:t>
            </a:r>
            <a:r>
              <a:rPr lang="en-US" dirty="0" smtClean="0"/>
              <a:t>, always send on a node-protecting alternate.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For multicast</a:t>
            </a:r>
            <a:r>
              <a:rPr lang="en-US" dirty="0" smtClean="0"/>
              <a:t>, send traffic on both a node-protecting alternate </a:t>
            </a:r>
            <a:r>
              <a:rPr lang="en-US" dirty="0" smtClean="0">
                <a:solidFill>
                  <a:srgbClr val="00B050"/>
                </a:solidFill>
              </a:rPr>
              <a:t>and</a:t>
            </a:r>
            <a:r>
              <a:rPr lang="en-US" dirty="0" smtClean="0"/>
              <a:t> a link-protecting alternate.  </a:t>
            </a:r>
            <a:r>
              <a:rPr lang="en-US" dirty="0" smtClean="0">
                <a:solidFill>
                  <a:srgbClr val="00B050"/>
                </a:solidFill>
              </a:rPr>
              <a:t>The primary neighbor may have receivers too!</a:t>
            </a:r>
          </a:p>
          <a:p>
            <a:pPr lvl="1"/>
            <a:r>
              <a:rPr lang="en-US" dirty="0" smtClean="0"/>
              <a:t>PLR sends traffic on alternates for a configurable time-out.</a:t>
            </a:r>
          </a:p>
          <a:p>
            <a:r>
              <a:rPr lang="en-US" dirty="0" smtClean="0"/>
              <a:t>MP can independently determine whether to accept alternate traffic.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If primary upstream link is up, keep accepting traffic via that. 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 smtClean="0"/>
              <a:t>Either failure hasn’t happened or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 smtClean="0"/>
              <a:t>Link failure happened and upstream neighbor is getting and forwarding traffic on alternate.</a:t>
            </a:r>
          </a:p>
          <a:p>
            <a:pPr marL="1028700" lvl="1" indent="-514350">
              <a:buFont typeface="Wingdings" pitchFamily="2" charset="2"/>
              <a:buChar char="§"/>
            </a:pPr>
            <a:r>
              <a:rPr lang="en-US" dirty="0" smtClean="0"/>
              <a:t>Otherwise, accept and forward alternate traffic.</a:t>
            </a:r>
          </a:p>
          <a:p>
            <a:pPr marL="1028700" lvl="1" indent="-514350">
              <a:buFont typeface="Wingdings" pitchFamily="2" charset="2"/>
              <a:buChar char="§"/>
            </a:pPr>
            <a:r>
              <a:rPr lang="en-US" dirty="0" smtClean="0"/>
              <a:t>When traffic is received on a new primary upstream link, stop accepting and forwarding alternate traffic. </a:t>
            </a:r>
          </a:p>
          <a:p>
            <a:pPr marL="1028700" lvl="1" indent="-514350"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Work-in-progress: </a:t>
            </a:r>
            <a:r>
              <a:rPr lang="en-US" dirty="0" smtClean="0"/>
              <a:t>For </a:t>
            </a:r>
            <a:r>
              <a:rPr lang="en-US" dirty="0" err="1" smtClean="0"/>
              <a:t>mLDP</a:t>
            </a:r>
            <a:r>
              <a:rPr lang="en-US" dirty="0" smtClean="0"/>
              <a:t>, need to consider all direct links to upstream.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to Replicate?  At PLR??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PLR can use </a:t>
            </a:r>
            <a:r>
              <a:rPr lang="en-US" dirty="0" err="1" smtClean="0"/>
              <a:t>unicast</a:t>
            </a:r>
            <a:r>
              <a:rPr lang="en-US" dirty="0" smtClean="0"/>
              <a:t> alternates to the primary neighbor and next-next-hops.</a:t>
            </a:r>
          </a:p>
          <a:p>
            <a:pPr lvl="1"/>
            <a:r>
              <a:rPr lang="en-US" dirty="0" smtClean="0"/>
              <a:t>Replicate at PLR</a:t>
            </a:r>
          </a:p>
          <a:p>
            <a:pPr lvl="1"/>
            <a:r>
              <a:rPr lang="en-US" dirty="0" smtClean="0"/>
              <a:t>Tunnel multicast traffic in </a:t>
            </a:r>
            <a:r>
              <a:rPr lang="en-US" dirty="0" err="1" smtClean="0"/>
              <a:t>unicast</a:t>
            </a:r>
            <a:r>
              <a:rPr lang="en-US" dirty="0" smtClean="0"/>
              <a:t> (either IP or LDP) where the outer IP address or LDP label indicates the MP and the appropriate topology (SPT, blue MRT or red MRT).</a:t>
            </a:r>
          </a:p>
          <a:p>
            <a:r>
              <a:rPr lang="en-US" dirty="0" smtClean="0"/>
              <a:t>MP recognizes that traffic is via alternate because it comes in tunneled with MP as destination.</a:t>
            </a:r>
          </a:p>
          <a:p>
            <a:pPr lvl="1"/>
            <a:r>
              <a:rPr lang="en-US" dirty="0" smtClean="0"/>
              <a:t>Could use explicit NULL or a known label for LDP.</a:t>
            </a:r>
          </a:p>
          <a:p>
            <a:r>
              <a:rPr lang="en-US" dirty="0" smtClean="0"/>
              <a:t>Standard issues with ingress replication</a:t>
            </a:r>
          </a:p>
          <a:p>
            <a:pPr lvl="1"/>
            <a:r>
              <a:rPr lang="en-US" dirty="0" smtClean="0"/>
              <a:t>Same packet may be duplicated many times on a link.</a:t>
            </a:r>
          </a:p>
          <a:p>
            <a:r>
              <a:rPr lang="en-US" dirty="0" smtClean="0"/>
              <a:t>Requires tunneling of traffic.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Where to Replicate?  Along alternate-tree?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PLR knows its alternate (preserve independence of selection) – so needs to originate the </a:t>
            </a:r>
            <a:r>
              <a:rPr lang="en-US" i="1" dirty="0" smtClean="0"/>
              <a:t>Upstream Backup Joins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Separate messages </a:t>
            </a:r>
            <a:r>
              <a:rPr lang="en-US" dirty="0" err="1" smtClean="0"/>
              <a:t>unicast</a:t>
            </a:r>
            <a:r>
              <a:rPr lang="en-US" dirty="0" smtClean="0"/>
              <a:t> destined to each MP</a:t>
            </a:r>
          </a:p>
          <a:p>
            <a:pPr lvl="1"/>
            <a:r>
              <a:rPr lang="en-US" dirty="0" smtClean="0"/>
              <a:t>Indicate MP and topology (SPF, blue MRT, red MRT) to use.</a:t>
            </a:r>
          </a:p>
          <a:p>
            <a:pPr lvl="1"/>
            <a:r>
              <a:rPr lang="en-US" dirty="0" smtClean="0"/>
              <a:t>Backup tree is the merged set of </a:t>
            </a:r>
            <a:r>
              <a:rPr lang="en-US" dirty="0" err="1" smtClean="0"/>
              <a:t>unicast</a:t>
            </a:r>
            <a:r>
              <a:rPr lang="en-US" dirty="0" smtClean="0"/>
              <a:t> alternates.</a:t>
            </a:r>
          </a:p>
          <a:p>
            <a:pPr lvl="2"/>
            <a:r>
              <a:rPr lang="en-US" dirty="0" smtClean="0"/>
              <a:t>E.g. Alternate to E might be LFA, alternate to F might be on a blue F-rooted MRT, and alternate to G might be on a red G-rooted MRT.</a:t>
            </a:r>
          </a:p>
          <a:p>
            <a:r>
              <a:rPr lang="en-US" dirty="0" smtClean="0"/>
              <a:t>Need to merge alternate-trees from different PLRs for same (S,G).</a:t>
            </a:r>
          </a:p>
          <a:p>
            <a:pPr lvl="1"/>
            <a:r>
              <a:rPr lang="en-US" dirty="0" smtClean="0"/>
              <a:t>Drawback is unnecessary replication</a:t>
            </a:r>
          </a:p>
          <a:p>
            <a:r>
              <a:rPr lang="en-US" dirty="0" smtClean="0"/>
              <a:t>To reduce state, could merge alternate-trees from different PLRs for same S.</a:t>
            </a:r>
          </a:p>
          <a:p>
            <a:pPr lvl="1"/>
            <a:r>
              <a:rPr lang="en-US" dirty="0" smtClean="0"/>
              <a:t>Same candidates for next-next-hops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00808"/>
            <a:ext cx="626684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00B050"/>
                </a:solidFill>
              </a:rPr>
              <a:t>Cntd</a:t>
            </a:r>
            <a:r>
              <a:rPr lang="en-US" sz="3200" dirty="0" smtClean="0">
                <a:solidFill>
                  <a:srgbClr val="00B050"/>
                </a:solidFill>
              </a:rPr>
              <a:t>.</a:t>
            </a:r>
            <a:r>
              <a:rPr lang="en-US" sz="3200" dirty="0" smtClean="0"/>
              <a:t> Where to Replicate?  Along alternate-tree? </a:t>
            </a:r>
            <a:r>
              <a:rPr lang="en-US" sz="3200" dirty="0" smtClean="0">
                <a:solidFill>
                  <a:srgbClr val="00B050"/>
                </a:solidFill>
              </a:rPr>
              <a:t>Merging Alternate-trees from different PLRs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2852936"/>
            <a:ext cx="4230198" cy="28803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/>
              <a:t>D can’t tell if a packet from C should go on orange alternate tree or on purple alternate tree.</a:t>
            </a:r>
          </a:p>
          <a:p>
            <a:r>
              <a:rPr lang="en-US" sz="2000" dirty="0" smtClean="0"/>
              <a:t>Merge the alternate-trees.</a:t>
            </a:r>
          </a:p>
          <a:p>
            <a:r>
              <a:rPr lang="en-US" sz="2000" dirty="0" smtClean="0"/>
              <a:t>MPs know which traffic to keep or discard – so </a:t>
            </a:r>
            <a:r>
              <a:rPr lang="en-US" sz="2000" i="1" dirty="0" smtClean="0"/>
              <a:t>just</a:t>
            </a:r>
            <a:r>
              <a:rPr lang="en-US" sz="2000" dirty="0" smtClean="0"/>
              <a:t> use </a:t>
            </a:r>
            <a:r>
              <a:rPr lang="en-US" sz="2000" dirty="0" err="1" smtClean="0"/>
              <a:t>bw</a:t>
            </a:r>
            <a:r>
              <a:rPr lang="en-US" sz="2000" dirty="0" smtClean="0"/>
              <a:t> on alternate-tree links.</a:t>
            </a:r>
          </a:p>
          <a:p>
            <a:r>
              <a:rPr lang="en-US" sz="2000" dirty="0" smtClean="0"/>
              <a:t>Less state and simpler.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417638"/>
            <a:ext cx="6795118" cy="467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00B050"/>
                </a:solidFill>
              </a:rPr>
              <a:t>Cntd</a:t>
            </a:r>
            <a:r>
              <a:rPr lang="en-US" sz="3200" dirty="0" smtClean="0">
                <a:solidFill>
                  <a:srgbClr val="00B050"/>
                </a:solidFill>
              </a:rPr>
              <a:t>.</a:t>
            </a:r>
            <a:r>
              <a:rPr lang="en-US" sz="3200" dirty="0" smtClean="0"/>
              <a:t> Where to Replicate?  Along alternate-tree? </a:t>
            </a:r>
            <a:r>
              <a:rPr lang="en-US" sz="3200" dirty="0" smtClean="0">
                <a:solidFill>
                  <a:srgbClr val="00B050"/>
                </a:solidFill>
              </a:rPr>
              <a:t>Multicast Primary Tree and Alternate-Tree </a:t>
            </a:r>
            <a:r>
              <a:rPr lang="en-US" sz="3200" dirty="0" smtClean="0">
                <a:solidFill>
                  <a:srgbClr val="FF0000"/>
                </a:solidFill>
              </a:rPr>
              <a:t>intersect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8064" y="2636913"/>
            <a:ext cx="3744416" cy="33123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dirty="0" smtClean="0"/>
              <a:t>D can’t tell if a packet should go on the </a:t>
            </a:r>
            <a:r>
              <a:rPr lang="en-US" sz="2000" dirty="0" smtClean="0">
                <a:solidFill>
                  <a:srgbClr val="00B050"/>
                </a:solidFill>
              </a:rPr>
              <a:t>primary tree</a:t>
            </a:r>
            <a:r>
              <a:rPr lang="en-US" sz="2000" dirty="0" smtClean="0"/>
              <a:t> or on the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alternate-tree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Need to mark traffic in alternate-tree as being alternate.</a:t>
            </a:r>
          </a:p>
          <a:p>
            <a:pPr lvl="1"/>
            <a:r>
              <a:rPr lang="en-US" sz="1800" dirty="0" smtClean="0"/>
              <a:t>LDP topology-id label</a:t>
            </a:r>
          </a:p>
          <a:p>
            <a:pPr lvl="1"/>
            <a:r>
              <a:rPr lang="en-US" sz="1800" dirty="0" smtClean="0"/>
              <a:t>Different multicast address (and rewrite at MPs)</a:t>
            </a:r>
          </a:p>
          <a:p>
            <a:pPr lvl="1"/>
            <a:r>
              <a:rPr lang="en-US" sz="1800" dirty="0" smtClean="0"/>
              <a:t>Other ideas??</a:t>
            </a: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dirty="0" smtClean="0"/>
              <a:t>Important Practical Problems:</a:t>
            </a:r>
          </a:p>
          <a:p>
            <a:pPr lvl="1"/>
            <a:r>
              <a:rPr lang="en-US" dirty="0" smtClean="0"/>
              <a:t>An ABR may need to know about 2 MRTs per area (and the packet may need to indicate the area).  How can we reduce this state?</a:t>
            </a:r>
          </a:p>
          <a:p>
            <a:pPr lvl="1"/>
            <a:r>
              <a:rPr lang="en-US" dirty="0" smtClean="0"/>
              <a:t>Details on how to handle multi-homed prefixes.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Protocol Work to Do:</a:t>
            </a:r>
          </a:p>
          <a:p>
            <a:pPr lvl="1"/>
            <a:r>
              <a:rPr lang="en-US" dirty="0" smtClean="0"/>
              <a:t>OSPF, ISIS, PIM, LDP, </a:t>
            </a:r>
            <a:r>
              <a:rPr lang="en-US" dirty="0" err="1" smtClean="0"/>
              <a:t>mLDP</a:t>
            </a:r>
            <a:endParaRPr lang="en-US" dirty="0" smtClean="0"/>
          </a:p>
          <a:p>
            <a:pPr lvl="1"/>
            <a:r>
              <a:rPr lang="en-US" dirty="0" smtClean="0"/>
              <a:t>Capability advertisements and Management Controls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Algorithmic 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85000" lnSpcReduction="10000"/>
          </a:bodyPr>
          <a:lstStyle/>
          <a:p>
            <a:pPr lvl="1">
              <a:buFont typeface="Wingdings" pitchFamily="2" charset="2"/>
              <a:buChar char="§"/>
            </a:pPr>
            <a:r>
              <a:rPr lang="en-US" dirty="0" smtClean="0"/>
              <a:t>Define rules and behavior for broadcast interfaces (straightforward).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Pre-compute, when only MRT next-hops are known, which MRT won’t fail with primary neighbor.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Administratively Unavailable Links and Nodes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Asymmetric Link Costs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Tie-breaking rules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Specification of using multiple next-hops (like ECMP) in MRTs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Complete specification of fast-compute MRTs algorithm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Complete specification of better-paths MRTs algorithm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How to build MRTs that are SRLG-disjoint?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Motivation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Architecture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Algorithm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Architecture</a:t>
            </a:r>
          </a:p>
          <a:p>
            <a:r>
              <a:rPr lang="en-US" dirty="0" smtClean="0"/>
              <a:t>Algorithm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Finding MRT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r>
              <a:rPr lang="en-US" sz="2400" dirty="0"/>
              <a:t>Key: special partial order is needed</a:t>
            </a:r>
          </a:p>
          <a:p>
            <a:pPr lvl="1"/>
            <a:r>
              <a:rPr lang="en-US" sz="2000" dirty="0"/>
              <a:t>Can be represented by a directed graph </a:t>
            </a:r>
          </a:p>
          <a:p>
            <a:pPr lvl="2"/>
            <a:r>
              <a:rPr lang="en-US" sz="1800" dirty="0"/>
              <a:t>Almost Directed Acyclic Graph</a:t>
            </a:r>
          </a:p>
          <a:p>
            <a:pPr lvl="2"/>
            <a:r>
              <a:rPr lang="en-US" sz="1800" dirty="0"/>
              <a:t>Remove the root of it to convert it into a DAG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5131" name="AutoShape 11"/>
          <p:cNvCxnSpPr>
            <a:cxnSpLocks noChangeShapeType="1"/>
            <a:stCxn id="5126" idx="2"/>
            <a:endCxn id="5125" idx="5"/>
          </p:cNvCxnSpPr>
          <p:nvPr/>
        </p:nvCxnSpPr>
        <p:spPr bwMode="auto">
          <a:xfrm flipH="1" flipV="1">
            <a:off x="1358900" y="4962525"/>
            <a:ext cx="6985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2" name="AutoShape 12"/>
          <p:cNvCxnSpPr>
            <a:cxnSpLocks noChangeShapeType="1"/>
            <a:stCxn id="5127" idx="2"/>
            <a:endCxn id="5126" idx="6"/>
          </p:cNvCxnSpPr>
          <p:nvPr/>
        </p:nvCxnSpPr>
        <p:spPr bwMode="auto">
          <a:xfrm flipH="1">
            <a:off x="2514600" y="5638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3" name="AutoShape 13"/>
          <p:cNvCxnSpPr>
            <a:cxnSpLocks noChangeShapeType="1"/>
            <a:stCxn id="5128" idx="4"/>
            <a:endCxn id="5127" idx="0"/>
          </p:cNvCxnSpPr>
          <p:nvPr/>
        </p:nvCxnSpPr>
        <p:spPr bwMode="auto">
          <a:xfrm>
            <a:off x="43434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4" name="AutoShape 14"/>
          <p:cNvCxnSpPr>
            <a:cxnSpLocks noChangeShapeType="1"/>
            <a:stCxn id="5129" idx="6"/>
            <a:endCxn id="5128" idx="2"/>
          </p:cNvCxnSpPr>
          <p:nvPr/>
        </p:nvCxnSpPr>
        <p:spPr bwMode="auto">
          <a:xfrm>
            <a:off x="2514600" y="4114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5" name="AutoShape 15"/>
          <p:cNvCxnSpPr>
            <a:cxnSpLocks noChangeShapeType="1"/>
            <a:stCxn id="5129" idx="5"/>
            <a:endCxn id="5130" idx="1"/>
          </p:cNvCxnSpPr>
          <p:nvPr/>
        </p:nvCxnSpPr>
        <p:spPr bwMode="auto">
          <a:xfrm>
            <a:off x="2447925" y="4276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6" name="AutoShape 16"/>
          <p:cNvCxnSpPr>
            <a:cxnSpLocks noChangeShapeType="1"/>
            <a:stCxn id="5125" idx="7"/>
            <a:endCxn id="5129" idx="2"/>
          </p:cNvCxnSpPr>
          <p:nvPr/>
        </p:nvCxnSpPr>
        <p:spPr bwMode="auto">
          <a:xfrm flipV="1">
            <a:off x="1358900" y="4114800"/>
            <a:ext cx="6985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38" name="AutoShape 18"/>
          <p:cNvCxnSpPr>
            <a:cxnSpLocks noChangeShapeType="1"/>
            <a:stCxn id="5130" idx="5"/>
            <a:endCxn id="5127" idx="1"/>
          </p:cNvCxnSpPr>
          <p:nvPr/>
        </p:nvCxnSpPr>
        <p:spPr bwMode="auto">
          <a:xfrm>
            <a:off x="3438525" y="5038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5144" name="AutoShape 24"/>
          <p:cNvCxnSpPr>
            <a:cxnSpLocks noChangeShapeType="1"/>
            <a:stCxn id="5129" idx="4"/>
            <a:endCxn id="5126" idx="0"/>
          </p:cNvCxnSpPr>
          <p:nvPr/>
        </p:nvCxnSpPr>
        <p:spPr bwMode="auto">
          <a:xfrm>
            <a:off x="22860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5181600" y="3962400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/>
              <a:t>root&lt;a&lt;b&lt;c&lt;d&lt;root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/>
              <a:t>b&lt;e&lt;d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is it good?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Use an increasing and a decreasing path</a:t>
            </a:r>
          </a:p>
          <a:p>
            <a:pPr lvl="1">
              <a:lnSpc>
                <a:spcPct val="90000"/>
              </a:lnSpc>
            </a:pPr>
            <a:r>
              <a:rPr lang="en-US"/>
              <a:t>They are disjoint!</a:t>
            </a:r>
          </a:p>
          <a:p>
            <a:pPr lvl="1">
              <a:lnSpc>
                <a:spcPct val="90000"/>
              </a:lnSpc>
            </a:pPr>
            <a:r>
              <a:rPr lang="en-US"/>
              <a:t>Combine them, and you get two trees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7178" name="AutoShape 10"/>
          <p:cNvCxnSpPr>
            <a:cxnSpLocks noChangeShapeType="1"/>
            <a:stCxn id="7173" idx="2"/>
            <a:endCxn id="7172" idx="5"/>
          </p:cNvCxnSpPr>
          <p:nvPr/>
        </p:nvCxnSpPr>
        <p:spPr bwMode="auto">
          <a:xfrm flipH="1" flipV="1">
            <a:off x="1358900" y="4962525"/>
            <a:ext cx="6985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79" name="AutoShape 11"/>
          <p:cNvCxnSpPr>
            <a:cxnSpLocks noChangeShapeType="1"/>
            <a:stCxn id="7174" idx="2"/>
            <a:endCxn id="7173" idx="6"/>
          </p:cNvCxnSpPr>
          <p:nvPr/>
        </p:nvCxnSpPr>
        <p:spPr bwMode="auto">
          <a:xfrm flipH="1">
            <a:off x="2514600" y="5638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0" name="AutoShape 12"/>
          <p:cNvCxnSpPr>
            <a:cxnSpLocks noChangeShapeType="1"/>
            <a:stCxn id="7175" idx="4"/>
            <a:endCxn id="7174" idx="0"/>
          </p:cNvCxnSpPr>
          <p:nvPr/>
        </p:nvCxnSpPr>
        <p:spPr bwMode="auto">
          <a:xfrm>
            <a:off x="43434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1" name="AutoShape 13"/>
          <p:cNvCxnSpPr>
            <a:cxnSpLocks noChangeShapeType="1"/>
            <a:stCxn id="7176" idx="6"/>
            <a:endCxn id="7175" idx="2"/>
          </p:cNvCxnSpPr>
          <p:nvPr/>
        </p:nvCxnSpPr>
        <p:spPr bwMode="auto">
          <a:xfrm>
            <a:off x="2514600" y="4114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2" name="AutoShape 14"/>
          <p:cNvCxnSpPr>
            <a:cxnSpLocks noChangeShapeType="1"/>
            <a:stCxn id="7176" idx="5"/>
            <a:endCxn id="7177" idx="1"/>
          </p:cNvCxnSpPr>
          <p:nvPr/>
        </p:nvCxnSpPr>
        <p:spPr bwMode="auto">
          <a:xfrm>
            <a:off x="2447925" y="4276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3" name="AutoShape 15"/>
          <p:cNvCxnSpPr>
            <a:cxnSpLocks noChangeShapeType="1"/>
            <a:stCxn id="7172" idx="7"/>
            <a:endCxn id="7176" idx="2"/>
          </p:cNvCxnSpPr>
          <p:nvPr/>
        </p:nvCxnSpPr>
        <p:spPr bwMode="auto">
          <a:xfrm flipV="1">
            <a:off x="1358900" y="4114800"/>
            <a:ext cx="6985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4" name="AutoShape 16"/>
          <p:cNvCxnSpPr>
            <a:cxnSpLocks noChangeShapeType="1"/>
            <a:stCxn id="7177" idx="5"/>
            <a:endCxn id="7174" idx="1"/>
          </p:cNvCxnSpPr>
          <p:nvPr/>
        </p:nvCxnSpPr>
        <p:spPr bwMode="auto">
          <a:xfrm>
            <a:off x="3438525" y="5038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7185" name="AutoShape 17"/>
          <p:cNvCxnSpPr>
            <a:cxnSpLocks noChangeShapeType="1"/>
            <a:stCxn id="7176" idx="4"/>
            <a:endCxn id="7173" idx="0"/>
          </p:cNvCxnSpPr>
          <p:nvPr/>
        </p:nvCxnSpPr>
        <p:spPr bwMode="auto">
          <a:xfrm>
            <a:off x="22860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sp>
        <p:nvSpPr>
          <p:cNvPr id="7186" name="Freeform 18"/>
          <p:cNvSpPr>
            <a:spLocks/>
          </p:cNvSpPr>
          <p:nvPr/>
        </p:nvSpPr>
        <p:spPr bwMode="auto">
          <a:xfrm>
            <a:off x="1219200" y="3505200"/>
            <a:ext cx="1511300" cy="2286000"/>
          </a:xfrm>
          <a:custGeom>
            <a:avLst/>
            <a:gdLst/>
            <a:ahLst/>
            <a:cxnLst>
              <a:cxn ang="0">
                <a:pos x="912" y="1440"/>
              </a:cxn>
              <a:cxn ang="0">
                <a:pos x="800" y="152"/>
              </a:cxn>
              <a:cxn ang="0">
                <a:pos x="0" y="528"/>
              </a:cxn>
            </a:cxnLst>
            <a:rect l="0" t="0" r="r" b="b"/>
            <a:pathLst>
              <a:path w="952" h="1440">
                <a:moveTo>
                  <a:pt x="912" y="1440"/>
                </a:moveTo>
                <a:cubicBezTo>
                  <a:pt x="893" y="1225"/>
                  <a:pt x="952" y="304"/>
                  <a:pt x="800" y="152"/>
                </a:cubicBezTo>
                <a:cubicBezTo>
                  <a:pt x="648" y="0"/>
                  <a:pt x="167" y="450"/>
                  <a:pt x="0" y="528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7" name="Freeform 19"/>
          <p:cNvSpPr>
            <a:spLocks/>
          </p:cNvSpPr>
          <p:nvPr/>
        </p:nvSpPr>
        <p:spPr bwMode="auto">
          <a:xfrm>
            <a:off x="2489200" y="3756025"/>
            <a:ext cx="1092200" cy="1044575"/>
          </a:xfrm>
          <a:custGeom>
            <a:avLst/>
            <a:gdLst/>
            <a:ahLst/>
            <a:cxnLst>
              <a:cxn ang="0">
                <a:pos x="688" y="658"/>
              </a:cxn>
              <a:cxn ang="0">
                <a:pos x="0" y="0"/>
              </a:cxn>
            </a:cxnLst>
            <a:rect l="0" t="0" r="r" b="b"/>
            <a:pathLst>
              <a:path w="688" h="658">
                <a:moveTo>
                  <a:pt x="688" y="658"/>
                </a:moveTo>
                <a:cubicBezTo>
                  <a:pt x="573" y="548"/>
                  <a:pt x="143" y="137"/>
                  <a:pt x="0" y="0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Freeform 20"/>
          <p:cNvSpPr>
            <a:spLocks/>
          </p:cNvSpPr>
          <p:nvPr/>
        </p:nvSpPr>
        <p:spPr bwMode="auto">
          <a:xfrm>
            <a:off x="2438400" y="3505200"/>
            <a:ext cx="2563813" cy="1992313"/>
          </a:xfrm>
          <a:custGeom>
            <a:avLst/>
            <a:gdLst/>
            <a:ahLst/>
            <a:cxnLst>
              <a:cxn ang="0">
                <a:pos x="1449" y="1255"/>
              </a:cxn>
              <a:cxn ang="0">
                <a:pos x="1374" y="186"/>
              </a:cxn>
              <a:cxn ang="0">
                <a:pos x="0" y="138"/>
              </a:cxn>
            </a:cxnLst>
            <a:rect l="0" t="0" r="r" b="b"/>
            <a:pathLst>
              <a:path w="1615" h="1255">
                <a:moveTo>
                  <a:pt x="1449" y="1255"/>
                </a:moveTo>
                <a:cubicBezTo>
                  <a:pt x="1437" y="1077"/>
                  <a:pt x="1615" y="372"/>
                  <a:pt x="1374" y="186"/>
                </a:cubicBezTo>
                <a:cubicBezTo>
                  <a:pt x="1133" y="0"/>
                  <a:pt x="286" y="148"/>
                  <a:pt x="0" y="138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Freeform 21"/>
          <p:cNvSpPr>
            <a:spLocks/>
          </p:cNvSpPr>
          <p:nvPr/>
        </p:nvSpPr>
        <p:spPr bwMode="auto">
          <a:xfrm>
            <a:off x="1066800" y="4267200"/>
            <a:ext cx="1141413" cy="1770063"/>
          </a:xfrm>
          <a:custGeom>
            <a:avLst/>
            <a:gdLst/>
            <a:ahLst/>
            <a:cxnLst>
              <a:cxn ang="0">
                <a:pos x="604" y="0"/>
              </a:cxn>
              <a:cxn ang="0">
                <a:pos x="618" y="1027"/>
              </a:cxn>
              <a:cxn ang="0">
                <a:pos x="0" y="528"/>
              </a:cxn>
            </a:cxnLst>
            <a:rect l="0" t="0" r="r" b="b"/>
            <a:pathLst>
              <a:path w="719" h="1115">
                <a:moveTo>
                  <a:pt x="604" y="0"/>
                </a:moveTo>
                <a:cubicBezTo>
                  <a:pt x="606" y="171"/>
                  <a:pt x="719" y="939"/>
                  <a:pt x="618" y="1027"/>
                </a:cubicBezTo>
                <a:cubicBezTo>
                  <a:pt x="517" y="1115"/>
                  <a:pt x="129" y="632"/>
                  <a:pt x="0" y="528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191" name="Freeform 23"/>
          <p:cNvSpPr>
            <a:spLocks/>
          </p:cNvSpPr>
          <p:nvPr/>
        </p:nvSpPr>
        <p:spPr bwMode="auto">
          <a:xfrm>
            <a:off x="1982788" y="5181600"/>
            <a:ext cx="2417762" cy="858838"/>
          </a:xfrm>
          <a:custGeom>
            <a:avLst/>
            <a:gdLst/>
            <a:ahLst/>
            <a:cxnLst>
              <a:cxn ang="0">
                <a:pos x="741" y="0"/>
              </a:cxn>
              <a:cxn ang="0">
                <a:pos x="1400" y="464"/>
              </a:cxn>
              <a:cxn ang="0">
                <a:pos x="0" y="463"/>
              </a:cxn>
            </a:cxnLst>
            <a:rect l="0" t="0" r="r" b="b"/>
            <a:pathLst>
              <a:path w="1523" h="541">
                <a:moveTo>
                  <a:pt x="741" y="0"/>
                </a:moveTo>
                <a:cubicBezTo>
                  <a:pt x="851" y="77"/>
                  <a:pt x="1523" y="387"/>
                  <a:pt x="1400" y="464"/>
                </a:cubicBezTo>
                <a:cubicBezTo>
                  <a:pt x="1277" y="541"/>
                  <a:pt x="292" y="463"/>
                  <a:pt x="0" y="463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192" name="Freeform 24"/>
          <p:cNvSpPr>
            <a:spLocks/>
          </p:cNvSpPr>
          <p:nvPr/>
        </p:nvSpPr>
        <p:spPr bwMode="auto">
          <a:xfrm>
            <a:off x="4175125" y="4141788"/>
            <a:ext cx="88900" cy="1774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1118"/>
              </a:cxn>
            </a:cxnLst>
            <a:rect l="0" t="0" r="r" b="b"/>
            <a:pathLst>
              <a:path w="56" h="1118">
                <a:moveTo>
                  <a:pt x="0" y="0"/>
                </a:moveTo>
                <a:cubicBezTo>
                  <a:pt x="9" y="185"/>
                  <a:pt x="44" y="885"/>
                  <a:pt x="56" y="1118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5257800" y="3657600"/>
            <a:ext cx="3429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/>
              <a:t>Combine them in any way, they are </a:t>
            </a:r>
            <a:r>
              <a:rPr lang="en-US" sz="2400" dirty="0" smtClean="0"/>
              <a:t>disjoint on path from node to root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sharing?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1143000"/>
          </a:xfrm>
        </p:spPr>
        <p:txBody>
          <a:bodyPr/>
          <a:lstStyle/>
          <a:p>
            <a:r>
              <a:rPr lang="en-US"/>
              <a:t>You can even vary the next hop</a:t>
            </a:r>
          </a:p>
          <a:p>
            <a:pPr lvl="1"/>
            <a:r>
              <a:rPr lang="en-US"/>
              <a:t>You can do load sharing like ECMP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8202" name="AutoShape 10"/>
          <p:cNvCxnSpPr>
            <a:cxnSpLocks noChangeShapeType="1"/>
            <a:stCxn id="8197" idx="2"/>
            <a:endCxn id="8196" idx="5"/>
          </p:cNvCxnSpPr>
          <p:nvPr/>
        </p:nvCxnSpPr>
        <p:spPr bwMode="auto">
          <a:xfrm flipH="1" flipV="1">
            <a:off x="1358900" y="4962525"/>
            <a:ext cx="698500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3" name="AutoShape 11"/>
          <p:cNvCxnSpPr>
            <a:cxnSpLocks noChangeShapeType="1"/>
            <a:stCxn id="8198" idx="2"/>
            <a:endCxn id="8197" idx="6"/>
          </p:cNvCxnSpPr>
          <p:nvPr/>
        </p:nvCxnSpPr>
        <p:spPr bwMode="auto">
          <a:xfrm flipH="1">
            <a:off x="2514600" y="5638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4" name="AutoShape 12"/>
          <p:cNvCxnSpPr>
            <a:cxnSpLocks noChangeShapeType="1"/>
            <a:stCxn id="8199" idx="4"/>
            <a:endCxn id="8198" idx="0"/>
          </p:cNvCxnSpPr>
          <p:nvPr/>
        </p:nvCxnSpPr>
        <p:spPr bwMode="auto">
          <a:xfrm>
            <a:off x="43434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5" name="AutoShape 13"/>
          <p:cNvCxnSpPr>
            <a:cxnSpLocks noChangeShapeType="1"/>
            <a:stCxn id="8200" idx="6"/>
            <a:endCxn id="8199" idx="2"/>
          </p:cNvCxnSpPr>
          <p:nvPr/>
        </p:nvCxnSpPr>
        <p:spPr bwMode="auto">
          <a:xfrm>
            <a:off x="2514600" y="4114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6" name="AutoShape 14"/>
          <p:cNvCxnSpPr>
            <a:cxnSpLocks noChangeShapeType="1"/>
            <a:stCxn id="8200" idx="5"/>
            <a:endCxn id="8201" idx="1"/>
          </p:cNvCxnSpPr>
          <p:nvPr/>
        </p:nvCxnSpPr>
        <p:spPr bwMode="auto">
          <a:xfrm>
            <a:off x="2447925" y="4276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7" name="AutoShape 15"/>
          <p:cNvCxnSpPr>
            <a:cxnSpLocks noChangeShapeType="1"/>
            <a:stCxn id="8196" idx="7"/>
            <a:endCxn id="8200" idx="2"/>
          </p:cNvCxnSpPr>
          <p:nvPr/>
        </p:nvCxnSpPr>
        <p:spPr bwMode="auto">
          <a:xfrm flipV="1">
            <a:off x="1358900" y="4114800"/>
            <a:ext cx="698500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8" name="AutoShape 16"/>
          <p:cNvCxnSpPr>
            <a:cxnSpLocks noChangeShapeType="1"/>
            <a:stCxn id="8201" idx="5"/>
            <a:endCxn id="8198" idx="1"/>
          </p:cNvCxnSpPr>
          <p:nvPr/>
        </p:nvCxnSpPr>
        <p:spPr bwMode="auto">
          <a:xfrm>
            <a:off x="3438525" y="5038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8209" name="AutoShape 17"/>
          <p:cNvCxnSpPr>
            <a:cxnSpLocks noChangeShapeType="1"/>
            <a:stCxn id="8200" idx="4"/>
            <a:endCxn id="8197" idx="0"/>
          </p:cNvCxnSpPr>
          <p:nvPr/>
        </p:nvCxnSpPr>
        <p:spPr bwMode="auto">
          <a:xfrm>
            <a:off x="22860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sp>
        <p:nvSpPr>
          <p:cNvPr id="8210" name="Freeform 18"/>
          <p:cNvSpPr>
            <a:spLocks/>
          </p:cNvSpPr>
          <p:nvPr/>
        </p:nvSpPr>
        <p:spPr bwMode="auto">
          <a:xfrm>
            <a:off x="1219200" y="3581400"/>
            <a:ext cx="3187700" cy="1711325"/>
          </a:xfrm>
          <a:custGeom>
            <a:avLst/>
            <a:gdLst/>
            <a:ahLst/>
            <a:cxnLst>
              <a:cxn ang="0">
                <a:pos x="2008" y="1078"/>
              </a:cxn>
              <a:cxn ang="0">
                <a:pos x="800" y="100"/>
              </a:cxn>
              <a:cxn ang="0">
                <a:pos x="0" y="476"/>
              </a:cxn>
            </a:cxnLst>
            <a:rect l="0" t="0" r="r" b="b"/>
            <a:pathLst>
              <a:path w="2008" h="1078">
                <a:moveTo>
                  <a:pt x="2008" y="1078"/>
                </a:moveTo>
                <a:cubicBezTo>
                  <a:pt x="1807" y="916"/>
                  <a:pt x="1135" y="200"/>
                  <a:pt x="800" y="100"/>
                </a:cubicBezTo>
                <a:cubicBezTo>
                  <a:pt x="465" y="0"/>
                  <a:pt x="167" y="398"/>
                  <a:pt x="0" y="476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1" name="Freeform 19"/>
          <p:cNvSpPr>
            <a:spLocks/>
          </p:cNvSpPr>
          <p:nvPr/>
        </p:nvSpPr>
        <p:spPr bwMode="auto">
          <a:xfrm>
            <a:off x="2438400" y="3505200"/>
            <a:ext cx="2563813" cy="1992313"/>
          </a:xfrm>
          <a:custGeom>
            <a:avLst/>
            <a:gdLst/>
            <a:ahLst/>
            <a:cxnLst>
              <a:cxn ang="0">
                <a:pos x="1449" y="1255"/>
              </a:cxn>
              <a:cxn ang="0">
                <a:pos x="1374" y="186"/>
              </a:cxn>
              <a:cxn ang="0">
                <a:pos x="0" y="138"/>
              </a:cxn>
            </a:cxnLst>
            <a:rect l="0" t="0" r="r" b="b"/>
            <a:pathLst>
              <a:path w="1615" h="1255">
                <a:moveTo>
                  <a:pt x="1449" y="1255"/>
                </a:moveTo>
                <a:cubicBezTo>
                  <a:pt x="1437" y="1077"/>
                  <a:pt x="1615" y="372"/>
                  <a:pt x="1374" y="186"/>
                </a:cubicBezTo>
                <a:cubicBezTo>
                  <a:pt x="1133" y="0"/>
                  <a:pt x="286" y="148"/>
                  <a:pt x="0" y="138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3" name="Freeform 21"/>
          <p:cNvSpPr>
            <a:spLocks/>
          </p:cNvSpPr>
          <p:nvPr/>
        </p:nvSpPr>
        <p:spPr bwMode="auto">
          <a:xfrm>
            <a:off x="1295400" y="5175250"/>
            <a:ext cx="3187700" cy="996950"/>
          </a:xfrm>
          <a:custGeom>
            <a:avLst/>
            <a:gdLst/>
            <a:ahLst/>
            <a:cxnLst>
              <a:cxn ang="0">
                <a:pos x="2008" y="550"/>
              </a:cxn>
              <a:cxn ang="0">
                <a:pos x="586" y="536"/>
              </a:cxn>
              <a:cxn ang="0">
                <a:pos x="0" y="0"/>
              </a:cxn>
            </a:cxnLst>
            <a:rect l="0" t="0" r="r" b="b"/>
            <a:pathLst>
              <a:path w="2008" h="628">
                <a:moveTo>
                  <a:pt x="2008" y="550"/>
                </a:moveTo>
                <a:cubicBezTo>
                  <a:pt x="1771" y="549"/>
                  <a:pt x="921" y="628"/>
                  <a:pt x="586" y="536"/>
                </a:cubicBezTo>
                <a:cubicBezTo>
                  <a:pt x="251" y="444"/>
                  <a:pt x="122" y="112"/>
                  <a:pt x="0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partial order (ADAG)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r>
              <a:rPr lang="en-US" sz="2800"/>
              <a:t>Find a path </a:t>
            </a:r>
          </a:p>
          <a:p>
            <a:pPr lvl="1"/>
            <a:r>
              <a:rPr lang="en-US" sz="2400"/>
              <a:t>Between two vertices already in the order</a:t>
            </a:r>
          </a:p>
          <a:p>
            <a:pPr lvl="1"/>
            <a:r>
              <a:rPr lang="en-US" sz="2400"/>
              <a:t>Using only vertices not in the order</a:t>
            </a:r>
          </a:p>
          <a:p>
            <a:pPr lvl="1"/>
            <a:r>
              <a:rPr lang="en-US" sz="2400"/>
              <a:t>Add it in a direction, which keeps up current order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6154" name="AutoShape 10"/>
          <p:cNvCxnSpPr>
            <a:cxnSpLocks noChangeShapeType="1"/>
            <a:stCxn id="6149" idx="2"/>
            <a:endCxn id="6148" idx="5"/>
          </p:cNvCxnSpPr>
          <p:nvPr/>
        </p:nvCxnSpPr>
        <p:spPr bwMode="auto">
          <a:xfrm flipH="1" flipV="1">
            <a:off x="1358900" y="4984750"/>
            <a:ext cx="676275" cy="654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6155" name="AutoShape 11"/>
          <p:cNvCxnSpPr>
            <a:cxnSpLocks noChangeShapeType="1"/>
            <a:stCxn id="6150" idx="2"/>
            <a:endCxn id="6149" idx="6"/>
          </p:cNvCxnSpPr>
          <p:nvPr/>
        </p:nvCxnSpPr>
        <p:spPr bwMode="auto">
          <a:xfrm flipH="1">
            <a:off x="2536825" y="5638800"/>
            <a:ext cx="15779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6156" name="AutoShape 12"/>
          <p:cNvCxnSpPr>
            <a:cxnSpLocks noChangeShapeType="1"/>
            <a:stCxn id="6151" idx="4"/>
            <a:endCxn id="6150" idx="0"/>
          </p:cNvCxnSpPr>
          <p:nvPr/>
        </p:nvCxnSpPr>
        <p:spPr bwMode="auto">
          <a:xfrm>
            <a:off x="43434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6157" name="AutoShape 13"/>
          <p:cNvCxnSpPr>
            <a:cxnSpLocks noChangeShapeType="1"/>
            <a:stCxn id="6152" idx="6"/>
            <a:endCxn id="6151" idx="2"/>
          </p:cNvCxnSpPr>
          <p:nvPr/>
        </p:nvCxnSpPr>
        <p:spPr bwMode="auto">
          <a:xfrm>
            <a:off x="2536825" y="4114800"/>
            <a:ext cx="15779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6158" name="AutoShape 14"/>
          <p:cNvCxnSpPr>
            <a:cxnSpLocks noChangeShapeType="1"/>
            <a:stCxn id="6152" idx="5"/>
            <a:endCxn id="6153" idx="1"/>
          </p:cNvCxnSpPr>
          <p:nvPr/>
        </p:nvCxnSpPr>
        <p:spPr bwMode="auto">
          <a:xfrm>
            <a:off x="2447925" y="4298950"/>
            <a:ext cx="666750" cy="415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6159" name="AutoShape 15"/>
          <p:cNvCxnSpPr>
            <a:cxnSpLocks noChangeShapeType="1"/>
            <a:stCxn id="6148" idx="7"/>
            <a:endCxn id="6152" idx="2"/>
          </p:cNvCxnSpPr>
          <p:nvPr/>
        </p:nvCxnSpPr>
        <p:spPr bwMode="auto">
          <a:xfrm flipV="1">
            <a:off x="1358900" y="4114800"/>
            <a:ext cx="676275" cy="501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6160" name="AutoShape 16"/>
          <p:cNvCxnSpPr>
            <a:cxnSpLocks noChangeShapeType="1"/>
            <a:stCxn id="6153" idx="5"/>
            <a:endCxn id="6150" idx="1"/>
          </p:cNvCxnSpPr>
          <p:nvPr/>
        </p:nvCxnSpPr>
        <p:spPr bwMode="auto">
          <a:xfrm>
            <a:off x="3438525" y="5038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6161" name="AutoShape 17"/>
          <p:cNvCxnSpPr>
            <a:cxnSpLocks noChangeShapeType="1"/>
            <a:stCxn id="6152" idx="4"/>
            <a:endCxn id="6149" idx="0"/>
          </p:cNvCxnSpPr>
          <p:nvPr/>
        </p:nvCxnSpPr>
        <p:spPr bwMode="auto">
          <a:xfrm>
            <a:off x="2286000" y="4365625"/>
            <a:ext cx="0" cy="1022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sp>
        <p:nvSpPr>
          <p:cNvPr id="6162" name="Freeform 18"/>
          <p:cNvSpPr>
            <a:spLocks/>
          </p:cNvSpPr>
          <p:nvPr/>
        </p:nvSpPr>
        <p:spPr bwMode="auto">
          <a:xfrm>
            <a:off x="2478088" y="3886200"/>
            <a:ext cx="2441575" cy="2216150"/>
          </a:xfrm>
          <a:custGeom>
            <a:avLst/>
            <a:gdLst/>
            <a:ahLst/>
            <a:cxnLst>
              <a:cxn ang="0">
                <a:pos x="0" y="1293"/>
              </a:cxn>
              <a:cxn ang="0">
                <a:pos x="1534" y="1181"/>
              </a:cxn>
              <a:cxn ang="0">
                <a:pos x="23" y="0"/>
              </a:cxn>
            </a:cxnLst>
            <a:rect l="0" t="0" r="r" b="b"/>
            <a:pathLst>
              <a:path w="1538" h="1396">
                <a:moveTo>
                  <a:pt x="0" y="1293"/>
                </a:moveTo>
                <a:cubicBezTo>
                  <a:pt x="256" y="1273"/>
                  <a:pt x="1530" y="1396"/>
                  <a:pt x="1534" y="1181"/>
                </a:cubicBezTo>
                <a:cubicBezTo>
                  <a:pt x="1538" y="966"/>
                  <a:pt x="338" y="246"/>
                  <a:pt x="23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5181600" y="3962400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/>
              <a:t>root&lt;a&lt;d&lt;root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partial order (ADAG)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r>
              <a:rPr lang="en-US" sz="2800"/>
              <a:t>Find a path </a:t>
            </a:r>
          </a:p>
          <a:p>
            <a:pPr lvl="1"/>
            <a:r>
              <a:rPr lang="en-US" sz="2400"/>
              <a:t>Between two vertices already in the order</a:t>
            </a:r>
          </a:p>
          <a:p>
            <a:pPr lvl="1"/>
            <a:r>
              <a:rPr lang="en-US" sz="2400"/>
              <a:t>Using only vertices not in the order</a:t>
            </a:r>
          </a:p>
          <a:p>
            <a:pPr lvl="1"/>
            <a:r>
              <a:rPr lang="en-US" sz="2400"/>
              <a:t>Add it in a direction, which keeps up current order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0250" name="AutoShape 10"/>
          <p:cNvCxnSpPr>
            <a:cxnSpLocks noChangeShapeType="1"/>
            <a:stCxn id="10245" idx="2"/>
            <a:endCxn id="10244" idx="5"/>
          </p:cNvCxnSpPr>
          <p:nvPr/>
        </p:nvCxnSpPr>
        <p:spPr bwMode="auto">
          <a:xfrm flipH="1" flipV="1">
            <a:off x="1358900" y="4984750"/>
            <a:ext cx="676275" cy="654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10251" name="AutoShape 11"/>
          <p:cNvCxnSpPr>
            <a:cxnSpLocks noChangeShapeType="1"/>
            <a:stCxn id="10246" idx="2"/>
            <a:endCxn id="10245" idx="6"/>
          </p:cNvCxnSpPr>
          <p:nvPr/>
        </p:nvCxnSpPr>
        <p:spPr bwMode="auto">
          <a:xfrm flipH="1">
            <a:off x="2536825" y="5638800"/>
            <a:ext cx="1555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10252" name="AutoShape 12"/>
          <p:cNvCxnSpPr>
            <a:cxnSpLocks noChangeShapeType="1"/>
            <a:stCxn id="10247" idx="4"/>
            <a:endCxn id="10246" idx="0"/>
          </p:cNvCxnSpPr>
          <p:nvPr/>
        </p:nvCxnSpPr>
        <p:spPr bwMode="auto">
          <a:xfrm>
            <a:off x="4343400" y="4343400"/>
            <a:ext cx="0" cy="1044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0253" name="AutoShape 13"/>
          <p:cNvCxnSpPr>
            <a:cxnSpLocks noChangeShapeType="1"/>
            <a:stCxn id="10248" idx="6"/>
            <a:endCxn id="10247" idx="2"/>
          </p:cNvCxnSpPr>
          <p:nvPr/>
        </p:nvCxnSpPr>
        <p:spPr bwMode="auto">
          <a:xfrm>
            <a:off x="2536825" y="4114800"/>
            <a:ext cx="15779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0254" name="AutoShape 14"/>
          <p:cNvCxnSpPr>
            <a:cxnSpLocks noChangeShapeType="1"/>
            <a:stCxn id="10248" idx="5"/>
            <a:endCxn id="10249" idx="1"/>
          </p:cNvCxnSpPr>
          <p:nvPr/>
        </p:nvCxnSpPr>
        <p:spPr bwMode="auto">
          <a:xfrm>
            <a:off x="2447925" y="4298950"/>
            <a:ext cx="666750" cy="393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10255" name="AutoShape 15"/>
          <p:cNvCxnSpPr>
            <a:cxnSpLocks noChangeShapeType="1"/>
            <a:stCxn id="10244" idx="7"/>
            <a:endCxn id="10248" idx="2"/>
          </p:cNvCxnSpPr>
          <p:nvPr/>
        </p:nvCxnSpPr>
        <p:spPr bwMode="auto">
          <a:xfrm flipV="1">
            <a:off x="1358900" y="4114800"/>
            <a:ext cx="676275" cy="501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10256" name="AutoShape 16"/>
          <p:cNvCxnSpPr>
            <a:cxnSpLocks noChangeShapeType="1"/>
            <a:stCxn id="10249" idx="5"/>
            <a:endCxn id="10246" idx="1"/>
          </p:cNvCxnSpPr>
          <p:nvPr/>
        </p:nvCxnSpPr>
        <p:spPr bwMode="auto">
          <a:xfrm>
            <a:off x="3438525" y="5060950"/>
            <a:ext cx="742950" cy="393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cxnSp>
        <p:nvCxnSpPr>
          <p:cNvPr id="10257" name="AutoShape 17"/>
          <p:cNvCxnSpPr>
            <a:cxnSpLocks noChangeShapeType="1"/>
            <a:stCxn id="10248" idx="4"/>
            <a:endCxn id="10245" idx="0"/>
          </p:cNvCxnSpPr>
          <p:nvPr/>
        </p:nvCxnSpPr>
        <p:spPr bwMode="auto">
          <a:xfrm>
            <a:off x="2286000" y="4365625"/>
            <a:ext cx="0" cy="1022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/>
          </a:ln>
          <a:effectLst/>
        </p:spPr>
      </p:cxn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5181600" y="3962400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/>
              <a:t>root&lt;a&lt;</a:t>
            </a:r>
            <a:r>
              <a:rPr lang="en-US" sz="2400" b="1" u="sng">
                <a:solidFill>
                  <a:srgbClr val="0000FF"/>
                </a:solidFill>
              </a:rPr>
              <a:t>b&lt;c</a:t>
            </a:r>
            <a:r>
              <a:rPr lang="en-US" sz="2400"/>
              <a:t>&lt;d&lt;root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with the first path?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en-US"/>
              <a:t>Find a path from the root to the root</a:t>
            </a:r>
          </a:p>
          <a:p>
            <a:pPr lvl="1"/>
            <a:r>
              <a:rPr lang="en-US"/>
              <a:t>Actually, that is a cycle…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</p:txBody>
      </p:sp>
      <p:sp>
        <p:nvSpPr>
          <p:cNvPr id="11282" name="Oval 18"/>
          <p:cNvSpPr>
            <a:spLocks noChangeArrowheads="1"/>
          </p:cNvSpPr>
          <p:nvPr/>
        </p:nvSpPr>
        <p:spPr bwMode="auto">
          <a:xfrm>
            <a:off x="838200" y="4572000"/>
            <a:ext cx="609600" cy="457200"/>
          </a:xfrm>
          <a:prstGeom prst="ellipse">
            <a:avLst/>
          </a:prstGeom>
          <a:solidFill>
            <a:srgbClr val="33CCCC"/>
          </a:solidFill>
          <a:ln w="444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20574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284" name="Oval 20"/>
          <p:cNvSpPr>
            <a:spLocks noChangeArrowheads="1"/>
          </p:cNvSpPr>
          <p:nvPr/>
        </p:nvSpPr>
        <p:spPr bwMode="auto">
          <a:xfrm>
            <a:off x="4114800" y="5410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1285" name="Oval 21"/>
          <p:cNvSpPr>
            <a:spLocks noChangeArrowheads="1"/>
          </p:cNvSpPr>
          <p:nvPr/>
        </p:nvSpPr>
        <p:spPr bwMode="auto">
          <a:xfrm>
            <a:off x="41148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1286" name="Oval 22"/>
          <p:cNvSpPr>
            <a:spLocks noChangeArrowheads="1"/>
          </p:cNvSpPr>
          <p:nvPr/>
        </p:nvSpPr>
        <p:spPr bwMode="auto">
          <a:xfrm>
            <a:off x="2057400" y="3886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1287" name="Oval 23"/>
          <p:cNvSpPr>
            <a:spLocks noChangeArrowheads="1"/>
          </p:cNvSpPr>
          <p:nvPr/>
        </p:nvSpPr>
        <p:spPr bwMode="auto">
          <a:xfrm>
            <a:off x="3048000" y="4648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1288" name="AutoShape 24"/>
          <p:cNvCxnSpPr>
            <a:cxnSpLocks noChangeShapeType="1"/>
            <a:stCxn id="11283" idx="2"/>
            <a:endCxn id="11282" idx="5"/>
          </p:cNvCxnSpPr>
          <p:nvPr/>
        </p:nvCxnSpPr>
        <p:spPr bwMode="auto">
          <a:xfrm flipH="1" flipV="1">
            <a:off x="1358900" y="4984750"/>
            <a:ext cx="698500" cy="654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89" name="AutoShape 25"/>
          <p:cNvCxnSpPr>
            <a:cxnSpLocks noChangeShapeType="1"/>
            <a:stCxn id="11284" idx="2"/>
            <a:endCxn id="11283" idx="6"/>
          </p:cNvCxnSpPr>
          <p:nvPr/>
        </p:nvCxnSpPr>
        <p:spPr bwMode="auto">
          <a:xfrm flipH="1">
            <a:off x="2514600" y="5638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0" name="AutoShape 26"/>
          <p:cNvCxnSpPr>
            <a:cxnSpLocks noChangeShapeType="1"/>
            <a:stCxn id="11285" idx="4"/>
            <a:endCxn id="11284" idx="0"/>
          </p:cNvCxnSpPr>
          <p:nvPr/>
        </p:nvCxnSpPr>
        <p:spPr bwMode="auto">
          <a:xfrm>
            <a:off x="43434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1" name="AutoShape 27"/>
          <p:cNvCxnSpPr>
            <a:cxnSpLocks noChangeShapeType="1"/>
            <a:stCxn id="11286" idx="6"/>
            <a:endCxn id="11285" idx="2"/>
          </p:cNvCxnSpPr>
          <p:nvPr/>
        </p:nvCxnSpPr>
        <p:spPr bwMode="auto">
          <a:xfrm>
            <a:off x="2514600" y="4114800"/>
            <a:ext cx="1600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2" name="AutoShape 28"/>
          <p:cNvCxnSpPr>
            <a:cxnSpLocks noChangeShapeType="1"/>
            <a:stCxn id="11286" idx="5"/>
            <a:endCxn id="11287" idx="1"/>
          </p:cNvCxnSpPr>
          <p:nvPr/>
        </p:nvCxnSpPr>
        <p:spPr bwMode="auto">
          <a:xfrm>
            <a:off x="2447925" y="4276725"/>
            <a:ext cx="6667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3" name="AutoShape 29"/>
          <p:cNvCxnSpPr>
            <a:cxnSpLocks noChangeShapeType="1"/>
            <a:stCxn id="11282" idx="7"/>
            <a:endCxn id="11286" idx="2"/>
          </p:cNvCxnSpPr>
          <p:nvPr/>
        </p:nvCxnSpPr>
        <p:spPr bwMode="auto">
          <a:xfrm flipV="1">
            <a:off x="1358900" y="4114800"/>
            <a:ext cx="698500" cy="501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4" name="AutoShape 30"/>
          <p:cNvCxnSpPr>
            <a:cxnSpLocks noChangeShapeType="1"/>
            <a:stCxn id="11287" idx="5"/>
            <a:endCxn id="11284" idx="1"/>
          </p:cNvCxnSpPr>
          <p:nvPr/>
        </p:nvCxnSpPr>
        <p:spPr bwMode="auto">
          <a:xfrm>
            <a:off x="3438525" y="5038725"/>
            <a:ext cx="742950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cxnSp>
        <p:nvCxnSpPr>
          <p:cNvPr id="11295" name="AutoShape 31"/>
          <p:cNvCxnSpPr>
            <a:cxnSpLocks noChangeShapeType="1"/>
            <a:stCxn id="11286" idx="4"/>
            <a:endCxn id="11283" idx="0"/>
          </p:cNvCxnSpPr>
          <p:nvPr/>
        </p:nvCxnSpPr>
        <p:spPr bwMode="auto">
          <a:xfrm>
            <a:off x="2286000" y="4343400"/>
            <a:ext cx="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/>
          </a:ln>
          <a:effectLst/>
        </p:spPr>
      </p:cxnSp>
      <p:sp>
        <p:nvSpPr>
          <p:cNvPr id="11297" name="Freeform 33"/>
          <p:cNvSpPr>
            <a:spLocks/>
          </p:cNvSpPr>
          <p:nvPr/>
        </p:nvSpPr>
        <p:spPr bwMode="auto">
          <a:xfrm>
            <a:off x="1244600" y="3335338"/>
            <a:ext cx="1495425" cy="3013075"/>
          </a:xfrm>
          <a:custGeom>
            <a:avLst/>
            <a:gdLst/>
            <a:ahLst/>
            <a:cxnLst>
              <a:cxn ang="0">
                <a:pos x="0" y="689"/>
              </a:cxn>
              <a:cxn ang="0">
                <a:pos x="764" y="175"/>
              </a:cxn>
              <a:cxn ang="0">
                <a:pos x="819" y="1737"/>
              </a:cxn>
              <a:cxn ang="0">
                <a:pos x="28" y="1140"/>
              </a:cxn>
            </a:cxnLst>
            <a:rect l="0" t="0" r="r" b="b"/>
            <a:pathLst>
              <a:path w="942" h="1898">
                <a:moveTo>
                  <a:pt x="0" y="689"/>
                </a:moveTo>
                <a:cubicBezTo>
                  <a:pt x="127" y="603"/>
                  <a:pt x="628" y="0"/>
                  <a:pt x="764" y="175"/>
                </a:cubicBezTo>
                <a:cubicBezTo>
                  <a:pt x="900" y="350"/>
                  <a:pt x="942" y="1576"/>
                  <a:pt x="819" y="1737"/>
                </a:cubicBezTo>
                <a:cubicBezTo>
                  <a:pt x="696" y="1898"/>
                  <a:pt x="193" y="1264"/>
                  <a:pt x="28" y="114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Short vs. Fast?</a:t>
            </a:r>
            <a:endParaRPr lang="en-US"/>
          </a:p>
        </p:txBody>
      </p:sp>
      <p:graphicFrame>
        <p:nvGraphicFramePr>
          <p:cNvPr id="13336" name="Object 24"/>
          <p:cNvGraphicFramePr>
            <a:graphicFrameLocks noChangeAspect="1"/>
          </p:cNvGraphicFramePr>
          <p:nvPr>
            <p:ph idx="1"/>
          </p:nvPr>
        </p:nvGraphicFramePr>
        <p:xfrm>
          <a:off x="358775" y="1476375"/>
          <a:ext cx="8556625" cy="4835525"/>
        </p:xfrm>
        <a:graphic>
          <a:graphicData uri="http://schemas.openxmlformats.org/presentationml/2006/ole">
            <p:oleObj spid="_x0000_s6146" name="Worksheet" r:id="rId3" imgW="8191652" imgH="46291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has matured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568952" cy="4419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Very well studied area (at least 20-30 papers)</a:t>
            </a:r>
          </a:p>
          <a:p>
            <a:r>
              <a:rPr lang="en-US" sz="2800" dirty="0"/>
              <a:t>Various optimizations for</a:t>
            </a:r>
          </a:p>
          <a:p>
            <a:pPr lvl="1"/>
            <a:r>
              <a:rPr lang="en-US" sz="2400" dirty="0"/>
              <a:t>Sensor networks</a:t>
            </a:r>
          </a:p>
          <a:p>
            <a:pPr lvl="1"/>
            <a:r>
              <a:rPr lang="en-US" sz="2400" dirty="0"/>
              <a:t>Optical networks</a:t>
            </a:r>
          </a:p>
          <a:p>
            <a:r>
              <a:rPr lang="en-US" sz="2800" dirty="0"/>
              <a:t>Works based on link state database</a:t>
            </a:r>
          </a:p>
          <a:p>
            <a:r>
              <a:rPr lang="en-US" sz="2800" dirty="0"/>
              <a:t>Finding 3/4 trees in 3-/4-connected networks</a:t>
            </a:r>
          </a:p>
          <a:p>
            <a:r>
              <a:rPr lang="en-US" sz="2800" dirty="0"/>
              <a:t>Algorithm complexity less than </a:t>
            </a:r>
            <a:r>
              <a:rPr lang="en-US" sz="2800" dirty="0" smtClean="0"/>
              <a:t>SPF</a:t>
            </a:r>
          </a:p>
          <a:p>
            <a:endParaRPr lang="en-US" sz="2800" dirty="0" smtClean="0"/>
          </a:p>
          <a:p>
            <a:pPr algn="ctr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Goal:  Find the best trade-offs for an algorithm in 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real networks.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work</a:t>
            </a:r>
          </a:p>
          <a:p>
            <a:r>
              <a:rPr lang="en-US" dirty="0" smtClean="0"/>
              <a:t>Get feedback on preferred trade-offs</a:t>
            </a:r>
          </a:p>
          <a:p>
            <a:r>
              <a:rPr lang="en-US" dirty="0" smtClean="0"/>
              <a:t>Interested in becoming a RTGWG draft</a:t>
            </a:r>
          </a:p>
          <a:p>
            <a:pPr lvl="1"/>
            <a:r>
              <a:rPr lang="en-US" dirty="0" smtClean="0"/>
              <a:t>Good starting point with architecture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Questions &amp; Comments?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9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LFA isn’t enough…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073427"/>
          </a:xfrm>
        </p:spPr>
        <p:txBody>
          <a:bodyPr/>
          <a:lstStyle/>
          <a:p>
            <a:r>
              <a:rPr lang="en-US" sz="2800" dirty="0" smtClean="0"/>
              <a:t>LFA is useful and networks are being designed to improve coverage (draft-</a:t>
            </a:r>
            <a:r>
              <a:rPr lang="en-US" sz="2800" dirty="0" err="1" smtClean="0"/>
              <a:t>ietf</a:t>
            </a:r>
            <a:r>
              <a:rPr lang="en-US" sz="2800" dirty="0" smtClean="0"/>
              <a:t>-</a:t>
            </a:r>
            <a:r>
              <a:rPr lang="en-US" sz="2800" dirty="0" err="1" smtClean="0"/>
              <a:t>rtgwg</a:t>
            </a:r>
            <a:r>
              <a:rPr lang="en-US" sz="2800" dirty="0" smtClean="0"/>
              <a:t>-</a:t>
            </a:r>
            <a:r>
              <a:rPr lang="en-US" sz="2800" dirty="0" err="1" smtClean="0"/>
              <a:t>lfa</a:t>
            </a:r>
            <a:r>
              <a:rPr lang="en-US" sz="2800" dirty="0" smtClean="0"/>
              <a:t>-applicability)</a:t>
            </a:r>
          </a:p>
          <a:p>
            <a:r>
              <a:rPr lang="en-US" sz="2800" dirty="0" smtClean="0"/>
              <a:t>…but LFA doesn’t guarantee 100% coverage.</a:t>
            </a:r>
          </a:p>
          <a:p>
            <a:r>
              <a:rPr lang="en-US" sz="2800" dirty="0" err="1" smtClean="0"/>
              <a:t>NotVia</a:t>
            </a:r>
            <a:r>
              <a:rPr lang="en-US" sz="2800" dirty="0" smtClean="0"/>
              <a:t> can guarantee coverage but requires significant network state</a:t>
            </a:r>
          </a:p>
          <a:p>
            <a:pPr lvl="1"/>
            <a:r>
              <a:rPr lang="en-US" sz="2400" dirty="0" smtClean="0"/>
              <a:t>Research done to reduce it, but nothing sufficiently practical &amp; it’s been years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Increasing Requirement and Demand for IP/LDP Fast-Reroute with 100% Coverage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Unicast</a:t>
            </a:r>
            <a:r>
              <a:rPr lang="en-US" dirty="0" smtClean="0"/>
              <a:t> isn’t enough…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58417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Multicast is increasingly deployed and needs protection…</a:t>
            </a:r>
          </a:p>
          <a:p>
            <a:pPr lvl="1"/>
            <a:r>
              <a:rPr lang="en-US" sz="2000" dirty="0" smtClean="0"/>
              <a:t>Need live-live as well as fast-reroute</a:t>
            </a:r>
          </a:p>
          <a:p>
            <a:pPr lvl="1"/>
            <a:endParaRPr lang="en-US" sz="2000" dirty="0" smtClean="0"/>
          </a:p>
          <a:p>
            <a:pPr algn="ctr"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Need to consistently cover each case.</a:t>
            </a:r>
            <a:r>
              <a:rPr lang="en-US" sz="2400" dirty="0" smtClean="0">
                <a:solidFill>
                  <a:srgbClr val="FF0000"/>
                </a:solidFill>
              </a:rPr>
              <a:t> *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/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708921"/>
            <a:ext cx="43338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20072" y="6068035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* Still working on SRLG Protection ideas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1340768"/>
            <a:ext cx="4392488" cy="241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998" y="849666"/>
            <a:ext cx="7308304" cy="5666848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We can always</a:t>
            </a:r>
            <a:r>
              <a:rPr lang="en-US" sz="3800" dirty="0" smtClean="0">
                <a:solidFill>
                  <a:srgbClr val="FF0000"/>
                </a:solidFill>
              </a:rPr>
              <a:t>*</a:t>
            </a:r>
            <a:r>
              <a:rPr lang="en-US" sz="3800" dirty="0" smtClean="0"/>
              <a:t> compute two link and node disjoint paths between any two routers?</a:t>
            </a:r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endParaRPr lang="en-US" sz="3800" dirty="0" smtClean="0"/>
          </a:p>
          <a:p>
            <a:r>
              <a:rPr lang="en-US" sz="3800" dirty="0" smtClean="0"/>
              <a:t>The primary neighbor (N) </a:t>
            </a:r>
            <a:r>
              <a:rPr lang="en-US" sz="3800" b="1" dirty="0" smtClean="0"/>
              <a:t>may</a:t>
            </a:r>
            <a:r>
              <a:rPr lang="en-US" sz="3800" dirty="0" smtClean="0"/>
              <a:t> be on </a:t>
            </a:r>
            <a:r>
              <a:rPr lang="en-US" sz="3800" b="1" dirty="0" smtClean="0"/>
              <a:t>at most</a:t>
            </a:r>
            <a:r>
              <a:rPr lang="en-US" sz="3800" dirty="0" smtClean="0"/>
              <a:t> one of the </a:t>
            </a:r>
            <a:r>
              <a:rPr lang="en-US" sz="3800" dirty="0" smtClean="0">
                <a:solidFill>
                  <a:srgbClr val="FF0000"/>
                </a:solidFill>
              </a:rPr>
              <a:t>red</a:t>
            </a:r>
            <a:r>
              <a:rPr lang="en-US" sz="3800" dirty="0" smtClean="0"/>
              <a:t> </a:t>
            </a:r>
            <a:r>
              <a:rPr lang="en-US" sz="3800" dirty="0" smtClean="0">
                <a:solidFill>
                  <a:srgbClr val="FF0000"/>
                </a:solidFill>
              </a:rPr>
              <a:t>path</a:t>
            </a:r>
            <a:r>
              <a:rPr lang="en-US" sz="3800" dirty="0" smtClean="0"/>
              <a:t> from S to D or the </a:t>
            </a:r>
            <a:r>
              <a:rPr lang="en-US" sz="3800" dirty="0" smtClean="0">
                <a:solidFill>
                  <a:srgbClr val="0070C0"/>
                </a:solidFill>
              </a:rPr>
              <a:t>blue path </a:t>
            </a:r>
            <a:r>
              <a:rPr lang="en-US" sz="3800" dirty="0" smtClean="0"/>
              <a:t>– but guaranteed</a:t>
            </a:r>
            <a:r>
              <a:rPr lang="en-US" sz="3800" dirty="0" smtClean="0">
                <a:solidFill>
                  <a:srgbClr val="FF0000"/>
                </a:solidFill>
              </a:rPr>
              <a:t>*</a:t>
            </a:r>
            <a:r>
              <a:rPr lang="en-US" sz="3800" dirty="0" smtClean="0"/>
              <a:t> not both.</a:t>
            </a:r>
          </a:p>
          <a:p>
            <a:r>
              <a:rPr lang="en-US" sz="3800" dirty="0" smtClean="0"/>
              <a:t>Recent Research tells us how:</a:t>
            </a:r>
          </a:p>
          <a:p>
            <a:pPr lvl="1"/>
            <a:r>
              <a:rPr lang="en-US" sz="3200" dirty="0" smtClean="0"/>
              <a:t>Compute destination-routed Maximally Redundant Trees</a:t>
            </a:r>
          </a:p>
          <a:p>
            <a:r>
              <a:rPr lang="en-US" sz="3800" dirty="0" smtClean="0"/>
              <a:t>We can plug-n-play different algorithms into this architecture.</a:t>
            </a:r>
          </a:p>
          <a:p>
            <a:r>
              <a:rPr lang="en-US" sz="3800" dirty="0" smtClean="0"/>
              <a:t>Avoids failure-specific paths to reduce state compared to </a:t>
            </a:r>
            <a:r>
              <a:rPr lang="en-US" sz="3800" dirty="0" err="1" smtClean="0"/>
              <a:t>NotVia</a:t>
            </a:r>
            <a:endParaRPr lang="en-US" sz="38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52328" y="1031407"/>
            <a:ext cx="1548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*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If network doesn’t have other path (e.g. not 2-link or 2-router connected), compute the most disjoint (e.g. maximally redundant) possible based on the network.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95302" y="4078395"/>
            <a:ext cx="1285250" cy="2529536"/>
            <a:chOff x="5471839" y="1628800"/>
            <a:chExt cx="2844577" cy="4536504"/>
          </a:xfrm>
        </p:grpSpPr>
        <p:sp>
          <p:nvSpPr>
            <p:cNvPr id="9" name="Freeform 8"/>
            <p:cNvSpPr/>
            <p:nvPr/>
          </p:nvSpPr>
          <p:spPr>
            <a:xfrm>
              <a:off x="5746219" y="3740199"/>
              <a:ext cx="1122913" cy="2237925"/>
            </a:xfrm>
            <a:custGeom>
              <a:avLst/>
              <a:gdLst>
                <a:gd name="connsiteX0" fmla="*/ 1115169 w 1122913"/>
                <a:gd name="connsiteY0" fmla="*/ 0 h 2237925"/>
                <a:gd name="connsiteX1" fmla="*/ 0 w 1122913"/>
                <a:gd name="connsiteY1" fmla="*/ 503340 h 2237925"/>
                <a:gd name="connsiteX2" fmla="*/ 0 w 1122913"/>
                <a:gd name="connsiteY2" fmla="*/ 503340 h 2237925"/>
                <a:gd name="connsiteX3" fmla="*/ 1122913 w 1122913"/>
                <a:gd name="connsiteY3" fmla="*/ 1153809 h 2237925"/>
                <a:gd name="connsiteX4" fmla="*/ 1115169 w 1122913"/>
                <a:gd name="connsiteY4" fmla="*/ 2237925 h 223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2913" h="2237925">
                  <a:moveTo>
                    <a:pt x="1115169" y="0"/>
                  </a:moveTo>
                  <a:lnTo>
                    <a:pt x="0" y="503340"/>
                  </a:lnTo>
                  <a:lnTo>
                    <a:pt x="0" y="503340"/>
                  </a:lnTo>
                  <a:lnTo>
                    <a:pt x="1122913" y="1153809"/>
                  </a:lnTo>
                  <a:cubicBezTo>
                    <a:pt x="1120332" y="1515181"/>
                    <a:pt x="1117750" y="1876553"/>
                    <a:pt x="1115169" y="2237925"/>
                  </a:cubicBezTo>
                </a:path>
              </a:pathLst>
            </a:custGeom>
            <a:ln w="38100" cmpd="sng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923342" y="4228051"/>
              <a:ext cx="1192611" cy="673701"/>
            </a:xfrm>
            <a:custGeom>
              <a:avLst/>
              <a:gdLst>
                <a:gd name="connsiteX0" fmla="*/ 1192611 w 1192611"/>
                <a:gd name="connsiteY0" fmla="*/ 0 h 673701"/>
                <a:gd name="connsiteX1" fmla="*/ 0 w 1192611"/>
                <a:gd name="connsiteY1" fmla="*/ 673701 h 673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92611" h="673701">
                  <a:moveTo>
                    <a:pt x="1192611" y="0"/>
                  </a:moveTo>
                  <a:lnTo>
                    <a:pt x="0" y="673701"/>
                  </a:lnTo>
                </a:path>
              </a:pathLst>
            </a:custGeom>
            <a:ln w="38100" cmpd="sng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5699754" y="1850740"/>
              <a:ext cx="2369734" cy="4150615"/>
            </a:xfrm>
            <a:custGeom>
              <a:avLst/>
              <a:gdLst>
                <a:gd name="connsiteX0" fmla="*/ 0 w 2369734"/>
                <a:gd name="connsiteY0" fmla="*/ 2377311 h 4150615"/>
                <a:gd name="connsiteX1" fmla="*/ 7744 w 2369734"/>
                <a:gd name="connsiteY1" fmla="*/ 3438196 h 4150615"/>
                <a:gd name="connsiteX2" fmla="*/ 1169378 w 2369734"/>
                <a:gd name="connsiteY2" fmla="*/ 4150615 h 4150615"/>
                <a:gd name="connsiteX3" fmla="*/ 2369734 w 2369734"/>
                <a:gd name="connsiteY3" fmla="*/ 3476914 h 4150615"/>
                <a:gd name="connsiteX4" fmla="*/ 2361990 w 2369734"/>
                <a:gd name="connsiteY4" fmla="*/ 2408286 h 4150615"/>
                <a:gd name="connsiteX5" fmla="*/ 1169378 w 2369734"/>
                <a:gd name="connsiteY5" fmla="*/ 1889459 h 4150615"/>
                <a:gd name="connsiteX6" fmla="*/ 1169378 w 2369734"/>
                <a:gd name="connsiteY6" fmla="*/ 828575 h 4150615"/>
                <a:gd name="connsiteX7" fmla="*/ 7744 w 2369734"/>
                <a:gd name="connsiteY7" fmla="*/ 0 h 415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69734" h="4150615">
                  <a:moveTo>
                    <a:pt x="0" y="2377311"/>
                  </a:moveTo>
                  <a:cubicBezTo>
                    <a:pt x="2581" y="2730939"/>
                    <a:pt x="5163" y="3084568"/>
                    <a:pt x="7744" y="3438196"/>
                  </a:cubicBezTo>
                  <a:lnTo>
                    <a:pt x="1169378" y="4150615"/>
                  </a:lnTo>
                  <a:lnTo>
                    <a:pt x="2369734" y="3476914"/>
                  </a:lnTo>
                  <a:cubicBezTo>
                    <a:pt x="2367153" y="3120705"/>
                    <a:pt x="2364571" y="2764495"/>
                    <a:pt x="2361990" y="2408286"/>
                  </a:cubicBezTo>
                  <a:lnTo>
                    <a:pt x="1169378" y="1889459"/>
                  </a:lnTo>
                  <a:lnTo>
                    <a:pt x="1169378" y="828575"/>
                  </a:lnTo>
                  <a:lnTo>
                    <a:pt x="7744" y="0"/>
                  </a:lnTo>
                </a:path>
              </a:pathLst>
            </a:custGeom>
            <a:ln w="38100" cmpd="sng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692009" y="1842997"/>
              <a:ext cx="2392967" cy="7743"/>
            </a:xfrm>
            <a:custGeom>
              <a:avLst/>
              <a:gdLst>
                <a:gd name="connsiteX0" fmla="*/ 0 w 2392967"/>
                <a:gd name="connsiteY0" fmla="*/ 0 h 7743"/>
                <a:gd name="connsiteX1" fmla="*/ 2392967 w 2392967"/>
                <a:gd name="connsiteY1" fmla="*/ 7743 h 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92967" h="7743">
                  <a:moveTo>
                    <a:pt x="0" y="0"/>
                  </a:moveTo>
                  <a:lnTo>
                    <a:pt x="2392967" y="7743"/>
                  </a:lnTo>
                </a:path>
              </a:pathLst>
            </a:custGeom>
            <a:ln w="38100" cmpd="sng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869132" y="1858484"/>
              <a:ext cx="1184868" cy="828574"/>
            </a:xfrm>
            <a:custGeom>
              <a:avLst/>
              <a:gdLst>
                <a:gd name="connsiteX0" fmla="*/ 1184868 w 1184868"/>
                <a:gd name="connsiteY0" fmla="*/ 0 h 828574"/>
                <a:gd name="connsiteX1" fmla="*/ 0 w 1184868"/>
                <a:gd name="connsiteY1" fmla="*/ 828574 h 828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4868" h="828574">
                  <a:moveTo>
                    <a:pt x="1184868" y="0"/>
                  </a:moveTo>
                  <a:lnTo>
                    <a:pt x="0" y="828574"/>
                  </a:lnTo>
                </a:path>
              </a:pathLst>
            </a:custGeom>
            <a:ln w="38100" cmpd="sng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5471839" y="50851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5472033" y="400506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623773" y="573350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R</a:t>
              </a: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623967" y="46533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847909" y="50851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7848103" y="400506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6634002" y="351041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F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6634196" y="243029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5472033" y="1628800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7848103" y="1628800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J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Maximally Redundant Trees (MRTs)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5482952" cy="5001419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Compute a pair of disjoint MRTs per IGP-area destination (e.g. router or multi-homed prefix).</a:t>
            </a:r>
          </a:p>
          <a:p>
            <a:endParaRPr lang="en-US" sz="3800" dirty="0" smtClean="0"/>
          </a:p>
          <a:p>
            <a:r>
              <a:rPr lang="en-US" sz="3800" dirty="0" smtClean="0"/>
              <a:t>Trade-offs with algorithm between speed and length (</a:t>
            </a:r>
            <a:r>
              <a:rPr lang="en-US" sz="3800" b="1" dirty="0" smtClean="0"/>
              <a:t>not existence</a:t>
            </a:r>
            <a:r>
              <a:rPr lang="en-US" sz="3800" dirty="0" smtClean="0"/>
              <a:t>) of path.  Can compute complete MRTs or just next-hops.</a:t>
            </a:r>
          </a:p>
          <a:p>
            <a:pPr lvl="1"/>
            <a:r>
              <a:rPr lang="en-US" dirty="0" smtClean="0"/>
              <a:t>An algorithm exists that allows a router to compute its next-hops on each pair of MRTs for each node in the network in O( e ) time.</a:t>
            </a:r>
          </a:p>
          <a:p>
            <a:pPr lvl="1"/>
            <a:endParaRPr lang="en-US" dirty="0" smtClean="0"/>
          </a:p>
          <a:p>
            <a:pPr marL="342900" lvl="1" indent="-342900">
              <a:buFont typeface="Arial"/>
              <a:buChar char="•"/>
            </a:pPr>
            <a:r>
              <a:rPr lang="en-US" sz="3800" dirty="0" smtClean="0"/>
              <a:t>Algorithms designed to work in real networks: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en-US" sz="2900" dirty="0" smtClean="0"/>
              <a:t>Just as with SPF, algorithm is based on a common network topology database – no messaging is required.  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en-US" sz="2900" dirty="0" smtClean="0"/>
              <a:t>MRTs are computable when network isn't 2-edge or 2-vertex connected – most disjoint paths are computed.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en-US" sz="2900" dirty="0" smtClean="0"/>
              <a:t>Need to define consistent tie-breakers to ensure identical destination-rooted MRTs computed by all routers in IGP area.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38304" y="1124744"/>
            <a:ext cx="2844577" cy="4536504"/>
            <a:chOff x="5471839" y="1628800"/>
            <a:chExt cx="2844577" cy="4536504"/>
          </a:xfrm>
        </p:grpSpPr>
        <p:cxnSp>
          <p:nvCxnSpPr>
            <p:cNvPr id="5" name="Straight Connector 4"/>
            <p:cNvCxnSpPr/>
            <p:nvPr/>
          </p:nvCxnSpPr>
          <p:spPr>
            <a:xfrm flipH="1">
              <a:off x="6941140" y="4293096"/>
              <a:ext cx="1159252" cy="641109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796136" y="4228051"/>
              <a:ext cx="0" cy="1073157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172400" y="4221088"/>
              <a:ext cx="0" cy="1073157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6869132" y="4228051"/>
              <a:ext cx="1159252" cy="641109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948264" y="2643875"/>
              <a:ext cx="0" cy="1073157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746219" y="1772816"/>
              <a:ext cx="2323269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5746219" y="3740199"/>
              <a:ext cx="1122913" cy="2237925"/>
            </a:xfrm>
            <a:custGeom>
              <a:avLst/>
              <a:gdLst>
                <a:gd name="connsiteX0" fmla="*/ 1115169 w 1122913"/>
                <a:gd name="connsiteY0" fmla="*/ 0 h 2237925"/>
                <a:gd name="connsiteX1" fmla="*/ 0 w 1122913"/>
                <a:gd name="connsiteY1" fmla="*/ 503340 h 2237925"/>
                <a:gd name="connsiteX2" fmla="*/ 0 w 1122913"/>
                <a:gd name="connsiteY2" fmla="*/ 503340 h 2237925"/>
                <a:gd name="connsiteX3" fmla="*/ 1122913 w 1122913"/>
                <a:gd name="connsiteY3" fmla="*/ 1153809 h 2237925"/>
                <a:gd name="connsiteX4" fmla="*/ 1115169 w 1122913"/>
                <a:gd name="connsiteY4" fmla="*/ 2237925 h 223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2913" h="2237925">
                  <a:moveTo>
                    <a:pt x="1115169" y="0"/>
                  </a:moveTo>
                  <a:lnTo>
                    <a:pt x="0" y="503340"/>
                  </a:lnTo>
                  <a:lnTo>
                    <a:pt x="0" y="503340"/>
                  </a:lnTo>
                  <a:lnTo>
                    <a:pt x="1122913" y="1153809"/>
                  </a:lnTo>
                  <a:cubicBezTo>
                    <a:pt x="1120332" y="1515181"/>
                    <a:pt x="1117750" y="1876553"/>
                    <a:pt x="1115169" y="2237925"/>
                  </a:cubicBezTo>
                </a:path>
              </a:pathLst>
            </a:cu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699754" y="1850740"/>
              <a:ext cx="2369734" cy="4150615"/>
            </a:xfrm>
            <a:custGeom>
              <a:avLst/>
              <a:gdLst>
                <a:gd name="connsiteX0" fmla="*/ 0 w 2369734"/>
                <a:gd name="connsiteY0" fmla="*/ 2377311 h 4150615"/>
                <a:gd name="connsiteX1" fmla="*/ 7744 w 2369734"/>
                <a:gd name="connsiteY1" fmla="*/ 3438196 h 4150615"/>
                <a:gd name="connsiteX2" fmla="*/ 1169378 w 2369734"/>
                <a:gd name="connsiteY2" fmla="*/ 4150615 h 4150615"/>
                <a:gd name="connsiteX3" fmla="*/ 2369734 w 2369734"/>
                <a:gd name="connsiteY3" fmla="*/ 3476914 h 4150615"/>
                <a:gd name="connsiteX4" fmla="*/ 2361990 w 2369734"/>
                <a:gd name="connsiteY4" fmla="*/ 2408286 h 4150615"/>
                <a:gd name="connsiteX5" fmla="*/ 1169378 w 2369734"/>
                <a:gd name="connsiteY5" fmla="*/ 1889459 h 4150615"/>
                <a:gd name="connsiteX6" fmla="*/ 1169378 w 2369734"/>
                <a:gd name="connsiteY6" fmla="*/ 828575 h 4150615"/>
                <a:gd name="connsiteX7" fmla="*/ 7744 w 2369734"/>
                <a:gd name="connsiteY7" fmla="*/ 0 h 4150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69734" h="4150615">
                  <a:moveTo>
                    <a:pt x="0" y="2377311"/>
                  </a:moveTo>
                  <a:cubicBezTo>
                    <a:pt x="2581" y="2730939"/>
                    <a:pt x="5163" y="3084568"/>
                    <a:pt x="7744" y="3438196"/>
                  </a:cubicBezTo>
                  <a:lnTo>
                    <a:pt x="1169378" y="4150615"/>
                  </a:lnTo>
                  <a:lnTo>
                    <a:pt x="2369734" y="3476914"/>
                  </a:lnTo>
                  <a:cubicBezTo>
                    <a:pt x="2367153" y="3120705"/>
                    <a:pt x="2364571" y="2764495"/>
                    <a:pt x="2361990" y="2408286"/>
                  </a:cubicBezTo>
                  <a:lnTo>
                    <a:pt x="1169378" y="1889459"/>
                  </a:lnTo>
                  <a:lnTo>
                    <a:pt x="1169378" y="828575"/>
                  </a:lnTo>
                  <a:lnTo>
                    <a:pt x="7744" y="0"/>
                  </a:lnTo>
                </a:path>
              </a:pathLst>
            </a:cu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692009" y="1842997"/>
              <a:ext cx="2392967" cy="7743"/>
            </a:xfrm>
            <a:custGeom>
              <a:avLst/>
              <a:gdLst>
                <a:gd name="connsiteX0" fmla="*/ 0 w 2392967"/>
                <a:gd name="connsiteY0" fmla="*/ 0 h 7743"/>
                <a:gd name="connsiteX1" fmla="*/ 2392967 w 2392967"/>
                <a:gd name="connsiteY1" fmla="*/ 7743 h 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92967" h="7743">
                  <a:moveTo>
                    <a:pt x="0" y="0"/>
                  </a:moveTo>
                  <a:lnTo>
                    <a:pt x="2392967" y="7743"/>
                  </a:lnTo>
                </a:path>
              </a:pathLst>
            </a:cu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69132" y="1858484"/>
              <a:ext cx="1184868" cy="828574"/>
            </a:xfrm>
            <a:custGeom>
              <a:avLst/>
              <a:gdLst>
                <a:gd name="connsiteX0" fmla="*/ 1184868 w 1184868"/>
                <a:gd name="connsiteY0" fmla="*/ 0 h 828574"/>
                <a:gd name="connsiteX1" fmla="*/ 0 w 1184868"/>
                <a:gd name="connsiteY1" fmla="*/ 828574 h 828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4868" h="828574">
                  <a:moveTo>
                    <a:pt x="1184868" y="0"/>
                  </a:moveTo>
                  <a:lnTo>
                    <a:pt x="0" y="828574"/>
                  </a:lnTo>
                </a:path>
              </a:pathLst>
            </a:cu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5471839" y="50851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2033" y="400506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623773" y="573350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R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3967" y="46533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7847909" y="508518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7848103" y="400506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6634002" y="351041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F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634196" y="2430294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G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5472033" y="1628800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</a:t>
              </a: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7848103" y="1628800"/>
              <a:ext cx="468313" cy="431800"/>
            </a:xfrm>
            <a:prstGeom prst="ellipse">
              <a:avLst/>
            </a:prstGeom>
            <a:solidFill>
              <a:srgbClr val="5D87A1"/>
            </a:solidFill>
            <a:ln w="38100" algn="ctr">
              <a:solidFill>
                <a:srgbClr val="BFC16B"/>
              </a:solidFill>
              <a:round/>
              <a:headEnd/>
              <a:tailEnd/>
            </a:ln>
            <a:effectLst/>
          </p:spPr>
          <p:txBody>
            <a:bodyPr wrap="none" lIns="72000" rIns="72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J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720741" y="5802997"/>
            <a:ext cx="315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Two maximally redundant </a:t>
            </a:r>
          </a:p>
          <a:p>
            <a:pPr algn="ctr"/>
            <a:r>
              <a:rPr lang="en-US" dirty="0"/>
              <a:t>blue/red trees rooted at node 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Usability Goals for the new IPFRR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Ensure maximum link and node </a:t>
            </a:r>
            <a:r>
              <a:rPr lang="en-US" sz="2400" dirty="0" err="1"/>
              <a:t>disjointness</a:t>
            </a:r>
            <a:r>
              <a:rPr lang="en-US" sz="2400" dirty="0"/>
              <a:t> for any topology</a:t>
            </a:r>
          </a:p>
          <a:p>
            <a:r>
              <a:rPr lang="en-US" sz="2400" dirty="0"/>
              <a:t>Automatically compute backup next-hops based on the link-state </a:t>
            </a:r>
            <a:r>
              <a:rPr lang="en-US" sz="2400" dirty="0" smtClean="0"/>
              <a:t>database.</a:t>
            </a:r>
            <a:endParaRPr lang="en-US" sz="2400" dirty="0"/>
          </a:p>
          <a:p>
            <a:r>
              <a:rPr lang="en-US" sz="2400" dirty="0"/>
              <a:t>Do not require any signaling in case of failure, use pre-programmed backup next-hops</a:t>
            </a:r>
          </a:p>
          <a:p>
            <a:r>
              <a:rPr lang="en-US" sz="2400" dirty="0"/>
              <a:t>Introduce minimal additional addressing and state on routers</a:t>
            </a:r>
          </a:p>
          <a:p>
            <a:r>
              <a:rPr lang="en-US" sz="2400" dirty="0"/>
              <a:t>Enable phased deployment and backward compatibility</a:t>
            </a:r>
          </a:p>
          <a:p>
            <a:r>
              <a:rPr lang="en-US" sz="2400" dirty="0"/>
              <a:t>Do not impose requirements for external </a:t>
            </a:r>
            <a:r>
              <a:rPr lang="en-US" sz="2400" dirty="0" smtClean="0"/>
              <a:t>computation</a:t>
            </a:r>
          </a:p>
          <a:p>
            <a:r>
              <a:rPr lang="en-US" sz="2400" dirty="0" smtClean="0"/>
              <a:t>Handle real networks – that may not be fully 2-connected, due to previous failure or design.   This also helps with phased deployment.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8567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MRT Alternates for </a:t>
            </a:r>
            <a:r>
              <a:rPr lang="en-US" dirty="0" err="1" smtClean="0"/>
              <a:t>Unicast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MRTs supplement LFAs and do not replace them.  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Compute normal SPT and per-IGP-area-destination Blue &amp; Red MRTs.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Pre-compute whether Blue MRT or Red MRT will survive primary next-hop failure &amp; select which to use.</a:t>
            </a:r>
          </a:p>
          <a:p>
            <a:pPr marL="742950" lvl="2" indent="-342900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Work-in-progress:</a:t>
            </a:r>
            <a:r>
              <a:rPr lang="en-US" dirty="0" smtClean="0"/>
              <a:t> doing this quickly for the fast algorithm that computes only next-hops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600" dirty="0" smtClean="0"/>
              <a:t>In case of a failure:</a:t>
            </a:r>
          </a:p>
          <a:p>
            <a:pPr marL="742950" lvl="2" indent="-342900"/>
            <a:r>
              <a:rPr lang="en-US" dirty="0" smtClean="0"/>
              <a:t>If a node-protecting LFA exists, use it.</a:t>
            </a:r>
          </a:p>
          <a:p>
            <a:pPr marL="742950" lvl="2" indent="-342900"/>
            <a:r>
              <a:rPr lang="en-US" dirty="0" smtClean="0"/>
              <a:t>Otherwise, if only link-protection is needed and there is a link-protecting LFA backup, use it.</a:t>
            </a:r>
          </a:p>
          <a:p>
            <a:pPr marL="742950" lvl="2" indent="-342900"/>
            <a:r>
              <a:rPr lang="en-US" dirty="0" smtClean="0"/>
              <a:t>Otherwise, use the pre-selected MRT, whether Blue or Red.</a:t>
            </a:r>
          </a:p>
          <a:p>
            <a:pPr marL="742950" lvl="2" indent="-34290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513" y="1124744"/>
            <a:ext cx="243998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1568" y="4077072"/>
            <a:ext cx="2093316" cy="20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85010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Unicast</a:t>
            </a:r>
            <a:r>
              <a:rPr lang="en-US" dirty="0" smtClean="0"/>
              <a:t> Forwarding:  For Want of 2 bits…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6984776" cy="500141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IP </a:t>
            </a:r>
            <a:r>
              <a:rPr lang="en-US" dirty="0" err="1"/>
              <a:t>unicast</a:t>
            </a:r>
            <a:r>
              <a:rPr lang="en-US" dirty="0"/>
              <a:t> – tunneling is the only option</a:t>
            </a:r>
          </a:p>
          <a:p>
            <a:pPr lvl="1"/>
            <a:r>
              <a:rPr lang="en-US" dirty="0"/>
              <a:t>Each router supporting MRT would need to announce two additional loopbacks associated with MRT colors</a:t>
            </a:r>
          </a:p>
          <a:p>
            <a:pPr lvl="1"/>
            <a:r>
              <a:rPr lang="en-US" dirty="0"/>
              <a:t>Transit MRT routers would use these addresses to identify MRT topology to forward traffic along</a:t>
            </a:r>
          </a:p>
          <a:p>
            <a:pPr lvl="1"/>
            <a:r>
              <a:rPr lang="en-US" dirty="0"/>
              <a:t>LDP tunneling as </a:t>
            </a:r>
            <a:r>
              <a:rPr lang="en-US" dirty="0" smtClean="0"/>
              <a:t>alternative</a:t>
            </a:r>
          </a:p>
          <a:p>
            <a:pPr lvl="1"/>
            <a:endParaRPr lang="en-US" dirty="0"/>
          </a:p>
          <a:p>
            <a:r>
              <a:rPr lang="en-US" dirty="0"/>
              <a:t>LDP </a:t>
            </a:r>
            <a:r>
              <a:rPr lang="en-US" dirty="0" err="1"/>
              <a:t>unicast</a:t>
            </a:r>
            <a:r>
              <a:rPr lang="en-US" dirty="0"/>
              <a:t> – two alternatives</a:t>
            </a:r>
          </a:p>
          <a:p>
            <a:pPr lvl="1"/>
            <a:r>
              <a:rPr lang="en-US" dirty="0"/>
              <a:t>(1) topology-id labels</a:t>
            </a:r>
          </a:p>
          <a:p>
            <a:pPr lvl="2"/>
            <a:r>
              <a:rPr lang="en-US" dirty="0"/>
              <a:t>Specify two additional labels, one per MRT color</a:t>
            </a:r>
          </a:p>
          <a:p>
            <a:pPr lvl="2"/>
            <a:r>
              <a:rPr lang="en-US" dirty="0"/>
              <a:t>Stack topology-id label on top of LDP FEC label</a:t>
            </a:r>
          </a:p>
          <a:p>
            <a:pPr lvl="2"/>
            <a:r>
              <a:rPr lang="en-US" dirty="0"/>
              <a:t>When sending packet on MRT, 1</a:t>
            </a:r>
            <a:r>
              <a:rPr lang="en-US" baseline="30000" dirty="0"/>
              <a:t>st</a:t>
            </a:r>
            <a:r>
              <a:rPr lang="en-US" dirty="0"/>
              <a:t> swap FEC </a:t>
            </a:r>
            <a:r>
              <a:rPr lang="en-US" dirty="0" smtClean="0"/>
              <a:t>label</a:t>
            </a:r>
            <a:r>
              <a:rPr lang="en-US" dirty="0"/>
              <a:t>, then push MRT </a:t>
            </a:r>
            <a:r>
              <a:rPr lang="en-US" dirty="0" smtClean="0"/>
              <a:t>label.  Every hop, pop MRT label, swap FEC label, and push MRT label.</a:t>
            </a:r>
            <a:endParaRPr lang="en-US" dirty="0"/>
          </a:p>
          <a:p>
            <a:pPr lvl="1"/>
            <a:r>
              <a:rPr lang="en-US" dirty="0"/>
              <a:t>(2) topology encoded in labels</a:t>
            </a:r>
          </a:p>
          <a:p>
            <a:pPr lvl="2"/>
            <a:r>
              <a:rPr lang="en-US" dirty="0"/>
              <a:t>Routers would need to provide two additional labels per FEC, identifying MRT </a:t>
            </a:r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No new hardware capabilities needed – basic MPLS or context-label spaces.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3971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1875</Words>
  <Application>Microsoft Office PowerPoint</Application>
  <PresentationFormat>On-screen Show (4:3)</PresentationFormat>
  <Paragraphs>273</Paragraphs>
  <Slides>28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Worksheet</vt:lpstr>
      <vt:lpstr>An Architecture for IP/LDP Fast-Reroute Using Maximally Redundant Trees draft-atlas-rtgwg-mrt-frr-architecture-00</vt:lpstr>
      <vt:lpstr>Outline</vt:lpstr>
      <vt:lpstr>LFA isn’t enough…</vt:lpstr>
      <vt:lpstr>Unicast isn’t enough…</vt:lpstr>
      <vt:lpstr>What if…</vt:lpstr>
      <vt:lpstr>Maximally Redundant Trees (MRTs)</vt:lpstr>
      <vt:lpstr>Usability Goals for the new IPFRR scheme</vt:lpstr>
      <vt:lpstr>Using MRT Alternates for Unicast</vt:lpstr>
      <vt:lpstr>Unicast Forwarding:  For Want of 2 bits…</vt:lpstr>
      <vt:lpstr>Multicast Live-Live with MRTs</vt:lpstr>
      <vt:lpstr>Multicast and Fast-Reroute: Basic Issues</vt:lpstr>
      <vt:lpstr>Multicast Traffic Handling</vt:lpstr>
      <vt:lpstr>Where to Replicate?  At PLR??</vt:lpstr>
      <vt:lpstr>Where to Replicate?  Along alternate-tree?</vt:lpstr>
      <vt:lpstr>Cntd. Where to Replicate?  Along alternate-tree? Merging Alternate-trees from different PLRs</vt:lpstr>
      <vt:lpstr>Cntd. Where to Replicate?  Along alternate-tree? Multicast Primary Tree and Alternate-Tree intersect</vt:lpstr>
      <vt:lpstr>Work in Progress</vt:lpstr>
      <vt:lpstr>Algorithmic Work In Progress</vt:lpstr>
      <vt:lpstr>Outline</vt:lpstr>
      <vt:lpstr>Finding MRT</vt:lpstr>
      <vt:lpstr>Why is it good?</vt:lpstr>
      <vt:lpstr>Load sharing?</vt:lpstr>
      <vt:lpstr>Creating a partial order (ADAG)</vt:lpstr>
      <vt:lpstr>Creating a partial order (ADAG)</vt:lpstr>
      <vt:lpstr>What is with the first path?</vt:lpstr>
      <vt:lpstr>Short vs. Fast?</vt:lpstr>
      <vt:lpstr>Technology has matured</vt:lpstr>
      <vt:lpstr>Next steps</vt:lpstr>
    </vt:vector>
  </TitlesOfParts>
  <Company>juniper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Alia Atlas</cp:lastModifiedBy>
  <cp:revision>103</cp:revision>
  <cp:lastPrinted>2011-07-21T09:37:05Z</cp:lastPrinted>
  <dcterms:created xsi:type="dcterms:W3CDTF">2011-07-20T11:37:26Z</dcterms:created>
  <dcterms:modified xsi:type="dcterms:W3CDTF">2011-07-26T22:09:05Z</dcterms:modified>
</cp:coreProperties>
</file>