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Override PartName="/ppt/notesSlides/notesSlide3.xml" ContentType="application/vnd.openxmlformats-officedocument.presentationml.notes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pdf" ContentType="application/pdf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2" r:id="rId1"/>
  </p:sldMasterIdLst>
  <p:notesMasterIdLst>
    <p:notesMasterId r:id="rId14"/>
  </p:notesMasterIdLst>
  <p:sldIdLst>
    <p:sldId id="256" r:id="rId2"/>
    <p:sldId id="294" r:id="rId3"/>
    <p:sldId id="295" r:id="rId4"/>
    <p:sldId id="296" r:id="rId5"/>
    <p:sldId id="301" r:id="rId6"/>
    <p:sldId id="297" r:id="rId7"/>
    <p:sldId id="298" r:id="rId8"/>
    <p:sldId id="281" r:id="rId9"/>
    <p:sldId id="270" r:id="rId10"/>
    <p:sldId id="266" r:id="rId11"/>
    <p:sldId id="299" r:id="rId12"/>
    <p:sldId id="28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-6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E51208-5471-A047-A86B-2F1B8A6032EE}" type="datetimeFigureOut">
              <a:rPr lang="en-US" smtClean="0"/>
              <a:pPr/>
              <a:t>7/26/11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861B7D-BDD6-1F40-8B3A-9E054AFE2A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861B7D-BDD6-1F40-8B3A-9E054AFE2A4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861B7D-BDD6-1F40-8B3A-9E054AFE2A4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861B7D-BDD6-1F40-8B3A-9E054AFE2A4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861B7D-BDD6-1F40-8B3A-9E054AFE2A45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AB682-A36C-2D46-B459-80B68030375B}" type="datetimeFigureOut">
              <a:rPr lang="en-US" smtClean="0"/>
              <a:pPr/>
              <a:t>7/26/11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D4E98-BAD4-A640-98AF-9C01F89C21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AB682-A36C-2D46-B459-80B68030375B}" type="datetimeFigureOut">
              <a:rPr lang="en-US" smtClean="0"/>
              <a:pPr/>
              <a:t>7/26/11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D4E98-BAD4-A640-98AF-9C01F89C21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AB682-A36C-2D46-B459-80B68030375B}" type="datetimeFigureOut">
              <a:rPr lang="en-US" smtClean="0"/>
              <a:pPr/>
              <a:t>7/26/11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D4E98-BAD4-A640-98AF-9C01F89C21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AB682-A36C-2D46-B459-80B68030375B}" type="datetimeFigureOut">
              <a:rPr lang="en-US" smtClean="0"/>
              <a:pPr/>
              <a:t>7/26/11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D4E98-BAD4-A640-98AF-9C01F89C21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AB682-A36C-2D46-B459-80B68030375B}" type="datetimeFigureOut">
              <a:rPr lang="en-US" smtClean="0"/>
              <a:pPr/>
              <a:t>7/26/11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D4E98-BAD4-A640-98AF-9C01F89C21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AB682-A36C-2D46-B459-80B68030375B}" type="datetimeFigureOut">
              <a:rPr lang="en-US" smtClean="0"/>
              <a:pPr/>
              <a:t>7/26/11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D4E98-BAD4-A640-98AF-9C01F89C21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AB682-A36C-2D46-B459-80B68030375B}" type="datetimeFigureOut">
              <a:rPr lang="en-US" smtClean="0"/>
              <a:pPr/>
              <a:t>7/26/11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D4E98-BAD4-A640-98AF-9C01F89C21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AB682-A36C-2D46-B459-80B68030375B}" type="datetimeFigureOut">
              <a:rPr lang="en-US" smtClean="0"/>
              <a:pPr/>
              <a:t>7/26/11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D4E98-BAD4-A640-98AF-9C01F89C21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AB682-A36C-2D46-B459-80B68030375B}" type="datetimeFigureOut">
              <a:rPr lang="en-US" smtClean="0"/>
              <a:pPr/>
              <a:t>7/26/11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D4E98-BAD4-A640-98AF-9C01F89C21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AB682-A36C-2D46-B459-80B68030375B}" type="datetimeFigureOut">
              <a:rPr lang="en-US" smtClean="0"/>
              <a:pPr/>
              <a:t>7/26/11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D4E98-BAD4-A640-98AF-9C01F89C21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AB682-A36C-2D46-B459-80B68030375B}" type="datetimeFigureOut">
              <a:rPr lang="en-US" smtClean="0"/>
              <a:pPr/>
              <a:t>7/26/11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D4E98-BAD4-A640-98AF-9C01F89C21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3AB682-A36C-2D46-B459-80B68030375B}" type="datetimeFigureOut">
              <a:rPr lang="en-US" smtClean="0"/>
              <a:pPr/>
              <a:t>7/26/11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D4E98-BAD4-A640-98AF-9C01F89C21D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df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Comic Sans MS"/>
                <a:cs typeface="Comic Sans MS"/>
              </a:rPr>
              <a:t>Overlay Transport Virtualization (OTV)</a:t>
            </a:r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latin typeface="Comic Sans MS"/>
                <a:cs typeface="Comic Sans MS"/>
              </a:rPr>
              <a:t>Dino </a:t>
            </a:r>
            <a:r>
              <a:rPr lang="en-US" dirty="0" err="1" smtClean="0">
                <a:latin typeface="Comic Sans MS"/>
                <a:cs typeface="Comic Sans MS"/>
              </a:rPr>
              <a:t>Farinacci</a:t>
            </a:r>
            <a:endParaRPr lang="en-US" dirty="0" smtClean="0">
              <a:latin typeface="Comic Sans MS"/>
              <a:cs typeface="Comic Sans MS"/>
            </a:endParaRPr>
          </a:p>
          <a:p>
            <a:r>
              <a:rPr lang="en-US" dirty="0" err="1" smtClean="0">
                <a:latin typeface="Comic Sans MS"/>
                <a:cs typeface="Comic Sans MS"/>
              </a:rPr>
              <a:t>Hasmit</a:t>
            </a:r>
            <a:r>
              <a:rPr lang="en-US" dirty="0" smtClean="0">
                <a:latin typeface="Comic Sans MS"/>
                <a:cs typeface="Comic Sans MS"/>
              </a:rPr>
              <a:t> Grover</a:t>
            </a:r>
          </a:p>
          <a:p>
            <a:r>
              <a:rPr lang="en-US" dirty="0" smtClean="0">
                <a:latin typeface="Comic Sans MS"/>
                <a:cs typeface="Comic Sans MS"/>
              </a:rPr>
              <a:t>Victor Moreno</a:t>
            </a:r>
          </a:p>
          <a:p>
            <a:r>
              <a:rPr lang="en-US" dirty="0" smtClean="0">
                <a:latin typeface="Comic Sans MS"/>
                <a:cs typeface="Comic Sans MS"/>
              </a:rPr>
              <a:t>Dhananjaya Rao</a:t>
            </a:r>
            <a:endParaRPr lang="en-US" dirty="0">
              <a:latin typeface="Comic Sans MS"/>
              <a:cs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/>
                <a:cs typeface="Comic Sans MS"/>
              </a:rPr>
              <a:t>Overlay Routing Protocol</a:t>
            </a:r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800" dirty="0" smtClean="0">
                <a:latin typeface="Comic Sans MS"/>
                <a:cs typeface="Comic Sans MS"/>
              </a:rPr>
              <a:t>Routing protocol for OTV control plane</a:t>
            </a:r>
          </a:p>
          <a:p>
            <a:pPr lvl="1">
              <a:lnSpc>
                <a:spcPct val="90000"/>
              </a:lnSpc>
              <a:spcAft>
                <a:spcPts val="600"/>
              </a:spcAft>
            </a:pPr>
            <a:r>
              <a:rPr lang="en-US" sz="2400" dirty="0" smtClean="0">
                <a:latin typeface="Comic Sans MS"/>
                <a:cs typeface="Comic Sans MS"/>
              </a:rPr>
              <a:t>Discovers overlay members</a:t>
            </a:r>
          </a:p>
          <a:p>
            <a:pPr lvl="1">
              <a:lnSpc>
                <a:spcPct val="90000"/>
              </a:lnSpc>
              <a:spcAft>
                <a:spcPts val="600"/>
              </a:spcAft>
            </a:pPr>
            <a:r>
              <a:rPr lang="en-US" sz="2400" dirty="0" smtClean="0">
                <a:latin typeface="Comic Sans MS"/>
                <a:cs typeface="Comic Sans MS"/>
              </a:rPr>
              <a:t>Forms adjacencies on overlay</a:t>
            </a:r>
          </a:p>
          <a:p>
            <a:pPr lvl="1">
              <a:lnSpc>
                <a:spcPct val="90000"/>
              </a:lnSpc>
              <a:spcAft>
                <a:spcPts val="600"/>
              </a:spcAft>
            </a:pPr>
            <a:r>
              <a:rPr lang="en-US" sz="2400" dirty="0" smtClean="0">
                <a:latin typeface="Comic Sans MS"/>
                <a:cs typeface="Comic Sans MS"/>
              </a:rPr>
              <a:t>Exchanges </a:t>
            </a:r>
            <a:r>
              <a:rPr lang="en-US" sz="2400" dirty="0" err="1" smtClean="0">
                <a:latin typeface="Comic Sans MS"/>
                <a:cs typeface="Comic Sans MS"/>
              </a:rPr>
              <a:t>unicast</a:t>
            </a:r>
            <a:r>
              <a:rPr lang="en-US" sz="2400" dirty="0" smtClean="0">
                <a:latin typeface="Comic Sans MS"/>
                <a:cs typeface="Comic Sans MS"/>
              </a:rPr>
              <a:t> and multicast routes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800" dirty="0" smtClean="0">
                <a:latin typeface="Comic Sans MS"/>
                <a:cs typeface="Comic Sans MS"/>
              </a:rPr>
              <a:t>IS-IS used as </a:t>
            </a:r>
            <a:r>
              <a:rPr lang="en-US" sz="2800" dirty="0" err="1" smtClean="0">
                <a:latin typeface="Comic Sans MS"/>
                <a:cs typeface="Comic Sans MS"/>
              </a:rPr>
              <a:t>oUMRP</a:t>
            </a:r>
            <a:endParaRPr lang="en-US" sz="2800" dirty="0" smtClean="0">
              <a:latin typeface="Comic Sans MS"/>
              <a:cs typeface="Comic Sans MS"/>
            </a:endParaRPr>
          </a:p>
          <a:p>
            <a:pPr lvl="1">
              <a:lnSpc>
                <a:spcPct val="90000"/>
              </a:lnSpc>
              <a:spcAft>
                <a:spcPts val="600"/>
              </a:spcAft>
            </a:pPr>
            <a:r>
              <a:rPr lang="en-US" sz="2400" dirty="0" smtClean="0">
                <a:latin typeface="Comic Sans MS"/>
                <a:cs typeface="Comic Sans MS"/>
              </a:rPr>
              <a:t>Overlay forms a logical LAN over the core</a:t>
            </a:r>
            <a:endParaRPr lang="en-US" sz="2800" dirty="0" smtClean="0">
              <a:latin typeface="Comic Sans MS"/>
              <a:cs typeface="Comic Sans MS"/>
            </a:endParaRPr>
          </a:p>
          <a:p>
            <a:pPr lvl="1">
              <a:lnSpc>
                <a:spcPct val="90000"/>
              </a:lnSpc>
              <a:spcAft>
                <a:spcPts val="600"/>
              </a:spcAft>
            </a:pPr>
            <a:r>
              <a:rPr lang="en-US" sz="2400" dirty="0" smtClean="0">
                <a:latin typeface="Comic Sans MS"/>
                <a:cs typeface="Comic Sans MS"/>
              </a:rPr>
              <a:t>Edge Devices run IS-IS at L2 on overlay</a:t>
            </a:r>
          </a:p>
          <a:p>
            <a:pPr lvl="1">
              <a:lnSpc>
                <a:spcPct val="90000"/>
              </a:lnSpc>
              <a:spcAft>
                <a:spcPts val="600"/>
              </a:spcAft>
            </a:pPr>
            <a:r>
              <a:rPr lang="en-US" sz="2400" dirty="0" smtClean="0">
                <a:latin typeface="Comic Sans MS"/>
                <a:cs typeface="Comic Sans MS"/>
              </a:rPr>
              <a:t>Leverages Layer-2 IS-IS extensions</a:t>
            </a:r>
          </a:p>
          <a:p>
            <a:pPr lvl="1">
              <a:lnSpc>
                <a:spcPct val="90000"/>
              </a:lnSpc>
            </a:pPr>
            <a:endParaRPr lang="en-US" sz="2400" dirty="0" smtClean="0">
              <a:latin typeface="Comic Sans MS"/>
              <a:cs typeface="Comic Sans MS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/>
                <a:cs typeface="Comic Sans MS"/>
              </a:rPr>
              <a:t>I-Ds</a:t>
            </a:r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latin typeface="Comic Sans MS"/>
                <a:cs typeface="Comic Sans MS"/>
              </a:rPr>
              <a:t>Overlay Transport Virtualization</a:t>
            </a:r>
          </a:p>
          <a:p>
            <a:pPr lvl="1">
              <a:buNone/>
            </a:pPr>
            <a:r>
              <a:rPr lang="en-US" sz="2000" dirty="0" smtClean="0">
                <a:latin typeface="Courier New"/>
                <a:cs typeface="Courier New"/>
              </a:rPr>
              <a:t>http://www.ietf.org/id/draft-hasmit-otv-03</a:t>
            </a:r>
          </a:p>
          <a:p>
            <a:endParaRPr lang="en-US" sz="2800" dirty="0" smtClean="0">
              <a:latin typeface="Comic Sans MS"/>
              <a:cs typeface="Comic Sans MS"/>
            </a:endParaRPr>
          </a:p>
          <a:p>
            <a:r>
              <a:rPr lang="en-US" sz="2800" dirty="0" smtClean="0">
                <a:latin typeface="Comic Sans MS"/>
                <a:cs typeface="Comic Sans MS"/>
              </a:rPr>
              <a:t>IS</a:t>
            </a:r>
            <a:r>
              <a:rPr lang="en-US" sz="2800" dirty="0">
                <a:latin typeface="Comic Sans MS"/>
                <a:cs typeface="Comic Sans MS"/>
              </a:rPr>
              <a:t>-IS Extensions to support </a:t>
            </a:r>
            <a:r>
              <a:rPr lang="en-US" sz="2800" dirty="0" smtClean="0">
                <a:latin typeface="Comic Sans MS"/>
                <a:cs typeface="Comic Sans MS"/>
              </a:rPr>
              <a:t>OTV</a:t>
            </a:r>
          </a:p>
          <a:p>
            <a:pPr lvl="1">
              <a:buNone/>
            </a:pPr>
            <a:r>
              <a:rPr lang="en-US" sz="2000" dirty="0" smtClean="0">
                <a:latin typeface="Courier New"/>
                <a:cs typeface="Courier New"/>
              </a:rPr>
              <a:t>http://tools.ietf.org/html/draft-drao-isis-otv-00</a:t>
            </a:r>
            <a:endParaRPr lang="en-US" sz="2000" dirty="0">
              <a:latin typeface="Courier New"/>
              <a:cs typeface="Courier New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/>
                <a:cs typeface="Comic Sans MS"/>
              </a:rPr>
              <a:t>Comments ?</a:t>
            </a:r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Comic Sans MS"/>
                <a:cs typeface="Comic Sans MS"/>
              </a:rPr>
              <a:t>Authors would like to solicit feedback and suggestions</a:t>
            </a:r>
            <a:endParaRPr lang="en-US" sz="2800" dirty="0">
              <a:latin typeface="Comic Sans MS"/>
              <a:cs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61089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omic Sans MS"/>
                <a:cs typeface="Comic Sans MS"/>
              </a:rPr>
              <a:t>Introduction</a:t>
            </a:r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5822"/>
            <a:ext cx="8229600" cy="5263282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2800" dirty="0" smtClean="0">
                <a:latin typeface="Comic Sans MS"/>
                <a:cs typeface="Comic Sans MS"/>
              </a:rPr>
              <a:t>OTV is a L2/L3 Virtualization Solution for Enterprise environments</a:t>
            </a:r>
          </a:p>
          <a:p>
            <a:pPr>
              <a:spcAft>
                <a:spcPts val="1200"/>
              </a:spcAft>
            </a:pPr>
            <a:r>
              <a:rPr lang="en-US" sz="2800" dirty="0" smtClean="0">
                <a:latin typeface="Comic Sans MS"/>
                <a:cs typeface="Comic Sans MS"/>
              </a:rPr>
              <a:t>Transparent L2 extension for enterprise sites</a:t>
            </a:r>
          </a:p>
          <a:p>
            <a:pPr>
              <a:spcAft>
                <a:spcPts val="1200"/>
              </a:spcAft>
            </a:pPr>
            <a:r>
              <a:rPr lang="en-US" sz="2800" dirty="0" smtClean="0">
                <a:latin typeface="Comic Sans MS"/>
                <a:cs typeface="Comic Sans MS"/>
              </a:rPr>
              <a:t>L2 and/or L3 connectivity for site devices</a:t>
            </a:r>
          </a:p>
          <a:p>
            <a:pPr>
              <a:spcAft>
                <a:spcPts val="1200"/>
              </a:spcAft>
            </a:pPr>
            <a:r>
              <a:rPr lang="en-US" sz="2800" dirty="0" smtClean="0">
                <a:latin typeface="Comic Sans MS"/>
                <a:cs typeface="Comic Sans MS"/>
              </a:rPr>
              <a:t>Multi-site multi-point connectivity</a:t>
            </a:r>
          </a:p>
          <a:p>
            <a:pPr>
              <a:spcAft>
                <a:spcPts val="1200"/>
              </a:spcAft>
            </a:pPr>
            <a:r>
              <a:rPr lang="en-US" sz="2800" dirty="0" smtClean="0">
                <a:latin typeface="Comic Sans MS"/>
                <a:cs typeface="Comic Sans MS"/>
              </a:rPr>
              <a:t>Core transport infrastructure agnostic</a:t>
            </a:r>
          </a:p>
          <a:p>
            <a:pPr>
              <a:spcAft>
                <a:spcPts val="1200"/>
              </a:spcAft>
            </a:pPr>
            <a:r>
              <a:rPr lang="en-US" sz="2800" dirty="0" smtClean="0">
                <a:latin typeface="Comic Sans MS"/>
                <a:cs typeface="Comic Sans MS"/>
              </a:rPr>
              <a:t>Extremely simple provisioning and management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/>
                <a:cs typeface="Comic Sans MS"/>
              </a:rPr>
              <a:t>Overview</a:t>
            </a:r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909743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2800" dirty="0" smtClean="0">
                <a:latin typeface="Comic Sans MS"/>
                <a:cs typeface="Comic Sans MS"/>
              </a:rPr>
              <a:t>MAC Routing</a:t>
            </a:r>
          </a:p>
          <a:p>
            <a:pPr lvl="1">
              <a:spcAft>
                <a:spcPts val="600"/>
              </a:spcAft>
            </a:pPr>
            <a:r>
              <a:rPr lang="en-US" sz="2400" dirty="0" smtClean="0">
                <a:latin typeface="Comic Sans MS"/>
                <a:cs typeface="Comic Sans MS"/>
              </a:rPr>
              <a:t>Uses control plane advertisements instead of data plane learning</a:t>
            </a:r>
          </a:p>
          <a:p>
            <a:pPr lvl="1">
              <a:spcAft>
                <a:spcPts val="600"/>
              </a:spcAft>
            </a:pPr>
            <a:r>
              <a:rPr lang="en-US" sz="2400" dirty="0" smtClean="0">
                <a:latin typeface="Comic Sans MS"/>
                <a:cs typeface="Comic Sans MS"/>
              </a:rPr>
              <a:t>Remote site </a:t>
            </a:r>
            <a:r>
              <a:rPr lang="en-US" sz="2400" dirty="0" err="1" smtClean="0">
                <a:latin typeface="Comic Sans MS"/>
                <a:cs typeface="Comic Sans MS"/>
              </a:rPr>
              <a:t>MACs</a:t>
            </a:r>
            <a:r>
              <a:rPr lang="en-US" sz="2400" dirty="0" smtClean="0">
                <a:latin typeface="Comic Sans MS"/>
                <a:cs typeface="Comic Sans MS"/>
              </a:rPr>
              <a:t> learnt via routing protocol</a:t>
            </a:r>
          </a:p>
          <a:p>
            <a:pPr lvl="1">
              <a:spcAft>
                <a:spcPts val="600"/>
              </a:spcAft>
            </a:pPr>
            <a:r>
              <a:rPr lang="en-US" sz="2400" dirty="0" smtClean="0">
                <a:latin typeface="Comic Sans MS"/>
                <a:cs typeface="Comic Sans MS"/>
              </a:rPr>
              <a:t>No unknown </a:t>
            </a:r>
            <a:r>
              <a:rPr lang="en-US" sz="2400" dirty="0" err="1" smtClean="0">
                <a:latin typeface="Comic Sans MS"/>
                <a:cs typeface="Comic Sans MS"/>
              </a:rPr>
              <a:t>unicast</a:t>
            </a:r>
            <a:r>
              <a:rPr lang="en-US" sz="2400" dirty="0" smtClean="0">
                <a:latin typeface="Comic Sans MS"/>
                <a:cs typeface="Comic Sans MS"/>
              </a:rPr>
              <a:t> flooding through core</a:t>
            </a:r>
          </a:p>
          <a:p>
            <a:pPr>
              <a:spcAft>
                <a:spcPts val="600"/>
              </a:spcAft>
            </a:pPr>
            <a:r>
              <a:rPr lang="en-US" sz="2800" dirty="0" smtClean="0">
                <a:latin typeface="Comic Sans MS"/>
                <a:cs typeface="Comic Sans MS"/>
              </a:rPr>
              <a:t>Inter-site data encapsulated in IP</a:t>
            </a:r>
          </a:p>
          <a:p>
            <a:pPr lvl="1">
              <a:spcAft>
                <a:spcPts val="600"/>
              </a:spcAft>
            </a:pPr>
            <a:r>
              <a:rPr lang="en-US" sz="2400" dirty="0" smtClean="0">
                <a:latin typeface="Comic Sans MS"/>
                <a:cs typeface="Comic Sans MS"/>
              </a:rPr>
              <a:t>Routed across core to destination site</a:t>
            </a:r>
          </a:p>
          <a:p>
            <a:pPr lvl="1">
              <a:spcAft>
                <a:spcPts val="600"/>
              </a:spcAft>
            </a:pPr>
            <a:r>
              <a:rPr lang="en-US" sz="2400" dirty="0" smtClean="0">
                <a:latin typeface="Comic Sans MS"/>
                <a:cs typeface="Comic Sans MS"/>
              </a:rPr>
              <a:t>No pre-built tunnels</a:t>
            </a:r>
            <a:endParaRPr lang="en-US" sz="2400" dirty="0" smtClean="0">
              <a:latin typeface="Comic Sans MS"/>
              <a:cs typeface="Comic Sans MS"/>
            </a:endParaRPr>
          </a:p>
          <a:p>
            <a:pPr lvl="1">
              <a:spcAft>
                <a:spcPts val="600"/>
              </a:spcAft>
            </a:pPr>
            <a:endParaRPr lang="en-US" dirty="0" smtClean="0">
              <a:latin typeface="Comic Sans MS"/>
              <a:cs typeface="Comic Sans MS"/>
            </a:endParaRPr>
          </a:p>
          <a:p>
            <a:pPr lvl="1"/>
            <a:endParaRPr lang="en-US" dirty="0" smtClean="0">
              <a:latin typeface="Comic Sans MS"/>
              <a:cs typeface="Comic Sans MS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61089"/>
          </a:xfrm>
        </p:spPr>
        <p:txBody>
          <a:bodyPr/>
          <a:lstStyle/>
          <a:p>
            <a:r>
              <a:rPr lang="en-US" dirty="0" smtClean="0">
                <a:latin typeface="Comic Sans MS"/>
                <a:cs typeface="Comic Sans MS"/>
              </a:rPr>
              <a:t>Overview</a:t>
            </a:r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5728"/>
            <a:ext cx="8229600" cy="5263282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2800" dirty="0" smtClean="0">
                <a:latin typeface="Comic Sans MS"/>
                <a:cs typeface="Comic Sans MS"/>
              </a:rPr>
              <a:t>OTV forms an overlay network across core</a:t>
            </a:r>
          </a:p>
          <a:p>
            <a:pPr>
              <a:spcAft>
                <a:spcPts val="600"/>
              </a:spcAft>
            </a:pPr>
            <a:r>
              <a:rPr lang="en-US" sz="2800" dirty="0" smtClean="0">
                <a:latin typeface="Comic Sans MS"/>
                <a:cs typeface="Comic Sans MS"/>
              </a:rPr>
              <a:t>Dynamically discovers member Edge Devices</a:t>
            </a:r>
          </a:p>
          <a:p>
            <a:pPr>
              <a:lnSpc>
                <a:spcPct val="90000"/>
              </a:lnSpc>
            </a:pPr>
            <a:r>
              <a:rPr lang="en-US" sz="2800" dirty="0" err="1" smtClean="0">
                <a:latin typeface="Comic Sans MS"/>
                <a:cs typeface="Comic Sans MS"/>
              </a:rPr>
              <a:t>EDs</a:t>
            </a:r>
            <a:r>
              <a:rPr lang="en-US" sz="2800" dirty="0" smtClean="0">
                <a:latin typeface="Comic Sans MS"/>
                <a:cs typeface="Comic Sans MS"/>
              </a:rPr>
              <a:t> exchange L2 routing information</a:t>
            </a:r>
          </a:p>
          <a:p>
            <a:pPr lvl="1">
              <a:lnSpc>
                <a:spcPct val="90000"/>
              </a:lnSpc>
              <a:spcAft>
                <a:spcPts val="600"/>
              </a:spcAft>
            </a:pPr>
            <a:r>
              <a:rPr lang="en-US" sz="2400" dirty="0" err="1" smtClean="0">
                <a:latin typeface="Comic Sans MS"/>
                <a:cs typeface="Comic Sans MS"/>
              </a:rPr>
              <a:t>Unicast</a:t>
            </a:r>
            <a:r>
              <a:rPr lang="en-US" sz="2400" dirty="0" smtClean="0">
                <a:latin typeface="Comic Sans MS"/>
                <a:cs typeface="Comic Sans MS"/>
              </a:rPr>
              <a:t> </a:t>
            </a:r>
            <a:r>
              <a:rPr lang="en-US" sz="2400" dirty="0" err="1" smtClean="0">
                <a:latin typeface="Comic Sans MS"/>
                <a:cs typeface="Comic Sans MS"/>
              </a:rPr>
              <a:t>MACs</a:t>
            </a:r>
            <a:r>
              <a:rPr lang="en-US" sz="2400" dirty="0" smtClean="0">
                <a:latin typeface="Comic Sans MS"/>
                <a:cs typeface="Comic Sans MS"/>
              </a:rPr>
              <a:t> of hosts and routers in site</a:t>
            </a:r>
          </a:p>
          <a:p>
            <a:pPr lvl="1">
              <a:lnSpc>
                <a:spcPct val="90000"/>
              </a:lnSpc>
              <a:spcAft>
                <a:spcPts val="600"/>
              </a:spcAft>
            </a:pPr>
            <a:r>
              <a:rPr lang="en-US" sz="2400" dirty="0" smtClean="0">
                <a:latin typeface="Comic Sans MS"/>
                <a:cs typeface="Comic Sans MS"/>
              </a:rPr>
              <a:t>Active Multicast Sources in site</a:t>
            </a:r>
          </a:p>
          <a:p>
            <a:pPr lvl="1">
              <a:lnSpc>
                <a:spcPct val="90000"/>
              </a:lnSpc>
              <a:spcAft>
                <a:spcPts val="600"/>
              </a:spcAft>
            </a:pPr>
            <a:r>
              <a:rPr lang="en-US" sz="2400" dirty="0" smtClean="0">
                <a:latin typeface="Comic Sans MS"/>
                <a:cs typeface="Comic Sans MS"/>
              </a:rPr>
              <a:t>Interested Multicast Groups </a:t>
            </a:r>
          </a:p>
          <a:p>
            <a:pPr>
              <a:spcAft>
                <a:spcPts val="600"/>
              </a:spcAft>
            </a:pPr>
            <a:r>
              <a:rPr lang="en-US" sz="2800" dirty="0" smtClean="0">
                <a:latin typeface="Comic Sans MS"/>
                <a:cs typeface="Comic Sans MS"/>
              </a:rPr>
              <a:t>OTV functionality only in edge devices</a:t>
            </a:r>
          </a:p>
          <a:p>
            <a:pPr lvl="1">
              <a:spcAft>
                <a:spcPts val="600"/>
              </a:spcAft>
            </a:pPr>
            <a:r>
              <a:rPr lang="en-US" sz="2400" dirty="0" smtClean="0">
                <a:latin typeface="Comic Sans MS"/>
                <a:cs typeface="Comic Sans MS"/>
              </a:rPr>
              <a:t>Transparent to core and site </a:t>
            </a:r>
            <a:r>
              <a:rPr lang="en-US" sz="2400" dirty="0" smtClean="0">
                <a:latin typeface="Comic Sans MS"/>
                <a:cs typeface="Comic Sans MS"/>
              </a:rPr>
              <a:t>devices</a:t>
            </a:r>
          </a:p>
          <a:p>
            <a:pPr>
              <a:spcAft>
                <a:spcPts val="600"/>
              </a:spcAft>
            </a:pPr>
            <a:r>
              <a:rPr lang="en-US" sz="2800" dirty="0" smtClean="0">
                <a:latin typeface="Comic Sans MS"/>
                <a:cs typeface="Comic Sans MS"/>
              </a:rPr>
              <a:t>STP </a:t>
            </a:r>
            <a:r>
              <a:rPr lang="en-US" sz="2800" dirty="0" smtClean="0">
                <a:latin typeface="Comic Sans MS"/>
                <a:cs typeface="Comic Sans MS"/>
              </a:rPr>
              <a:t>terminated at each site</a:t>
            </a:r>
          </a:p>
          <a:p>
            <a:pPr lvl="1">
              <a:spcAft>
                <a:spcPts val="600"/>
              </a:spcAft>
            </a:pPr>
            <a:endParaRPr lang="en-US" sz="2400" dirty="0" smtClean="0">
              <a:latin typeface="Comic Sans MS"/>
              <a:cs typeface="Comic Sans MS"/>
            </a:endParaRPr>
          </a:p>
          <a:p>
            <a:pPr>
              <a:buNone/>
            </a:pPr>
            <a:endParaRPr lang="en-US" sz="3613" dirty="0">
              <a:latin typeface="Comic Sans MS"/>
              <a:cs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9932" y="1674018"/>
            <a:ext cx="8229600" cy="4525963"/>
          </a:xfrm>
        </p:spPr>
        <p:txBody>
          <a:bodyPr/>
          <a:lstStyle/>
          <a:p>
            <a:pPr lvl="1" algn="ctr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529932" y="287485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400" kern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/>
                <a:ea typeface="+mj-ea"/>
                <a:cs typeface="Comic Sans MS"/>
              </a:rPr>
              <a:t>Overlay Network</a:t>
            </a:r>
            <a:endParaRPr kumimoji="0" lang="en-US" sz="4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uLnTx/>
              <a:uFillTx/>
              <a:latin typeface="Comic Sans MS"/>
              <a:ea typeface="+mj-ea"/>
              <a:cs typeface="Comic Sans MS"/>
            </a:endParaRPr>
          </a:p>
        </p:txBody>
      </p:sp>
      <p:pic>
        <p:nvPicPr>
          <p:cNvPr id="8" name="Picture 62"/>
          <p:cNvPicPr>
            <a:picLocks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rcRect/>
              <a:stretch>
                <a:fillRect/>
              </a:stretch>
            </p:blipFill>
          </mc:Choice>
          <mc:Fallback>
            <p:blipFill>
              <a:blip r:embed="rId4"/>
              <a:srcRect/>
              <a:stretch>
                <a:fillRect/>
              </a:stretch>
            </p:blipFill>
          </mc:Fallback>
        </mc:AlternateContent>
        <p:spPr bwMode="auto">
          <a:xfrm>
            <a:off x="4644732" y="3657600"/>
            <a:ext cx="25146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64"/>
          <p:cNvPicPr>
            <a:picLocks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rcRect/>
              <a:stretch>
                <a:fillRect/>
              </a:stretch>
            </p:blipFill>
          </mc:Choice>
          <mc:Fallback>
            <p:blipFill>
              <a:blip r:embed="rId4"/>
              <a:srcRect/>
              <a:stretch>
                <a:fillRect/>
              </a:stretch>
            </p:blipFill>
          </mc:Fallback>
        </mc:AlternateContent>
        <p:spPr bwMode="auto">
          <a:xfrm>
            <a:off x="4609807" y="1752600"/>
            <a:ext cx="25146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Line 66"/>
          <p:cNvSpPr>
            <a:spLocks noChangeShapeType="1"/>
          </p:cNvSpPr>
          <p:nvPr/>
        </p:nvSpPr>
        <p:spPr bwMode="auto">
          <a:xfrm>
            <a:off x="3543007" y="3657600"/>
            <a:ext cx="1371600" cy="83820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67"/>
          <p:cNvSpPr>
            <a:spLocks noChangeShapeType="1"/>
          </p:cNvSpPr>
          <p:nvPr/>
        </p:nvSpPr>
        <p:spPr bwMode="auto">
          <a:xfrm>
            <a:off x="5208295" y="2590800"/>
            <a:ext cx="457200" cy="381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Line 68"/>
          <p:cNvSpPr>
            <a:spLocks noChangeShapeType="1"/>
          </p:cNvSpPr>
          <p:nvPr/>
        </p:nvSpPr>
        <p:spPr bwMode="auto">
          <a:xfrm flipV="1">
            <a:off x="3619207" y="2590800"/>
            <a:ext cx="1295400" cy="30480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69"/>
          <p:cNvGrpSpPr>
            <a:grpSpLocks/>
          </p:cNvGrpSpPr>
          <p:nvPr/>
        </p:nvGrpSpPr>
        <p:grpSpPr bwMode="auto">
          <a:xfrm>
            <a:off x="1822157" y="2514600"/>
            <a:ext cx="2193925" cy="1422400"/>
            <a:chOff x="3696" y="1456"/>
            <a:chExt cx="1382" cy="896"/>
          </a:xfrm>
        </p:grpSpPr>
        <p:pic>
          <p:nvPicPr>
            <p:cNvPr id="14" name="Picture 70"/>
            <p:cNvPicPr>
              <a:picLocks noChangeArrowheads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3"/>
                <a:srcRect/>
                <a:stretch>
                  <a:fillRect/>
                </a:stretch>
              </p:blipFill>
            </mc:Choice>
            <mc:Fallback>
              <p:blipFill>
                <a:blip r:embed="rId4"/>
                <a:srcRect/>
                <a:stretch>
                  <a:fillRect/>
                </a:stretch>
              </p:blipFill>
            </mc:Fallback>
          </mc:AlternateContent>
          <p:spPr bwMode="auto">
            <a:xfrm>
              <a:off x="3696" y="1456"/>
              <a:ext cx="1382" cy="8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Text Box 71"/>
            <p:cNvSpPr txBox="1">
              <a:spLocks noChangeArrowheads="1"/>
            </p:cNvSpPr>
            <p:nvPr/>
          </p:nvSpPr>
          <p:spPr bwMode="auto">
            <a:xfrm>
              <a:off x="4128" y="1680"/>
              <a:ext cx="659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800">
                  <a:latin typeface="Comic Sans MS" charset="0"/>
                </a:rPr>
                <a:t>L3 core</a:t>
              </a:r>
            </a:p>
            <a:p>
              <a:r>
                <a:rPr lang="en-US" sz="1800">
                  <a:latin typeface="Comic Sans MS" charset="0"/>
                </a:rPr>
                <a:t>network</a:t>
              </a:r>
            </a:p>
          </p:txBody>
        </p:sp>
      </p:grpSp>
      <p:grpSp>
        <p:nvGrpSpPr>
          <p:cNvPr id="4" name="Group 72"/>
          <p:cNvGrpSpPr>
            <a:grpSpLocks/>
          </p:cNvGrpSpPr>
          <p:nvPr/>
        </p:nvGrpSpPr>
        <p:grpSpPr bwMode="auto">
          <a:xfrm>
            <a:off x="5582945" y="2133600"/>
            <a:ext cx="387350" cy="304800"/>
            <a:chOff x="3415" y="1056"/>
            <a:chExt cx="244" cy="192"/>
          </a:xfrm>
        </p:grpSpPr>
        <p:sp>
          <p:nvSpPr>
            <p:cNvPr id="17" name="Rectangle 73"/>
            <p:cNvSpPr>
              <a:spLocks noChangeArrowheads="1"/>
            </p:cNvSpPr>
            <p:nvPr/>
          </p:nvSpPr>
          <p:spPr bwMode="auto">
            <a:xfrm>
              <a:off x="3456" y="1056"/>
              <a:ext cx="192" cy="19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8" name="Text Box 74"/>
            <p:cNvSpPr txBox="1">
              <a:spLocks noChangeArrowheads="1"/>
            </p:cNvSpPr>
            <p:nvPr/>
          </p:nvSpPr>
          <p:spPr bwMode="auto">
            <a:xfrm>
              <a:off x="3415" y="1056"/>
              <a:ext cx="24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latin typeface="Comic Sans MS" charset="0"/>
                </a:rPr>
                <a:t>S1</a:t>
              </a:r>
            </a:p>
          </p:txBody>
        </p:sp>
      </p:grpSp>
      <p:grpSp>
        <p:nvGrpSpPr>
          <p:cNvPr id="5" name="Group 75"/>
          <p:cNvGrpSpPr>
            <a:grpSpLocks/>
          </p:cNvGrpSpPr>
          <p:nvPr/>
        </p:nvGrpSpPr>
        <p:grpSpPr bwMode="auto">
          <a:xfrm>
            <a:off x="5589295" y="2819400"/>
            <a:ext cx="415925" cy="304800"/>
            <a:chOff x="3415" y="1056"/>
            <a:chExt cx="262" cy="192"/>
          </a:xfrm>
        </p:grpSpPr>
        <p:sp>
          <p:nvSpPr>
            <p:cNvPr id="20" name="Rectangle 76"/>
            <p:cNvSpPr>
              <a:spLocks noChangeArrowheads="1"/>
            </p:cNvSpPr>
            <p:nvPr/>
          </p:nvSpPr>
          <p:spPr bwMode="auto">
            <a:xfrm>
              <a:off x="3456" y="1056"/>
              <a:ext cx="192" cy="19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1" name="Text Box 77"/>
            <p:cNvSpPr txBox="1">
              <a:spLocks noChangeArrowheads="1"/>
            </p:cNvSpPr>
            <p:nvPr/>
          </p:nvSpPr>
          <p:spPr bwMode="auto">
            <a:xfrm>
              <a:off x="3415" y="1056"/>
              <a:ext cx="26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latin typeface="Comic Sans MS" charset="0"/>
                </a:rPr>
                <a:t>S2</a:t>
              </a:r>
            </a:p>
          </p:txBody>
        </p:sp>
      </p:grpSp>
      <p:sp>
        <p:nvSpPr>
          <p:cNvPr id="22" name="Line 78"/>
          <p:cNvSpPr>
            <a:spLocks noChangeShapeType="1"/>
          </p:cNvSpPr>
          <p:nvPr/>
        </p:nvSpPr>
        <p:spPr bwMode="auto">
          <a:xfrm flipV="1">
            <a:off x="5208295" y="2286000"/>
            <a:ext cx="457200" cy="304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Text Box 79"/>
          <p:cNvSpPr txBox="1">
            <a:spLocks noChangeArrowheads="1"/>
          </p:cNvSpPr>
          <p:nvPr/>
        </p:nvSpPr>
        <p:spPr bwMode="auto">
          <a:xfrm>
            <a:off x="5894095" y="2895600"/>
            <a:ext cx="4286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Comic Sans MS" charset="0"/>
              </a:rPr>
              <a:t>H2</a:t>
            </a:r>
          </a:p>
        </p:txBody>
      </p:sp>
      <p:sp>
        <p:nvSpPr>
          <p:cNvPr id="24" name="Text Box 80"/>
          <p:cNvSpPr txBox="1">
            <a:spLocks noChangeArrowheads="1"/>
          </p:cNvSpPr>
          <p:nvPr/>
        </p:nvSpPr>
        <p:spPr bwMode="auto">
          <a:xfrm>
            <a:off x="5589295" y="1879600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Comic Sans MS" charset="0"/>
              </a:rPr>
              <a:t>H1</a:t>
            </a:r>
          </a:p>
        </p:txBody>
      </p:sp>
      <p:sp>
        <p:nvSpPr>
          <p:cNvPr id="25" name="Line 81"/>
          <p:cNvSpPr>
            <a:spLocks noChangeShapeType="1"/>
          </p:cNvSpPr>
          <p:nvPr/>
        </p:nvSpPr>
        <p:spPr bwMode="auto">
          <a:xfrm flipH="1" flipV="1">
            <a:off x="5970295" y="2286000"/>
            <a:ext cx="304800" cy="228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" name="Group 82"/>
          <p:cNvGrpSpPr>
            <a:grpSpLocks/>
          </p:cNvGrpSpPr>
          <p:nvPr/>
        </p:nvGrpSpPr>
        <p:grpSpPr bwMode="auto">
          <a:xfrm>
            <a:off x="6100470" y="2503488"/>
            <a:ext cx="376237" cy="304800"/>
            <a:chOff x="4725" y="3312"/>
            <a:chExt cx="237" cy="192"/>
          </a:xfrm>
        </p:grpSpPr>
        <p:sp>
          <p:nvSpPr>
            <p:cNvPr id="27" name="Rectangle 83"/>
            <p:cNvSpPr>
              <a:spLocks noChangeArrowheads="1"/>
            </p:cNvSpPr>
            <p:nvPr/>
          </p:nvSpPr>
          <p:spPr bwMode="auto">
            <a:xfrm>
              <a:off x="4752" y="3312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8" name="Text Box 84"/>
            <p:cNvSpPr txBox="1">
              <a:spLocks noChangeArrowheads="1"/>
            </p:cNvSpPr>
            <p:nvPr/>
          </p:nvSpPr>
          <p:spPr bwMode="auto">
            <a:xfrm>
              <a:off x="4725" y="3312"/>
              <a:ext cx="23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>
                  <a:latin typeface="Comic Sans MS" charset="0"/>
                </a:rPr>
                <a:t>R1</a:t>
              </a:r>
            </a:p>
          </p:txBody>
        </p:sp>
      </p:grpSp>
      <p:sp>
        <p:nvSpPr>
          <p:cNvPr id="29" name="Line 85"/>
          <p:cNvSpPr>
            <a:spLocks noChangeShapeType="1"/>
          </p:cNvSpPr>
          <p:nvPr/>
        </p:nvSpPr>
        <p:spPr bwMode="auto">
          <a:xfrm flipH="1" flipV="1">
            <a:off x="6427495" y="2646363"/>
            <a:ext cx="228600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Line 86"/>
          <p:cNvSpPr>
            <a:spLocks noChangeShapeType="1"/>
          </p:cNvSpPr>
          <p:nvPr/>
        </p:nvSpPr>
        <p:spPr bwMode="auto">
          <a:xfrm>
            <a:off x="6654507" y="2438400"/>
            <a:ext cx="0" cy="45720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Text Box 87"/>
          <p:cNvSpPr txBox="1">
            <a:spLocks noChangeArrowheads="1"/>
          </p:cNvSpPr>
          <p:nvPr/>
        </p:nvSpPr>
        <p:spPr bwMode="auto">
          <a:xfrm>
            <a:off x="6656095" y="2514600"/>
            <a:ext cx="4286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Comic Sans MS" charset="0"/>
              </a:rPr>
              <a:t>H3</a:t>
            </a:r>
          </a:p>
        </p:txBody>
      </p:sp>
      <p:grpSp>
        <p:nvGrpSpPr>
          <p:cNvPr id="13" name="Group 88"/>
          <p:cNvGrpSpPr>
            <a:grpSpLocks/>
          </p:cNvGrpSpPr>
          <p:nvPr/>
        </p:nvGrpSpPr>
        <p:grpSpPr bwMode="auto">
          <a:xfrm>
            <a:off x="4838407" y="4343400"/>
            <a:ext cx="477838" cy="307975"/>
            <a:chOff x="3415" y="1056"/>
            <a:chExt cx="301" cy="194"/>
          </a:xfrm>
        </p:grpSpPr>
        <p:sp>
          <p:nvSpPr>
            <p:cNvPr id="33" name="Rectangle 89"/>
            <p:cNvSpPr>
              <a:spLocks noChangeArrowheads="1"/>
            </p:cNvSpPr>
            <p:nvPr/>
          </p:nvSpPr>
          <p:spPr bwMode="auto">
            <a:xfrm>
              <a:off x="3456" y="1056"/>
              <a:ext cx="192" cy="19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4" name="Text Box 90"/>
            <p:cNvSpPr txBox="1">
              <a:spLocks noChangeArrowheads="1"/>
            </p:cNvSpPr>
            <p:nvPr/>
          </p:nvSpPr>
          <p:spPr bwMode="auto">
            <a:xfrm>
              <a:off x="3415" y="1056"/>
              <a:ext cx="301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 smtClean="0">
                  <a:latin typeface="Comic Sans MS" charset="0"/>
                </a:rPr>
                <a:t> </a:t>
              </a:r>
              <a:r>
                <a:rPr lang="en-US" sz="1400" b="1" dirty="0" smtClean="0">
                  <a:latin typeface="Comic Sans MS" charset="0"/>
                </a:rPr>
                <a:t>X</a:t>
              </a:r>
              <a:r>
                <a:rPr lang="en-US" sz="1400" b="1" dirty="0" smtClean="0">
                  <a:latin typeface="Comic Sans MS" charset="0"/>
                </a:rPr>
                <a:t>2</a:t>
              </a:r>
              <a:endParaRPr lang="en-US" sz="1400" b="1" dirty="0">
                <a:latin typeface="Comic Sans MS" charset="0"/>
              </a:endParaRPr>
            </a:p>
          </p:txBody>
        </p:sp>
      </p:grpSp>
      <p:sp>
        <p:nvSpPr>
          <p:cNvPr id="35" name="Line 91"/>
          <p:cNvSpPr>
            <a:spLocks noChangeShapeType="1"/>
          </p:cNvSpPr>
          <p:nvPr/>
        </p:nvSpPr>
        <p:spPr bwMode="auto">
          <a:xfrm>
            <a:off x="5208295" y="4495800"/>
            <a:ext cx="457200" cy="381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6" name="Group 92"/>
          <p:cNvGrpSpPr>
            <a:grpSpLocks/>
          </p:cNvGrpSpPr>
          <p:nvPr/>
        </p:nvGrpSpPr>
        <p:grpSpPr bwMode="auto">
          <a:xfrm>
            <a:off x="5582945" y="4038600"/>
            <a:ext cx="415925" cy="304800"/>
            <a:chOff x="3415" y="1056"/>
            <a:chExt cx="262" cy="192"/>
          </a:xfrm>
        </p:grpSpPr>
        <p:sp>
          <p:nvSpPr>
            <p:cNvPr id="37" name="Rectangle 93"/>
            <p:cNvSpPr>
              <a:spLocks noChangeArrowheads="1"/>
            </p:cNvSpPr>
            <p:nvPr/>
          </p:nvSpPr>
          <p:spPr bwMode="auto">
            <a:xfrm>
              <a:off x="3456" y="1056"/>
              <a:ext cx="192" cy="19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8" name="Text Box 94"/>
            <p:cNvSpPr txBox="1">
              <a:spLocks noChangeArrowheads="1"/>
            </p:cNvSpPr>
            <p:nvPr/>
          </p:nvSpPr>
          <p:spPr bwMode="auto">
            <a:xfrm>
              <a:off x="3415" y="1056"/>
              <a:ext cx="26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latin typeface="Comic Sans MS" charset="0"/>
                </a:rPr>
                <a:t>S3</a:t>
              </a:r>
            </a:p>
          </p:txBody>
        </p:sp>
      </p:grpSp>
      <p:grpSp>
        <p:nvGrpSpPr>
          <p:cNvPr id="19" name="Group 95"/>
          <p:cNvGrpSpPr>
            <a:grpSpLocks/>
          </p:cNvGrpSpPr>
          <p:nvPr/>
        </p:nvGrpSpPr>
        <p:grpSpPr bwMode="auto">
          <a:xfrm>
            <a:off x="5589295" y="4724400"/>
            <a:ext cx="415925" cy="304800"/>
            <a:chOff x="3415" y="1056"/>
            <a:chExt cx="262" cy="192"/>
          </a:xfrm>
        </p:grpSpPr>
        <p:sp>
          <p:nvSpPr>
            <p:cNvPr id="40" name="Rectangle 96"/>
            <p:cNvSpPr>
              <a:spLocks noChangeArrowheads="1"/>
            </p:cNvSpPr>
            <p:nvPr/>
          </p:nvSpPr>
          <p:spPr bwMode="auto">
            <a:xfrm>
              <a:off x="3456" y="1056"/>
              <a:ext cx="192" cy="19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1" name="Text Box 97"/>
            <p:cNvSpPr txBox="1">
              <a:spLocks noChangeArrowheads="1"/>
            </p:cNvSpPr>
            <p:nvPr/>
          </p:nvSpPr>
          <p:spPr bwMode="auto">
            <a:xfrm>
              <a:off x="3415" y="1056"/>
              <a:ext cx="26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latin typeface="Comic Sans MS" charset="0"/>
                </a:rPr>
                <a:t>S4</a:t>
              </a:r>
            </a:p>
          </p:txBody>
        </p:sp>
      </p:grpSp>
      <p:sp>
        <p:nvSpPr>
          <p:cNvPr id="42" name="Line 98"/>
          <p:cNvSpPr>
            <a:spLocks noChangeShapeType="1"/>
          </p:cNvSpPr>
          <p:nvPr/>
        </p:nvSpPr>
        <p:spPr bwMode="auto">
          <a:xfrm flipV="1">
            <a:off x="5208295" y="4191000"/>
            <a:ext cx="457200" cy="304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Text Box 99"/>
          <p:cNvSpPr txBox="1">
            <a:spLocks noChangeArrowheads="1"/>
          </p:cNvSpPr>
          <p:nvPr/>
        </p:nvSpPr>
        <p:spPr bwMode="auto">
          <a:xfrm>
            <a:off x="5894095" y="4800600"/>
            <a:ext cx="4286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Comic Sans MS" charset="0"/>
              </a:rPr>
              <a:t>H5</a:t>
            </a:r>
          </a:p>
        </p:txBody>
      </p:sp>
      <p:sp>
        <p:nvSpPr>
          <p:cNvPr id="44" name="Text Box 100"/>
          <p:cNvSpPr txBox="1">
            <a:spLocks noChangeArrowheads="1"/>
          </p:cNvSpPr>
          <p:nvPr/>
        </p:nvSpPr>
        <p:spPr bwMode="auto">
          <a:xfrm>
            <a:off x="5589295" y="3733800"/>
            <a:ext cx="4286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Comic Sans MS" charset="0"/>
              </a:rPr>
              <a:t>H4</a:t>
            </a:r>
          </a:p>
        </p:txBody>
      </p:sp>
      <p:sp>
        <p:nvSpPr>
          <p:cNvPr id="45" name="Line 101"/>
          <p:cNvSpPr>
            <a:spLocks noChangeShapeType="1"/>
          </p:cNvSpPr>
          <p:nvPr/>
        </p:nvSpPr>
        <p:spPr bwMode="auto">
          <a:xfrm flipH="1" flipV="1">
            <a:off x="5970295" y="4191000"/>
            <a:ext cx="304800" cy="228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6" name="Group 102"/>
          <p:cNvGrpSpPr>
            <a:grpSpLocks/>
          </p:cNvGrpSpPr>
          <p:nvPr/>
        </p:nvGrpSpPr>
        <p:grpSpPr bwMode="auto">
          <a:xfrm>
            <a:off x="6100470" y="4408488"/>
            <a:ext cx="404812" cy="304800"/>
            <a:chOff x="4725" y="3312"/>
            <a:chExt cx="255" cy="192"/>
          </a:xfrm>
        </p:grpSpPr>
        <p:sp>
          <p:nvSpPr>
            <p:cNvPr id="47" name="Rectangle 103"/>
            <p:cNvSpPr>
              <a:spLocks noChangeArrowheads="1"/>
            </p:cNvSpPr>
            <p:nvPr/>
          </p:nvSpPr>
          <p:spPr bwMode="auto">
            <a:xfrm>
              <a:off x="4752" y="3312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8" name="Text Box 104"/>
            <p:cNvSpPr txBox="1">
              <a:spLocks noChangeArrowheads="1"/>
            </p:cNvSpPr>
            <p:nvPr/>
          </p:nvSpPr>
          <p:spPr bwMode="auto">
            <a:xfrm>
              <a:off x="4725" y="3312"/>
              <a:ext cx="25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latin typeface="Comic Sans MS" charset="0"/>
                </a:rPr>
                <a:t>R2</a:t>
              </a:r>
            </a:p>
          </p:txBody>
        </p:sp>
      </p:grpSp>
      <p:sp>
        <p:nvSpPr>
          <p:cNvPr id="49" name="Line 105"/>
          <p:cNvSpPr>
            <a:spLocks noChangeShapeType="1"/>
          </p:cNvSpPr>
          <p:nvPr/>
        </p:nvSpPr>
        <p:spPr bwMode="auto">
          <a:xfrm flipH="1" flipV="1">
            <a:off x="6427495" y="4551363"/>
            <a:ext cx="228600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Line 106"/>
          <p:cNvSpPr>
            <a:spLocks noChangeShapeType="1"/>
          </p:cNvSpPr>
          <p:nvPr/>
        </p:nvSpPr>
        <p:spPr bwMode="auto">
          <a:xfrm>
            <a:off x="6654507" y="4343400"/>
            <a:ext cx="0" cy="45720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Text Box 107"/>
          <p:cNvSpPr txBox="1">
            <a:spLocks noChangeArrowheads="1"/>
          </p:cNvSpPr>
          <p:nvPr/>
        </p:nvSpPr>
        <p:spPr bwMode="auto">
          <a:xfrm>
            <a:off x="6656095" y="4419600"/>
            <a:ext cx="4286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Comic Sans MS" charset="0"/>
              </a:rPr>
              <a:t>H6</a:t>
            </a:r>
          </a:p>
        </p:txBody>
      </p:sp>
      <p:sp>
        <p:nvSpPr>
          <p:cNvPr id="52" name="AutoShape 108"/>
          <p:cNvSpPr>
            <a:spLocks noChangeArrowheads="1"/>
          </p:cNvSpPr>
          <p:nvPr/>
        </p:nvSpPr>
        <p:spPr bwMode="auto">
          <a:xfrm>
            <a:off x="4206582" y="3200400"/>
            <a:ext cx="381000" cy="381000"/>
          </a:xfrm>
          <a:prstGeom prst="octagon">
            <a:avLst>
              <a:gd name="adj" fmla="val 29287"/>
            </a:avLst>
          </a:prstGeom>
          <a:noFill/>
          <a:ln w="38100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Line 109"/>
          <p:cNvSpPr>
            <a:spLocks noChangeShapeType="1"/>
          </p:cNvSpPr>
          <p:nvPr/>
        </p:nvSpPr>
        <p:spPr bwMode="auto">
          <a:xfrm flipV="1">
            <a:off x="4533607" y="2743200"/>
            <a:ext cx="533400" cy="533400"/>
          </a:xfrm>
          <a:prstGeom prst="line">
            <a:avLst/>
          </a:prstGeom>
          <a:noFill/>
          <a:ln w="28575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Line 110"/>
          <p:cNvSpPr>
            <a:spLocks noChangeShapeType="1"/>
          </p:cNvSpPr>
          <p:nvPr/>
        </p:nvSpPr>
        <p:spPr bwMode="auto">
          <a:xfrm>
            <a:off x="4533607" y="3505200"/>
            <a:ext cx="533400" cy="838200"/>
          </a:xfrm>
          <a:prstGeom prst="line">
            <a:avLst/>
          </a:prstGeom>
          <a:noFill/>
          <a:ln w="28575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2" name="Group 116"/>
          <p:cNvGrpSpPr>
            <a:grpSpLocks/>
          </p:cNvGrpSpPr>
          <p:nvPr/>
        </p:nvGrpSpPr>
        <p:grpSpPr bwMode="auto">
          <a:xfrm>
            <a:off x="4838407" y="2438400"/>
            <a:ext cx="477838" cy="307975"/>
            <a:chOff x="3415" y="1056"/>
            <a:chExt cx="301" cy="194"/>
          </a:xfrm>
        </p:grpSpPr>
        <p:sp>
          <p:nvSpPr>
            <p:cNvPr id="56" name="Rectangle 117"/>
            <p:cNvSpPr>
              <a:spLocks noChangeArrowheads="1"/>
            </p:cNvSpPr>
            <p:nvPr/>
          </p:nvSpPr>
          <p:spPr bwMode="auto">
            <a:xfrm>
              <a:off x="3456" y="1056"/>
              <a:ext cx="192" cy="19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57" name="Text Box 118"/>
            <p:cNvSpPr txBox="1">
              <a:spLocks noChangeArrowheads="1"/>
            </p:cNvSpPr>
            <p:nvPr/>
          </p:nvSpPr>
          <p:spPr bwMode="auto">
            <a:xfrm>
              <a:off x="3415" y="1056"/>
              <a:ext cx="301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 smtClean="0">
                  <a:latin typeface="Comic Sans MS" charset="0"/>
                </a:rPr>
                <a:t> </a:t>
              </a:r>
              <a:r>
                <a:rPr lang="en-US" sz="1400" b="1" dirty="0" smtClean="0">
                  <a:latin typeface="Comic Sans MS" charset="0"/>
                </a:rPr>
                <a:t>X</a:t>
              </a:r>
              <a:r>
                <a:rPr lang="en-US" sz="1400" b="1" dirty="0" smtClean="0">
                  <a:latin typeface="Comic Sans MS" charset="0"/>
                </a:rPr>
                <a:t>1</a:t>
              </a:r>
              <a:endParaRPr lang="en-US" sz="1400" b="1" dirty="0">
                <a:latin typeface="Comic Sans MS" charset="0"/>
              </a:endParaRPr>
            </a:p>
          </p:txBody>
        </p:sp>
      </p:grpSp>
      <p:sp>
        <p:nvSpPr>
          <p:cNvPr id="59" name="Text Box 155"/>
          <p:cNvSpPr txBox="1">
            <a:spLocks noChangeArrowheads="1"/>
          </p:cNvSpPr>
          <p:nvPr/>
        </p:nvSpPr>
        <p:spPr bwMode="auto">
          <a:xfrm>
            <a:off x="6225882" y="2011363"/>
            <a:ext cx="6873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>
                <a:latin typeface="Comic Sans MS" charset="0"/>
              </a:rPr>
              <a:t>cUMRP</a:t>
            </a:r>
          </a:p>
        </p:txBody>
      </p:sp>
      <p:sp>
        <p:nvSpPr>
          <p:cNvPr id="60" name="Text Box 156"/>
          <p:cNvSpPr txBox="1">
            <a:spLocks noChangeArrowheads="1"/>
          </p:cNvSpPr>
          <p:nvPr/>
        </p:nvSpPr>
        <p:spPr bwMode="auto">
          <a:xfrm>
            <a:off x="6225882" y="3962400"/>
            <a:ext cx="6873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>
                <a:latin typeface="Comic Sans MS" charset="0"/>
              </a:rPr>
              <a:t>cUMRP</a:t>
            </a:r>
          </a:p>
        </p:txBody>
      </p:sp>
      <p:sp>
        <p:nvSpPr>
          <p:cNvPr id="61" name="Text Box 157"/>
          <p:cNvSpPr txBox="1">
            <a:spLocks noChangeArrowheads="1"/>
          </p:cNvSpPr>
          <p:nvPr/>
        </p:nvSpPr>
        <p:spPr bwMode="auto">
          <a:xfrm>
            <a:off x="4593932" y="3265488"/>
            <a:ext cx="6905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>
                <a:latin typeface="Comic Sans MS" charset="0"/>
              </a:rPr>
              <a:t>oUMRP</a:t>
            </a:r>
          </a:p>
        </p:txBody>
      </p:sp>
      <p:sp>
        <p:nvSpPr>
          <p:cNvPr id="62" name="Text Box 158"/>
          <p:cNvSpPr txBox="1">
            <a:spLocks noChangeArrowheads="1"/>
          </p:cNvSpPr>
          <p:nvPr/>
        </p:nvSpPr>
        <p:spPr bwMode="auto">
          <a:xfrm>
            <a:off x="2669882" y="2563813"/>
            <a:ext cx="6905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>
                <a:latin typeface="Comic Sans MS" charset="0"/>
              </a:rPr>
              <a:t>pUMRP</a:t>
            </a:r>
          </a:p>
        </p:txBody>
      </p:sp>
      <p:sp>
        <p:nvSpPr>
          <p:cNvPr id="63" name="Text Box 159"/>
          <p:cNvSpPr txBox="1">
            <a:spLocks noChangeArrowheads="1"/>
          </p:cNvSpPr>
          <p:nvPr/>
        </p:nvSpPr>
        <p:spPr bwMode="auto">
          <a:xfrm>
            <a:off x="1898357" y="1524000"/>
            <a:ext cx="2286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defTabSz="690563"/>
            <a:r>
              <a:rPr lang="en-US" sz="1200" b="1" dirty="0">
                <a:latin typeface="Comic Sans MS" charset="0"/>
              </a:rPr>
              <a:t>Legend:</a:t>
            </a:r>
          </a:p>
          <a:p>
            <a:pPr defTabSz="690563"/>
            <a:r>
              <a:rPr lang="en-US" sz="1200" b="1" dirty="0">
                <a:latin typeface="Comic Sans MS" charset="0"/>
              </a:rPr>
              <a:t>  </a:t>
            </a:r>
            <a:r>
              <a:rPr lang="en-US" sz="1200" b="1" dirty="0">
                <a:solidFill>
                  <a:srgbClr val="FF0000"/>
                </a:solidFill>
                <a:latin typeface="Comic Sans MS" charset="0"/>
              </a:rPr>
              <a:t>red</a:t>
            </a:r>
            <a:r>
              <a:rPr lang="en-US" sz="1200" b="1" dirty="0">
                <a:latin typeface="Comic Sans MS" charset="0"/>
              </a:rPr>
              <a:t>:	switch or L2 link</a:t>
            </a:r>
          </a:p>
          <a:p>
            <a:pPr defTabSz="690563"/>
            <a:r>
              <a:rPr lang="en-US" sz="1200" b="1" dirty="0">
                <a:latin typeface="Comic Sans MS" charset="0"/>
              </a:rPr>
              <a:t>  </a:t>
            </a:r>
            <a:r>
              <a:rPr lang="en-US" sz="1200" b="1" dirty="0">
                <a:solidFill>
                  <a:schemeClr val="accent1"/>
                </a:solidFill>
                <a:latin typeface="Comic Sans MS" charset="0"/>
              </a:rPr>
              <a:t>green</a:t>
            </a:r>
            <a:r>
              <a:rPr lang="en-US" sz="1200" b="1" dirty="0">
                <a:latin typeface="Comic Sans MS" charset="0"/>
              </a:rPr>
              <a:t>:	router or L3 link</a:t>
            </a:r>
          </a:p>
          <a:p>
            <a:pPr defTabSz="690563"/>
            <a:r>
              <a:rPr lang="en-US" sz="1200" b="1" dirty="0">
                <a:latin typeface="Comic Sans MS" charset="0"/>
              </a:rPr>
              <a:t>  </a:t>
            </a:r>
            <a:r>
              <a:rPr lang="en-US" sz="1200" b="1" dirty="0">
                <a:solidFill>
                  <a:srgbClr val="000099"/>
                </a:solidFill>
                <a:latin typeface="Comic Sans MS" charset="0"/>
              </a:rPr>
              <a:t>blue</a:t>
            </a:r>
            <a:r>
              <a:rPr lang="en-US" sz="1200" b="1" dirty="0">
                <a:latin typeface="Comic Sans MS" charset="0"/>
              </a:rPr>
              <a:t>:	L2 overlay network</a:t>
            </a:r>
          </a:p>
        </p:txBody>
      </p:sp>
      <p:grpSp>
        <p:nvGrpSpPr>
          <p:cNvPr id="36" name="Group 197"/>
          <p:cNvGrpSpPr>
            <a:grpSpLocks/>
          </p:cNvGrpSpPr>
          <p:nvPr/>
        </p:nvGrpSpPr>
        <p:grpSpPr bwMode="auto">
          <a:xfrm>
            <a:off x="1898357" y="4114800"/>
            <a:ext cx="3522663" cy="2041525"/>
            <a:chOff x="144" y="2592"/>
            <a:chExt cx="2219" cy="1286"/>
          </a:xfrm>
        </p:grpSpPr>
        <p:sp>
          <p:nvSpPr>
            <p:cNvPr id="74" name="Line 170"/>
            <p:cNvSpPr>
              <a:spLocks noChangeShapeType="1"/>
            </p:cNvSpPr>
            <p:nvPr/>
          </p:nvSpPr>
          <p:spPr bwMode="auto">
            <a:xfrm flipV="1">
              <a:off x="309" y="2972"/>
              <a:ext cx="1056" cy="0"/>
            </a:xfrm>
            <a:prstGeom prst="line">
              <a:avLst/>
            </a:prstGeom>
            <a:noFill/>
            <a:ln w="28575">
              <a:solidFill>
                <a:srgbClr val="74FAB8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Line 171"/>
            <p:cNvSpPr>
              <a:spLocks noChangeShapeType="1"/>
            </p:cNvSpPr>
            <p:nvPr/>
          </p:nvSpPr>
          <p:spPr bwMode="auto">
            <a:xfrm flipV="1">
              <a:off x="549" y="2780"/>
              <a:ext cx="0" cy="192"/>
            </a:xfrm>
            <a:prstGeom prst="line">
              <a:avLst/>
            </a:prstGeom>
            <a:noFill/>
            <a:ln w="28575">
              <a:solidFill>
                <a:srgbClr val="74FAB8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Line 173"/>
            <p:cNvSpPr>
              <a:spLocks noChangeShapeType="1"/>
            </p:cNvSpPr>
            <p:nvPr/>
          </p:nvSpPr>
          <p:spPr bwMode="auto">
            <a:xfrm flipV="1">
              <a:off x="1055" y="2780"/>
              <a:ext cx="0" cy="192"/>
            </a:xfrm>
            <a:prstGeom prst="line">
              <a:avLst/>
            </a:prstGeom>
            <a:noFill/>
            <a:ln w="28575">
              <a:solidFill>
                <a:srgbClr val="74FAB8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9" name="Group 175"/>
            <p:cNvGrpSpPr>
              <a:grpSpLocks/>
            </p:cNvGrpSpPr>
            <p:nvPr/>
          </p:nvGrpSpPr>
          <p:grpSpPr bwMode="auto">
            <a:xfrm>
              <a:off x="945" y="2594"/>
              <a:ext cx="255" cy="192"/>
              <a:chOff x="4725" y="3312"/>
              <a:chExt cx="255" cy="192"/>
            </a:xfrm>
          </p:grpSpPr>
          <p:sp>
            <p:nvSpPr>
              <p:cNvPr id="90" name="Rectangle 176"/>
              <p:cNvSpPr>
                <a:spLocks noChangeArrowheads="1"/>
              </p:cNvSpPr>
              <p:nvPr/>
            </p:nvSpPr>
            <p:spPr bwMode="auto">
              <a:xfrm>
                <a:off x="4752" y="3312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/>
                <a:endParaRPr 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91" name="Text Box 177"/>
              <p:cNvSpPr txBox="1">
                <a:spLocks noChangeArrowheads="1"/>
              </p:cNvSpPr>
              <p:nvPr/>
            </p:nvSpPr>
            <p:spPr bwMode="auto">
              <a:xfrm>
                <a:off x="4725" y="3312"/>
                <a:ext cx="255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400">
                    <a:latin typeface="Comic Sans MS" charset="0"/>
                  </a:rPr>
                  <a:t>R2</a:t>
                </a:r>
              </a:p>
            </p:txBody>
          </p:sp>
        </p:grpSp>
        <p:grpSp>
          <p:nvGrpSpPr>
            <p:cNvPr id="46" name="Group 178"/>
            <p:cNvGrpSpPr>
              <a:grpSpLocks/>
            </p:cNvGrpSpPr>
            <p:nvPr/>
          </p:nvGrpSpPr>
          <p:grpSpPr bwMode="auto">
            <a:xfrm>
              <a:off x="435" y="2592"/>
              <a:ext cx="237" cy="192"/>
              <a:chOff x="4725" y="3312"/>
              <a:chExt cx="237" cy="192"/>
            </a:xfrm>
          </p:grpSpPr>
          <p:sp>
            <p:nvSpPr>
              <p:cNvPr id="88" name="Rectangle 179"/>
              <p:cNvSpPr>
                <a:spLocks noChangeArrowheads="1"/>
              </p:cNvSpPr>
              <p:nvPr/>
            </p:nvSpPr>
            <p:spPr bwMode="auto">
              <a:xfrm>
                <a:off x="4752" y="3312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/>
                <a:endParaRPr 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89" name="Text Box 180"/>
              <p:cNvSpPr txBox="1">
                <a:spLocks noChangeArrowheads="1"/>
              </p:cNvSpPr>
              <p:nvPr/>
            </p:nvSpPr>
            <p:spPr bwMode="auto">
              <a:xfrm>
                <a:off x="4725" y="3312"/>
                <a:ext cx="237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400">
                    <a:latin typeface="Comic Sans MS" charset="0"/>
                  </a:rPr>
                  <a:t>R1</a:t>
                </a:r>
              </a:p>
            </p:txBody>
          </p:sp>
        </p:grpSp>
        <p:sp>
          <p:nvSpPr>
            <p:cNvPr id="79" name="Line 187"/>
            <p:cNvSpPr>
              <a:spLocks noChangeShapeType="1"/>
            </p:cNvSpPr>
            <p:nvPr/>
          </p:nvSpPr>
          <p:spPr bwMode="auto">
            <a:xfrm flipV="1">
              <a:off x="687" y="2972"/>
              <a:ext cx="0" cy="192"/>
            </a:xfrm>
            <a:prstGeom prst="line">
              <a:avLst/>
            </a:prstGeom>
            <a:noFill/>
            <a:ln w="28575">
              <a:solidFill>
                <a:srgbClr val="74FAB8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Line 188"/>
            <p:cNvSpPr>
              <a:spLocks noChangeShapeType="1"/>
            </p:cNvSpPr>
            <p:nvPr/>
          </p:nvSpPr>
          <p:spPr bwMode="auto">
            <a:xfrm flipV="1">
              <a:off x="948" y="2978"/>
              <a:ext cx="0" cy="192"/>
            </a:xfrm>
            <a:prstGeom prst="line">
              <a:avLst/>
            </a:prstGeom>
            <a:noFill/>
            <a:ln w="28575">
              <a:solidFill>
                <a:srgbClr val="74FAB8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Line 189"/>
            <p:cNvSpPr>
              <a:spLocks noChangeShapeType="1"/>
            </p:cNvSpPr>
            <p:nvPr/>
          </p:nvSpPr>
          <p:spPr bwMode="auto">
            <a:xfrm flipV="1">
              <a:off x="1200" y="2972"/>
              <a:ext cx="0" cy="192"/>
            </a:xfrm>
            <a:prstGeom prst="line">
              <a:avLst/>
            </a:prstGeom>
            <a:noFill/>
            <a:ln w="28575">
              <a:solidFill>
                <a:srgbClr val="74FAB8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Text Box 190"/>
            <p:cNvSpPr txBox="1">
              <a:spLocks noChangeArrowheads="1"/>
            </p:cNvSpPr>
            <p:nvPr/>
          </p:nvSpPr>
          <p:spPr bwMode="auto">
            <a:xfrm>
              <a:off x="816" y="3164"/>
              <a:ext cx="27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latin typeface="Comic Sans MS" charset="0"/>
                </a:rPr>
                <a:t>H4</a:t>
              </a:r>
            </a:p>
          </p:txBody>
        </p:sp>
        <p:sp>
          <p:nvSpPr>
            <p:cNvPr id="83" name="Text Box 191"/>
            <p:cNvSpPr txBox="1">
              <a:spLocks noChangeArrowheads="1"/>
            </p:cNvSpPr>
            <p:nvPr/>
          </p:nvSpPr>
          <p:spPr bwMode="auto">
            <a:xfrm>
              <a:off x="558" y="3164"/>
              <a:ext cx="27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latin typeface="Comic Sans MS" charset="0"/>
                </a:rPr>
                <a:t>H2</a:t>
              </a:r>
            </a:p>
          </p:txBody>
        </p:sp>
        <p:sp>
          <p:nvSpPr>
            <p:cNvPr id="84" name="Text Box 192"/>
            <p:cNvSpPr txBox="1">
              <a:spLocks noChangeArrowheads="1"/>
            </p:cNvSpPr>
            <p:nvPr/>
          </p:nvSpPr>
          <p:spPr bwMode="auto">
            <a:xfrm>
              <a:off x="288" y="3164"/>
              <a:ext cx="25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latin typeface="Comic Sans MS" charset="0"/>
                </a:rPr>
                <a:t>H1</a:t>
              </a:r>
            </a:p>
          </p:txBody>
        </p:sp>
        <p:sp>
          <p:nvSpPr>
            <p:cNvPr id="85" name="Text Box 193"/>
            <p:cNvSpPr txBox="1">
              <a:spLocks noChangeArrowheads="1"/>
            </p:cNvSpPr>
            <p:nvPr/>
          </p:nvSpPr>
          <p:spPr bwMode="auto">
            <a:xfrm>
              <a:off x="1074" y="3164"/>
              <a:ext cx="27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latin typeface="Comic Sans MS" charset="0"/>
                </a:rPr>
                <a:t>H5</a:t>
              </a:r>
            </a:p>
          </p:txBody>
        </p:sp>
        <p:sp>
          <p:nvSpPr>
            <p:cNvPr id="86" name="Line 194"/>
            <p:cNvSpPr>
              <a:spLocks noChangeShapeType="1"/>
            </p:cNvSpPr>
            <p:nvPr/>
          </p:nvSpPr>
          <p:spPr bwMode="auto">
            <a:xfrm flipV="1">
              <a:off x="414" y="2972"/>
              <a:ext cx="0" cy="192"/>
            </a:xfrm>
            <a:prstGeom prst="line">
              <a:avLst/>
            </a:prstGeom>
            <a:noFill/>
            <a:ln w="28575">
              <a:solidFill>
                <a:srgbClr val="74FAB8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Text Box 195"/>
            <p:cNvSpPr txBox="1">
              <a:spLocks noChangeArrowheads="1"/>
            </p:cNvSpPr>
            <p:nvPr/>
          </p:nvSpPr>
          <p:spPr bwMode="auto">
            <a:xfrm>
              <a:off x="144" y="3360"/>
              <a:ext cx="2219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517525"/>
              <a:r>
                <a:rPr lang="en-US" sz="1200" b="1">
                  <a:latin typeface="Comic Sans MS" charset="0"/>
                </a:rPr>
                <a:t>Note:	Subnets span across all sites.</a:t>
              </a:r>
            </a:p>
            <a:p>
              <a:pPr defTabSz="517525"/>
              <a:r>
                <a:rPr lang="en-US" sz="1200" b="1">
                  <a:latin typeface="Comic Sans MS" charset="0"/>
                </a:rPr>
                <a:t>	VLANs span across all sites.</a:t>
              </a:r>
            </a:p>
            <a:p>
              <a:pPr defTabSz="517525"/>
              <a:r>
                <a:rPr lang="en-US" sz="1200" b="1">
                  <a:latin typeface="Comic Sans MS" charset="0"/>
                </a:rPr>
                <a:t>	Each site has its own Spanning Tree.</a:t>
              </a:r>
            </a:p>
            <a:p>
              <a:pPr defTabSz="517525"/>
              <a:r>
                <a:rPr lang="en-US" sz="1200" b="1">
                  <a:latin typeface="Comic Sans MS" charset="0"/>
                </a:rPr>
                <a:t>	No L2 flooding or learning on overlay.</a:t>
              </a:r>
            </a:p>
          </p:txBody>
        </p:sp>
      </p:grpSp>
      <p:sp>
        <p:nvSpPr>
          <p:cNvPr id="97" name="Text Box 132"/>
          <p:cNvSpPr txBox="1">
            <a:spLocks noChangeArrowheads="1"/>
          </p:cNvSpPr>
          <p:nvPr/>
        </p:nvSpPr>
        <p:spPr bwMode="auto">
          <a:xfrm>
            <a:off x="4642159" y="2081348"/>
            <a:ext cx="107013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  <a:latin typeface="Comic Sans MS" charset="0"/>
              </a:rPr>
              <a:t>cSTP/Snoop</a:t>
            </a:r>
            <a:r>
              <a:rPr lang="en-US" sz="1000" dirty="0" smtClean="0">
                <a:solidFill>
                  <a:srgbClr val="FF0000"/>
                </a:solidFill>
                <a:latin typeface="Comic Sans MS" charset="0"/>
              </a:rPr>
              <a:t>(1)</a:t>
            </a:r>
            <a:endParaRPr lang="en-US" sz="1000" dirty="0"/>
          </a:p>
        </p:txBody>
      </p:sp>
      <p:sp>
        <p:nvSpPr>
          <p:cNvPr id="101" name="Text Box 132"/>
          <p:cNvSpPr txBox="1">
            <a:spLocks noChangeArrowheads="1"/>
          </p:cNvSpPr>
          <p:nvPr/>
        </p:nvSpPr>
        <p:spPr bwMode="auto">
          <a:xfrm>
            <a:off x="4512808" y="4800600"/>
            <a:ext cx="109067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  <a:latin typeface="Comic Sans MS" charset="0"/>
              </a:rPr>
              <a:t>cSTP/Snoop</a:t>
            </a:r>
            <a:r>
              <a:rPr lang="en-US" sz="1000" dirty="0" smtClean="0">
                <a:solidFill>
                  <a:srgbClr val="FF0000"/>
                </a:solidFill>
                <a:latin typeface="Comic Sans MS" charset="0"/>
              </a:rPr>
              <a:t>(2)</a:t>
            </a:r>
            <a:endParaRPr lang="en-US" sz="1000" dirty="0"/>
          </a:p>
        </p:txBody>
      </p:sp>
      <p:sp>
        <p:nvSpPr>
          <p:cNvPr id="102" name="Text Box 132"/>
          <p:cNvSpPr txBox="1">
            <a:spLocks noChangeArrowheads="1"/>
          </p:cNvSpPr>
          <p:nvPr/>
        </p:nvSpPr>
        <p:spPr bwMode="auto">
          <a:xfrm>
            <a:off x="6505282" y="1721025"/>
            <a:ext cx="60658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Comic Sans MS" charset="0"/>
              </a:rPr>
              <a:t>Site 1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104" name="Text Box 132"/>
          <p:cNvSpPr txBox="1">
            <a:spLocks noChangeArrowheads="1"/>
          </p:cNvSpPr>
          <p:nvPr/>
        </p:nvSpPr>
        <p:spPr bwMode="auto">
          <a:xfrm>
            <a:off x="6609979" y="5074730"/>
            <a:ext cx="63122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Comic Sans MS" charset="0"/>
              </a:rPr>
              <a:t>Site 2</a:t>
            </a:r>
            <a:endParaRPr lang="en-US" sz="1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61089"/>
          </a:xfrm>
        </p:spPr>
        <p:txBody>
          <a:bodyPr/>
          <a:lstStyle/>
          <a:p>
            <a:r>
              <a:rPr lang="en-US" dirty="0" smtClean="0">
                <a:latin typeface="Comic Sans MS"/>
                <a:cs typeface="Comic Sans MS"/>
              </a:rPr>
              <a:t>Data Forwarding</a:t>
            </a:r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5728"/>
            <a:ext cx="8375040" cy="489043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dirty="0" err="1" smtClean="0">
                <a:latin typeface="Comic Sans MS"/>
                <a:cs typeface="Comic Sans MS"/>
              </a:rPr>
              <a:t>Unicast</a:t>
            </a:r>
            <a:r>
              <a:rPr lang="en-US" sz="2800" dirty="0" smtClean="0">
                <a:latin typeface="Comic Sans MS"/>
                <a:cs typeface="Comic Sans MS"/>
              </a:rPr>
              <a:t> data sent to “next-hop” </a:t>
            </a:r>
            <a:r>
              <a:rPr lang="en-US" sz="2800" dirty="0" err="1" smtClean="0">
                <a:latin typeface="Comic Sans MS"/>
                <a:cs typeface="Comic Sans MS"/>
              </a:rPr>
              <a:t>EDs</a:t>
            </a:r>
            <a:endParaRPr lang="en-US" sz="2800" dirty="0" smtClean="0">
              <a:latin typeface="Comic Sans MS"/>
              <a:cs typeface="Comic Sans MS"/>
            </a:endParaRPr>
          </a:p>
          <a:p>
            <a:pPr lvl="1">
              <a:lnSpc>
                <a:spcPct val="90000"/>
              </a:lnSpc>
              <a:spcAft>
                <a:spcPts val="1200"/>
              </a:spcAft>
            </a:pPr>
            <a:r>
              <a:rPr lang="en-US" sz="2400" dirty="0" smtClean="0">
                <a:latin typeface="Comic Sans MS"/>
                <a:cs typeface="Comic Sans MS"/>
              </a:rPr>
              <a:t>Packets load-balanced across core </a:t>
            </a:r>
            <a:r>
              <a:rPr lang="en-US" sz="2400" dirty="0" err="1" smtClean="0">
                <a:latin typeface="Comic Sans MS"/>
                <a:cs typeface="Comic Sans MS"/>
              </a:rPr>
              <a:t>ECMPs</a:t>
            </a:r>
            <a:endParaRPr lang="en-US" sz="2400" dirty="0" smtClean="0">
              <a:latin typeface="Comic Sans MS"/>
              <a:cs typeface="Comic Sans MS"/>
            </a:endParaRP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dirty="0" smtClean="0">
                <a:latin typeface="Comic Sans MS"/>
                <a:cs typeface="Comic Sans MS"/>
              </a:rPr>
              <a:t>Multicast uses </a:t>
            </a:r>
            <a:r>
              <a:rPr lang="en-US" sz="2800" i="1" dirty="0" smtClean="0">
                <a:latin typeface="Comic Sans MS"/>
                <a:cs typeface="Comic Sans MS"/>
              </a:rPr>
              <a:t>Delivery Groups</a:t>
            </a:r>
            <a:r>
              <a:rPr lang="en-US" sz="2800" dirty="0" smtClean="0">
                <a:latin typeface="Comic Sans MS"/>
                <a:cs typeface="Comic Sans MS"/>
              </a:rPr>
              <a:t> across core</a:t>
            </a:r>
          </a:p>
          <a:p>
            <a:pPr lvl="1">
              <a:lnSpc>
                <a:spcPct val="90000"/>
              </a:lnSpc>
              <a:spcAft>
                <a:spcPts val="1200"/>
              </a:spcAft>
            </a:pPr>
            <a:r>
              <a:rPr lang="en-US" sz="2400" dirty="0" smtClean="0">
                <a:latin typeface="Comic Sans MS"/>
                <a:cs typeface="Comic Sans MS"/>
              </a:rPr>
              <a:t>Source ED encapsulates site data in a (DS,DG)</a:t>
            </a:r>
          </a:p>
          <a:p>
            <a:pPr lvl="1">
              <a:lnSpc>
                <a:spcPct val="90000"/>
              </a:lnSpc>
              <a:spcAft>
                <a:spcPts val="1200"/>
              </a:spcAft>
            </a:pPr>
            <a:r>
              <a:rPr lang="en-US" sz="2400" dirty="0" smtClean="0">
                <a:latin typeface="Comic Sans MS"/>
                <a:cs typeface="Comic Sans MS"/>
              </a:rPr>
              <a:t>Core optimally replicates to interested </a:t>
            </a:r>
            <a:r>
              <a:rPr lang="en-US" sz="2400" dirty="0" err="1" smtClean="0">
                <a:latin typeface="Comic Sans MS"/>
                <a:cs typeface="Comic Sans MS"/>
              </a:rPr>
              <a:t>EDs</a:t>
            </a:r>
            <a:endParaRPr lang="en-US" sz="2400" dirty="0" smtClean="0">
              <a:latin typeface="Comic Sans MS"/>
              <a:cs typeface="Comic Sans MS"/>
            </a:endParaRPr>
          </a:p>
          <a:p>
            <a:pPr>
              <a:spcAft>
                <a:spcPts val="1200"/>
              </a:spcAft>
            </a:pPr>
            <a:r>
              <a:rPr lang="en-US" sz="2800" dirty="0" smtClean="0">
                <a:latin typeface="Comic Sans MS"/>
                <a:cs typeface="Comic Sans MS"/>
              </a:rPr>
              <a:t>Broadcast data sent as IP multicast</a:t>
            </a:r>
          </a:p>
          <a:p>
            <a:pPr lvl="1">
              <a:spcAft>
                <a:spcPts val="1200"/>
              </a:spcAft>
            </a:pPr>
            <a:r>
              <a:rPr lang="en-US" sz="2400" dirty="0" smtClean="0">
                <a:latin typeface="Comic Sans MS"/>
                <a:cs typeface="Comic Sans MS"/>
              </a:rPr>
              <a:t>All Edge Devices join this core multicast tree</a:t>
            </a:r>
          </a:p>
          <a:p>
            <a:pPr lvl="1"/>
            <a:endParaRPr lang="en-US" sz="2595" dirty="0" smtClean="0">
              <a:latin typeface="Comic Sans MS"/>
              <a:cs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8205"/>
          </a:xfrm>
        </p:spPr>
        <p:txBody>
          <a:bodyPr/>
          <a:lstStyle/>
          <a:p>
            <a:r>
              <a:rPr lang="en-US" dirty="0" smtClean="0">
                <a:latin typeface="Comic Sans MS"/>
                <a:cs typeface="Comic Sans MS"/>
              </a:rPr>
              <a:t>Multi-homing</a:t>
            </a:r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61588"/>
            <a:ext cx="8229600" cy="476457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2800" dirty="0" smtClean="0">
                <a:latin typeface="Comic Sans MS"/>
                <a:cs typeface="Comic Sans MS"/>
              </a:rPr>
              <a:t>OTV provides loop-free multi-homing</a:t>
            </a:r>
          </a:p>
          <a:p>
            <a:pPr>
              <a:spcAft>
                <a:spcPts val="600"/>
              </a:spcAft>
            </a:pPr>
            <a:r>
              <a:rPr lang="en-US" sz="2800" dirty="0" smtClean="0">
                <a:latin typeface="Comic Sans MS"/>
                <a:cs typeface="Comic Sans MS"/>
              </a:rPr>
              <a:t>Authoritative Edge Device (AED) per site </a:t>
            </a:r>
          </a:p>
          <a:p>
            <a:pPr lvl="1">
              <a:spcAft>
                <a:spcPts val="600"/>
              </a:spcAft>
            </a:pPr>
            <a:r>
              <a:rPr lang="en-US" sz="2400" dirty="0" smtClean="0">
                <a:latin typeface="Comic Sans MS"/>
                <a:cs typeface="Comic Sans MS"/>
              </a:rPr>
              <a:t>Edge Devices in the site elect AED</a:t>
            </a:r>
          </a:p>
          <a:p>
            <a:pPr>
              <a:spcAft>
                <a:spcPts val="600"/>
              </a:spcAft>
            </a:pPr>
            <a:r>
              <a:rPr lang="en-US" sz="2800" dirty="0" smtClean="0">
                <a:latin typeface="Comic Sans MS"/>
                <a:cs typeface="Comic Sans MS"/>
              </a:rPr>
              <a:t>Only </a:t>
            </a:r>
            <a:r>
              <a:rPr lang="en-US" sz="2800" dirty="0" err="1" smtClean="0">
                <a:latin typeface="Comic Sans MS"/>
                <a:cs typeface="Comic Sans MS"/>
              </a:rPr>
              <a:t>AEDs</a:t>
            </a:r>
            <a:r>
              <a:rPr lang="en-US" sz="2800" dirty="0" smtClean="0">
                <a:latin typeface="Comic Sans MS"/>
                <a:cs typeface="Comic Sans MS"/>
              </a:rPr>
              <a:t> forward traffic on overlay</a:t>
            </a:r>
          </a:p>
          <a:p>
            <a:pPr lvl="1">
              <a:spcAft>
                <a:spcPts val="600"/>
              </a:spcAft>
            </a:pPr>
            <a:r>
              <a:rPr lang="en-US" sz="2400" dirty="0" smtClean="0">
                <a:latin typeface="Comic Sans MS"/>
                <a:cs typeface="Comic Sans MS"/>
              </a:rPr>
              <a:t>Avoids loops and duplicates</a:t>
            </a:r>
          </a:p>
          <a:p>
            <a:pPr>
              <a:spcAft>
                <a:spcPts val="600"/>
              </a:spcAft>
            </a:pPr>
            <a:r>
              <a:rPr lang="en-US" sz="2800" dirty="0" smtClean="0">
                <a:latin typeface="Comic Sans MS"/>
                <a:cs typeface="Comic Sans MS"/>
              </a:rPr>
              <a:t>Site traffic load-balanced among </a:t>
            </a:r>
            <a:r>
              <a:rPr lang="en-US" sz="2800" dirty="0" err="1" smtClean="0">
                <a:latin typeface="Comic Sans MS"/>
                <a:cs typeface="Comic Sans MS"/>
              </a:rPr>
              <a:t>EDs</a:t>
            </a:r>
            <a:endParaRPr lang="en-US" sz="2800" dirty="0" smtClean="0">
              <a:latin typeface="Comic Sans MS"/>
              <a:cs typeface="Comic Sans MS"/>
            </a:endParaRPr>
          </a:p>
          <a:p>
            <a:pPr lvl="1">
              <a:spcAft>
                <a:spcPts val="600"/>
              </a:spcAft>
            </a:pPr>
            <a:r>
              <a:rPr lang="en-US" sz="2400" dirty="0" smtClean="0">
                <a:latin typeface="Comic Sans MS"/>
                <a:cs typeface="Comic Sans MS"/>
              </a:rPr>
              <a:t>Per-VLAN AED</a:t>
            </a:r>
          </a:p>
          <a:p>
            <a:pPr>
              <a:spcAft>
                <a:spcPts val="600"/>
              </a:spcAft>
              <a:buNone/>
            </a:pPr>
            <a:endParaRPr lang="en-US" dirty="0" smtClean="0">
              <a:latin typeface="Comic Sans MS"/>
              <a:cs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/>
                <a:cs typeface="Comic Sans MS"/>
              </a:rPr>
              <a:t>MAC Mobility</a:t>
            </a:r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397923" cy="4525963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en-US" sz="2800" dirty="0" smtClean="0">
                <a:latin typeface="Comic Sans MS"/>
                <a:cs typeface="Comic Sans MS"/>
              </a:rPr>
              <a:t>MAC moves supported by control plane</a:t>
            </a:r>
          </a:p>
          <a:p>
            <a:pPr lvl="1">
              <a:spcAft>
                <a:spcPts val="600"/>
              </a:spcAft>
            </a:pPr>
            <a:r>
              <a:rPr lang="en-US" sz="2400" dirty="0" smtClean="0">
                <a:latin typeface="Comic Sans MS"/>
                <a:cs typeface="Comic Sans MS"/>
              </a:rPr>
              <a:t>MAC advertised with default metric</a:t>
            </a:r>
          </a:p>
          <a:p>
            <a:pPr lvl="1">
              <a:spcAft>
                <a:spcPts val="600"/>
              </a:spcAft>
            </a:pPr>
            <a:r>
              <a:rPr lang="en-US" sz="2400" dirty="0" smtClean="0">
                <a:latin typeface="Comic Sans MS"/>
                <a:cs typeface="Comic Sans MS"/>
              </a:rPr>
              <a:t>When MAC moves, ED in new site advertises MAC with lower metric to indicate MAC move</a:t>
            </a:r>
          </a:p>
          <a:p>
            <a:pPr lvl="1">
              <a:spcAft>
                <a:spcPts val="600"/>
              </a:spcAft>
            </a:pPr>
            <a:r>
              <a:rPr lang="en-US" sz="2400" dirty="0" smtClean="0">
                <a:latin typeface="Comic Sans MS"/>
                <a:cs typeface="Comic Sans MS"/>
              </a:rPr>
              <a:t>When original advertiser sees this, withdraws its own advertisement</a:t>
            </a:r>
          </a:p>
          <a:p>
            <a:pPr lvl="1">
              <a:spcAft>
                <a:spcPts val="600"/>
              </a:spcAft>
            </a:pPr>
            <a:r>
              <a:rPr lang="en-US" sz="2400" dirty="0" smtClean="0">
                <a:latin typeface="Comic Sans MS"/>
                <a:cs typeface="Comic Sans MS"/>
              </a:rPr>
              <a:t>New site ED then </a:t>
            </a:r>
            <a:r>
              <a:rPr lang="en-US" sz="2400" dirty="0" err="1" smtClean="0">
                <a:latin typeface="Comic Sans MS"/>
                <a:cs typeface="Comic Sans MS"/>
              </a:rPr>
              <a:t>readvertises</a:t>
            </a:r>
            <a:r>
              <a:rPr lang="en-US" sz="2400" dirty="0" smtClean="0">
                <a:latin typeface="Comic Sans MS"/>
                <a:cs typeface="Comic Sans MS"/>
              </a:rPr>
              <a:t> with default metric</a:t>
            </a:r>
            <a:endParaRPr lang="en-US" sz="2400" dirty="0">
              <a:latin typeface="Comic Sans MS"/>
              <a:cs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/>
                <a:cs typeface="Comic Sans MS"/>
              </a:rPr>
              <a:t>OTV UDP Encapsulation</a:t>
            </a:r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1349" y="1600200"/>
            <a:ext cx="8229600" cy="4525963"/>
          </a:xfrm>
        </p:spPr>
        <p:txBody>
          <a:bodyPr>
            <a:normAutofit fontScale="32500" lnSpcReduction="20000"/>
          </a:bodyPr>
          <a:lstStyle/>
          <a:p>
            <a:pPr algn="ctr">
              <a:buNone/>
            </a:pPr>
            <a:r>
              <a:rPr lang="en-US" dirty="0" smtClean="0">
                <a:solidFill>
                  <a:srgbClr val="000000"/>
                </a:solidFill>
                <a:latin typeface="Courier"/>
                <a:ea typeface="Courier"/>
                <a:cs typeface="Courier"/>
              </a:rPr>
              <a:t>                         1                   2                   3</a:t>
            </a:r>
          </a:p>
          <a:p>
            <a:pPr algn="ctr">
              <a:buNone/>
            </a:pPr>
            <a:r>
              <a:rPr lang="en-US" dirty="0" smtClean="0">
                <a:solidFill>
                  <a:srgbClr val="000000"/>
                </a:solidFill>
                <a:latin typeface="Courier"/>
                <a:ea typeface="Courier"/>
                <a:cs typeface="Courier"/>
              </a:rPr>
              <a:t>      0 1 2 3 4 5 6 7 8 9 0 1 2 3 4 5 6 7 8 9 0 1 2 3 4 5 6 7 8 9 0 1</a:t>
            </a:r>
          </a:p>
          <a:p>
            <a:pPr algn="ctr">
              <a:buNone/>
            </a:pPr>
            <a:r>
              <a:rPr lang="en-US" dirty="0" smtClean="0">
                <a:solidFill>
                  <a:srgbClr val="000000"/>
                </a:solidFill>
                <a:latin typeface="Courier"/>
                <a:ea typeface="Courier"/>
                <a:cs typeface="Courier"/>
              </a:rPr>
              <a:t>      +-+-+-+-+-+-+-+-+-+-+-+-+-+-+-+-+-+-+-+-+-+-+-+-+-+-+-+-+-+-+-+-+</a:t>
            </a:r>
          </a:p>
          <a:p>
            <a:pPr algn="ctr">
              <a:buNone/>
            </a:pPr>
            <a:r>
              <a:rPr lang="en-US" dirty="0" smtClean="0">
                <a:solidFill>
                  <a:srgbClr val="000000"/>
                </a:solidFill>
                <a:latin typeface="Courier"/>
                <a:ea typeface="Courier"/>
                <a:cs typeface="Courier"/>
              </a:rPr>
              <a:t>      |Version|  IHL  |Type of Service|          Total Length         |</a:t>
            </a:r>
          </a:p>
          <a:p>
            <a:pPr algn="ctr">
              <a:buNone/>
            </a:pPr>
            <a:r>
              <a:rPr lang="en-US" dirty="0" smtClean="0">
                <a:solidFill>
                  <a:srgbClr val="000000"/>
                </a:solidFill>
                <a:latin typeface="Courier"/>
                <a:ea typeface="Courier"/>
                <a:cs typeface="Courier"/>
              </a:rPr>
              <a:t>      +-+-+-+-+-+-+-+-+-+-+-+-+-+-+-+-+-+-+-+-+-+-+-+-+-+-+-+-+-+-+-+-+</a:t>
            </a:r>
          </a:p>
          <a:p>
            <a:pPr algn="ctr">
              <a:buNone/>
            </a:pPr>
            <a:r>
              <a:rPr lang="en-US" dirty="0" smtClean="0">
                <a:solidFill>
                  <a:srgbClr val="000000"/>
                </a:solidFill>
                <a:latin typeface="Courier"/>
                <a:ea typeface="Courier"/>
                <a:cs typeface="Courier"/>
              </a:rPr>
              <a:t>      |         Identification        |Flags|      Fragment Offset    |</a:t>
            </a:r>
          </a:p>
          <a:p>
            <a:pPr algn="ctr">
              <a:buNone/>
            </a:pPr>
            <a:r>
              <a:rPr lang="en-US" dirty="0" smtClean="0">
                <a:solidFill>
                  <a:srgbClr val="000000"/>
                </a:solidFill>
                <a:latin typeface="Courier"/>
                <a:ea typeface="Courier"/>
                <a:cs typeface="Courier"/>
              </a:rPr>
              <a:t>      +-+-+-+-+-+-+-+-+-+-+-+-+-+-+-+-+-+-+-+-+-+-+-+-+-+-+-+-+-+-+-+-+</a:t>
            </a:r>
          </a:p>
          <a:p>
            <a:pPr algn="ctr">
              <a:buNone/>
            </a:pPr>
            <a:r>
              <a:rPr lang="en-US" dirty="0" smtClean="0">
                <a:solidFill>
                  <a:srgbClr val="000000"/>
                </a:solidFill>
                <a:latin typeface="Courier"/>
                <a:ea typeface="Courier"/>
                <a:cs typeface="Courier"/>
              </a:rPr>
              <a:t>      |  Time to Live | Protocol = 17 |         Header Checksum       |</a:t>
            </a:r>
          </a:p>
          <a:p>
            <a:pPr algn="ctr">
              <a:buNone/>
            </a:pPr>
            <a:r>
              <a:rPr lang="en-US" dirty="0" smtClean="0">
                <a:solidFill>
                  <a:srgbClr val="000000"/>
                </a:solidFill>
                <a:latin typeface="Courier"/>
                <a:ea typeface="Courier"/>
                <a:cs typeface="Courier"/>
              </a:rPr>
              <a:t>      +-+-+-+-+-+-+-+-+-+-+-+-+-+-+-+-+-+-+-+-+-+-+-+-+-+-+-+-+-+-+-+-+</a:t>
            </a:r>
          </a:p>
          <a:p>
            <a:pPr algn="ctr">
              <a:buNone/>
            </a:pPr>
            <a:r>
              <a:rPr lang="en-US" dirty="0" smtClean="0">
                <a:solidFill>
                  <a:srgbClr val="000000"/>
                </a:solidFill>
                <a:latin typeface="Courier"/>
                <a:ea typeface="Courier"/>
                <a:cs typeface="Courier"/>
              </a:rPr>
              <a:t>      |                Source-site OTV Edge Device IP Address         |</a:t>
            </a:r>
          </a:p>
          <a:p>
            <a:pPr algn="ctr">
              <a:buNone/>
            </a:pPr>
            <a:r>
              <a:rPr lang="en-US" dirty="0" smtClean="0">
                <a:solidFill>
                  <a:srgbClr val="000000"/>
                </a:solidFill>
                <a:latin typeface="Courier"/>
                <a:ea typeface="Courier"/>
                <a:cs typeface="Courier"/>
              </a:rPr>
              <a:t>      +-+-+-+-+-+-+-+-+-+-+-+-+-+-+-+-+-+-+-+-+-+-+-+-+-+-+-+-+-+-+-+-+</a:t>
            </a:r>
          </a:p>
          <a:p>
            <a:pPr algn="ctr">
              <a:buNone/>
            </a:pPr>
            <a:r>
              <a:rPr lang="en-US" dirty="0" smtClean="0">
                <a:solidFill>
                  <a:srgbClr val="000000"/>
                </a:solidFill>
                <a:latin typeface="Courier"/>
                <a:ea typeface="Courier"/>
                <a:cs typeface="Courier"/>
              </a:rPr>
              <a:t>      |       Destination-site OTV Edge Device (or multicast) Address |</a:t>
            </a:r>
          </a:p>
          <a:p>
            <a:pPr algn="ctr">
              <a:buNone/>
            </a:pPr>
            <a:r>
              <a:rPr lang="en-US" dirty="0" smtClean="0">
                <a:solidFill>
                  <a:srgbClr val="000000"/>
                </a:solidFill>
                <a:latin typeface="Courier"/>
                <a:ea typeface="Courier"/>
                <a:cs typeface="Courier"/>
              </a:rPr>
              <a:t>      +-+-+-+-+-+-+-+-+-+-+-+-+-+-+-+-+-+-+-+-+-+-+-+-+-+-+-+-+-+-+-+-+</a:t>
            </a:r>
          </a:p>
          <a:p>
            <a:pPr algn="ctr">
              <a:buNone/>
            </a:pPr>
            <a:r>
              <a:rPr lang="en-US" dirty="0" smtClean="0">
                <a:solidFill>
                  <a:srgbClr val="000000"/>
                </a:solidFill>
                <a:latin typeface="Courier"/>
                <a:ea typeface="Courier"/>
                <a:cs typeface="Courier"/>
              </a:rPr>
              <a:t>      |     Source Port = </a:t>
            </a:r>
            <a:r>
              <a:rPr lang="en-US" dirty="0" err="1" smtClean="0">
                <a:solidFill>
                  <a:srgbClr val="000000"/>
                </a:solidFill>
                <a:latin typeface="Courier"/>
                <a:ea typeface="Courier"/>
                <a:cs typeface="Courier"/>
              </a:rPr>
              <a:t>xxxx</a:t>
            </a:r>
            <a:r>
              <a:rPr lang="en-US" dirty="0" smtClean="0">
                <a:solidFill>
                  <a:srgbClr val="000000"/>
                </a:solidFill>
                <a:latin typeface="Courier"/>
                <a:ea typeface="Courier"/>
                <a:cs typeface="Courier"/>
              </a:rPr>
              <a:t>        |         </a:t>
            </a:r>
            <a:r>
              <a:rPr lang="en-US" dirty="0" err="1" smtClean="0">
                <a:solidFill>
                  <a:srgbClr val="000000"/>
                </a:solidFill>
                <a:latin typeface="Courier"/>
                <a:ea typeface="Courier"/>
                <a:cs typeface="Courier"/>
              </a:rPr>
              <a:t>Dest</a:t>
            </a:r>
            <a:r>
              <a:rPr lang="en-US" dirty="0" smtClean="0">
                <a:solidFill>
                  <a:srgbClr val="000000"/>
                </a:solidFill>
                <a:latin typeface="Courier"/>
                <a:ea typeface="Courier"/>
                <a:cs typeface="Courier"/>
              </a:rPr>
              <a:t> Port = 8472      |</a:t>
            </a:r>
          </a:p>
          <a:p>
            <a:pPr algn="ctr">
              <a:buNone/>
            </a:pPr>
            <a:r>
              <a:rPr lang="en-US" dirty="0" smtClean="0">
                <a:solidFill>
                  <a:srgbClr val="000000"/>
                </a:solidFill>
                <a:latin typeface="Courier"/>
                <a:ea typeface="Courier"/>
                <a:cs typeface="Courier"/>
              </a:rPr>
              <a:t>      +-+-+-+-+-+-+-+-+-+-+-+-+-+-+-+-+-+-+-+-+-+-+-+-+-+-+-+-+-+-+-+-+</a:t>
            </a:r>
          </a:p>
          <a:p>
            <a:pPr algn="ctr">
              <a:buNone/>
            </a:pPr>
            <a:r>
              <a:rPr lang="en-US" dirty="0" smtClean="0">
                <a:solidFill>
                  <a:srgbClr val="000000"/>
                </a:solidFill>
                <a:latin typeface="Courier"/>
                <a:ea typeface="Courier"/>
                <a:cs typeface="Courier"/>
              </a:rPr>
              <a:t>      |           UDP length          |        UDP Checksum = 0       |</a:t>
            </a:r>
          </a:p>
          <a:p>
            <a:pPr algn="ctr">
              <a:buNone/>
            </a:pPr>
            <a:r>
              <a:rPr lang="en-US" dirty="0" smtClean="0">
                <a:solidFill>
                  <a:srgbClr val="000000"/>
                </a:solidFill>
                <a:latin typeface="Courier"/>
                <a:ea typeface="Courier"/>
                <a:cs typeface="Courier"/>
              </a:rPr>
              <a:t>      +-+-+-+-+-+-+-+-+-+-+-+-+-+-+-+-+-+-+-+-+-+-+-+-+-+-+-+-+-+-+-+-+</a:t>
            </a:r>
          </a:p>
          <a:p>
            <a:pPr algn="ctr">
              <a:buNone/>
            </a:pPr>
            <a:r>
              <a:rPr lang="en-US" dirty="0" smtClean="0">
                <a:solidFill>
                  <a:srgbClr val="000000"/>
                </a:solidFill>
                <a:latin typeface="Courier"/>
                <a:ea typeface="Courier"/>
                <a:cs typeface="Courier"/>
              </a:rPr>
              <a:t>      |R|R|R|R|I|R|R|R|           Overlay ID                          |</a:t>
            </a:r>
          </a:p>
          <a:p>
            <a:pPr algn="ctr">
              <a:buNone/>
            </a:pPr>
            <a:r>
              <a:rPr lang="en-US" dirty="0" smtClean="0">
                <a:solidFill>
                  <a:srgbClr val="000000"/>
                </a:solidFill>
                <a:latin typeface="Courier"/>
                <a:ea typeface="Courier"/>
                <a:cs typeface="Courier"/>
              </a:rPr>
              <a:t>      +-+-+-+-+-+-+-+-+-+-+-+-+-+-+-+-+-+-+-+-+-+-+-+-+-+-+-+-+-+-+-+-+</a:t>
            </a:r>
          </a:p>
          <a:p>
            <a:pPr algn="ctr">
              <a:buNone/>
            </a:pPr>
            <a:r>
              <a:rPr lang="en-US" dirty="0" smtClean="0">
                <a:solidFill>
                  <a:srgbClr val="000000"/>
                </a:solidFill>
                <a:latin typeface="Courier"/>
                <a:ea typeface="Courier"/>
                <a:cs typeface="Courier"/>
              </a:rPr>
              <a:t>      |          Instance ID                          | Reserved      |</a:t>
            </a:r>
          </a:p>
          <a:p>
            <a:pPr algn="ctr">
              <a:buNone/>
            </a:pPr>
            <a:r>
              <a:rPr lang="en-US" dirty="0" smtClean="0">
                <a:solidFill>
                  <a:srgbClr val="000000"/>
                </a:solidFill>
                <a:latin typeface="Courier"/>
                <a:ea typeface="Courier"/>
                <a:cs typeface="Courier"/>
              </a:rPr>
              <a:t>      +-+-+-+-+-+-+-+-+-+-+-+-+-+-+-+-+-+-+-+-+-+-+-+-+-+-+-+-+-+-+-+-+</a:t>
            </a:r>
          </a:p>
          <a:p>
            <a:pPr algn="ctr">
              <a:buNone/>
            </a:pPr>
            <a:r>
              <a:rPr lang="en-US" dirty="0" smtClean="0">
                <a:solidFill>
                  <a:srgbClr val="000000"/>
                </a:solidFill>
                <a:latin typeface="Courier"/>
                <a:ea typeface="Courier"/>
                <a:cs typeface="Courier"/>
              </a:rPr>
              <a:t>      |                                                               |</a:t>
            </a:r>
          </a:p>
          <a:p>
            <a:pPr algn="ctr">
              <a:buNone/>
            </a:pPr>
            <a:r>
              <a:rPr lang="en-US" dirty="0" smtClean="0">
                <a:solidFill>
                  <a:srgbClr val="000000"/>
                </a:solidFill>
                <a:latin typeface="Courier"/>
                <a:ea typeface="Courier"/>
                <a:cs typeface="Courier"/>
              </a:rPr>
              <a:t>      |               Frame in Ethernet or 802.1Q Format              |</a:t>
            </a:r>
          </a:p>
          <a:p>
            <a:pPr algn="ctr">
              <a:buNone/>
            </a:pPr>
            <a:r>
              <a:rPr lang="en-US" dirty="0" smtClean="0">
                <a:solidFill>
                  <a:srgbClr val="000000"/>
                </a:solidFill>
                <a:latin typeface="Courier"/>
                <a:ea typeface="Courier"/>
                <a:cs typeface="Courier"/>
              </a:rPr>
              <a:t>      |                                                               |</a:t>
            </a:r>
          </a:p>
          <a:p>
            <a:pPr algn="ctr">
              <a:buNone/>
            </a:pPr>
            <a:r>
              <a:rPr lang="en-US" dirty="0" smtClean="0">
                <a:solidFill>
                  <a:srgbClr val="000000"/>
                </a:solidFill>
                <a:latin typeface="Courier"/>
                <a:ea typeface="Courier"/>
                <a:cs typeface="Courier"/>
              </a:rPr>
              <a:t>      +-+-+-+-+-+-+-+-+-+-+-+-+-+-+-+-+-+-+-+-+-+-+-+-+-+-+-+-+-+-+-+-+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mic">
  <a:themeElements>
    <a:clrScheme name="Genesis">
      <a:dk1>
        <a:sysClr val="windowText" lastClr="000000"/>
      </a:dk1>
      <a:lt1>
        <a:sysClr val="window" lastClr="FFFFFF"/>
      </a:lt1>
      <a:dk2>
        <a:srgbClr val="465466"/>
      </a:dk2>
      <a:lt2>
        <a:srgbClr val="BBD7F8"/>
      </a:lt2>
      <a:accent1>
        <a:srgbClr val="80B606"/>
      </a:accent1>
      <a:accent2>
        <a:srgbClr val="E29F1D"/>
      </a:accent2>
      <a:accent3>
        <a:srgbClr val="2397E2"/>
      </a:accent3>
      <a:accent4>
        <a:srgbClr val="35ACA2"/>
      </a:accent4>
      <a:accent5>
        <a:srgbClr val="5430BB"/>
      </a:accent5>
      <a:accent6>
        <a:srgbClr val="8D34E0"/>
      </a:accent6>
      <a:hlink>
        <a:srgbClr val="00B0F0"/>
      </a:hlink>
      <a:folHlink>
        <a:srgbClr val="0070C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Comic.thmx</Template>
  <TotalTime>6294</TotalTime>
  <Words>1413</Words>
  <Application>Microsoft Macintosh PowerPoint</Application>
  <PresentationFormat>On-screen Show (4:3)</PresentationFormat>
  <Paragraphs>140</Paragraphs>
  <Slides>12</Slides>
  <Notes>4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Comic</vt:lpstr>
      <vt:lpstr>Overlay Transport Virtualization (OTV)</vt:lpstr>
      <vt:lpstr>Introduction</vt:lpstr>
      <vt:lpstr>Overview</vt:lpstr>
      <vt:lpstr>Overview</vt:lpstr>
      <vt:lpstr>Slide 5</vt:lpstr>
      <vt:lpstr>Data Forwarding</vt:lpstr>
      <vt:lpstr>Multi-homing</vt:lpstr>
      <vt:lpstr>MAC Mobility</vt:lpstr>
      <vt:lpstr>OTV UDP Encapsulation</vt:lpstr>
      <vt:lpstr>Overlay Routing Protocol</vt:lpstr>
      <vt:lpstr>I-Ds</vt:lpstr>
      <vt:lpstr>Comments ?</vt:lpstr>
    </vt:vector>
  </TitlesOfParts>
  <Company>Cisco Systems,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Overlay Transport Virtualization (OTV)</dc:title>
  <dc:creator>Dhananjaya Rao</dc:creator>
  <cp:lastModifiedBy>Dhananjaya Rao</cp:lastModifiedBy>
  <cp:revision>16</cp:revision>
  <dcterms:created xsi:type="dcterms:W3CDTF">2011-07-27T02:26:14Z</dcterms:created>
  <dcterms:modified xsi:type="dcterms:W3CDTF">2011-07-27T03:28:18Z</dcterms:modified>
</cp:coreProperties>
</file>