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310" r:id="rId3"/>
    <p:sldId id="290" r:id="rId4"/>
    <p:sldId id="324" r:id="rId5"/>
    <p:sldId id="325" r:id="rId6"/>
    <p:sldId id="321" r:id="rId7"/>
    <p:sldId id="320" r:id="rId8"/>
    <p:sldId id="322" r:id="rId9"/>
    <p:sldId id="328" r:id="rId10"/>
    <p:sldId id="301" r:id="rId11"/>
    <p:sldId id="316" r:id="rId12"/>
    <p:sldId id="327" r:id="rId13"/>
    <p:sldId id="288" r:id="rId14"/>
    <p:sldId id="329" r:id="rId15"/>
    <p:sldId id="330" r:id="rId16"/>
    <p:sldId id="298" r:id="rId17"/>
    <p:sldId id="311" r:id="rId18"/>
    <p:sldId id="299" r:id="rId19"/>
    <p:sldId id="302" r:id="rId20"/>
    <p:sldId id="332" r:id="rId21"/>
    <p:sldId id="333" r:id="rId22"/>
    <p:sldId id="334" r:id="rId23"/>
    <p:sldId id="335" r:id="rId24"/>
    <p:sldId id="280" r:id="rId25"/>
    <p:sldId id="336" r:id="rId26"/>
    <p:sldId id="309" r:id="rId27"/>
    <p:sldId id="289" r:id="rId2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FFFF99"/>
    <a:srgbClr val="FFFF66"/>
    <a:srgbClr val="FF0000"/>
    <a:srgbClr val="00FF00"/>
    <a:srgbClr val="FF9900"/>
    <a:srgbClr val="66FF66"/>
    <a:srgbClr val="C0C0C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99" autoAdjust="0"/>
    <p:restoredTop sz="92975" autoAdjust="0"/>
  </p:normalViewPr>
  <p:slideViewPr>
    <p:cSldViewPr>
      <p:cViewPr varScale="1">
        <p:scale>
          <a:sx n="84" d="100"/>
          <a:sy n="84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2A9A08-85BF-4BBF-8FBB-4144135BF55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50611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A9A08-85BF-4BBF-8FBB-4144135BF551}" type="slidenum">
              <a:rPr lang="en-US" altLang="zh-CN" smtClean="0"/>
              <a:pPr/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0622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A9A08-85BF-4BBF-8FBB-4144135BF551}" type="slidenum">
              <a:rPr lang="en-US" altLang="zh-CN" smtClean="0"/>
              <a:pPr/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0622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A9A08-85BF-4BBF-8FBB-4144135BF551}" type="slidenum">
              <a:rPr lang="en-US" altLang="zh-CN" smtClean="0"/>
              <a:pPr/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0622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49C02-7E9D-435E-B029-E708555C0B9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4510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C1D5A-7F0E-4502-8197-7A2C1AAF861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972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E6BE9-6C14-4A9E-B875-793A09C7588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8529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9F637A1-12A6-44B5-A8D4-7145A923ED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1794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A8919AB-CC96-4622-83C7-ECA1FBF77FE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7238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8C153-771C-4C02-A527-E5D7EB0853F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0665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5D141-270E-41E6-B471-3D61D9CC7D1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7734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FA14C-EF4E-4AD5-B348-8AEAC1D954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59397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24CA9-EE70-4202-9F36-3DF08C8539E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4586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B96C0-C55A-47E6-8BDA-A6D595E5D4C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601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41B16-551F-44A8-AB37-FB3058C3D63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3329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EF669-B756-44EE-8D89-7CE0D734746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7243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77A4B-118B-4F6D-9F44-0D738E417C8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1623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2"/>
                </a:solidFill>
              </a:defRPr>
            </a:lvl1pPr>
          </a:lstStyle>
          <a:p>
            <a:fld id="{8C1E6B67-CC6E-4845-9B3E-C40A5219A374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423863" y="1519238"/>
            <a:ext cx="8280400" cy="0"/>
          </a:xfrm>
          <a:prstGeom prst="line">
            <a:avLst/>
          </a:prstGeom>
          <a:noFill/>
          <a:ln w="190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黑体" pitchFamily="49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黑体" pitchFamily="49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黑体" pitchFamily="49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黑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黑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黑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黑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黑体" pitchFamily="49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Efficient Secure BGP AS Path using </a:t>
            </a:r>
            <a:r>
              <a:rPr lang="en-US" altLang="zh-CN" b="1" dirty="0">
                <a:solidFill>
                  <a:srgbClr val="0000FF"/>
                </a:solidFill>
              </a:rPr>
              <a:t>FS-BGP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altLang="zh-CN" sz="2400" dirty="0"/>
          </a:p>
          <a:p>
            <a:pPr>
              <a:lnSpc>
                <a:spcPct val="90000"/>
              </a:lnSpc>
            </a:pPr>
            <a:r>
              <a:rPr lang="en-US" altLang="zh-CN" sz="2000" dirty="0" smtClean="0"/>
              <a:t>Xia Yin, </a:t>
            </a:r>
            <a:r>
              <a:rPr lang="en-US" altLang="zh-CN" sz="2000" b="1" i="1" dirty="0" smtClean="0"/>
              <a:t>Yang Xiang</a:t>
            </a:r>
            <a:r>
              <a:rPr lang="en-US" altLang="zh-CN" sz="2000" dirty="0" smtClean="0"/>
              <a:t>, </a:t>
            </a:r>
            <a:r>
              <a:rPr lang="en-US" altLang="zh-CN" sz="2000" dirty="0" err="1" smtClean="0"/>
              <a:t>Zhiliang</a:t>
            </a:r>
            <a:r>
              <a:rPr lang="en-US" altLang="zh-CN" sz="2000" dirty="0" smtClean="0"/>
              <a:t> Wang, </a:t>
            </a:r>
            <a:r>
              <a:rPr lang="en-US" altLang="zh-CN" sz="2000" dirty="0" err="1" smtClean="0"/>
              <a:t>Jianping</a:t>
            </a:r>
            <a:r>
              <a:rPr lang="en-US" altLang="zh-CN" sz="2000" dirty="0" smtClean="0"/>
              <a:t> Wu</a:t>
            </a:r>
          </a:p>
          <a:p>
            <a:pPr>
              <a:lnSpc>
                <a:spcPct val="90000"/>
              </a:lnSpc>
            </a:pPr>
            <a:r>
              <a:rPr lang="en-US" altLang="zh-CN" sz="2000" dirty="0" smtClean="0"/>
              <a:t>Tsinghua University, Beijing </a:t>
            </a:r>
          </a:p>
          <a:p>
            <a:pPr>
              <a:lnSpc>
                <a:spcPct val="90000"/>
              </a:lnSpc>
            </a:pPr>
            <a:endParaRPr lang="en-US" altLang="zh-CN" sz="2000" dirty="0" smtClean="0"/>
          </a:p>
          <a:p>
            <a:pPr>
              <a:lnSpc>
                <a:spcPct val="90000"/>
              </a:lnSpc>
            </a:pPr>
            <a:r>
              <a:rPr lang="en-US" altLang="zh-CN" sz="2000" dirty="0" smtClean="0"/>
              <a:t>81th IETF @ Quebec</a:t>
            </a:r>
            <a:endParaRPr lang="en-US" altLang="zh-CN" sz="2000" dirty="0"/>
          </a:p>
        </p:txBody>
      </p:sp>
      <p:pic>
        <p:nvPicPr>
          <p:cNvPr id="2052" name="Picture 35" descr="未命名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76250"/>
            <a:ext cx="8001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2CF6-EF97-4822-A65F-EE846BD891C7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Critical </a:t>
            </a:r>
            <a:r>
              <a:rPr lang="en-US" altLang="zh-CN" dirty="0" smtClean="0"/>
              <a:t>Path </a:t>
            </a:r>
            <a:r>
              <a:rPr lang="en-US" altLang="zh-CN" dirty="0"/>
              <a:t>Segment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84784"/>
            <a:ext cx="8435280" cy="5257800"/>
          </a:xfrm>
        </p:spPr>
        <p:txBody>
          <a:bodyPr/>
          <a:lstStyle/>
          <a:p>
            <a:r>
              <a:rPr lang="en-US" altLang="zh-CN" sz="2800" dirty="0" smtClean="0"/>
              <a:t>In path:</a:t>
            </a:r>
            <a:r>
              <a:rPr lang="zh-CN" altLang="en-US" sz="2800" dirty="0" smtClean="0"/>
              <a:t> </a:t>
            </a:r>
            <a:r>
              <a:rPr lang="en-US" altLang="zh-CN" sz="2800" i="1" dirty="0" err="1">
                <a:latin typeface="Times New Roman" pitchFamily="18" charset="0"/>
              </a:rPr>
              <a:t>p</a:t>
            </a:r>
            <a:r>
              <a:rPr lang="en-US" altLang="zh-CN" sz="2800" i="1" baseline="-25000" dirty="0" err="1">
                <a:latin typeface="Times New Roman" pitchFamily="18" charset="0"/>
              </a:rPr>
              <a:t>n</a:t>
            </a:r>
            <a:r>
              <a:rPr lang="en-US" altLang="zh-CN" sz="2800" i="1" baseline="-25000" dirty="0">
                <a:latin typeface="Times New Roman" pitchFamily="18" charset="0"/>
              </a:rPr>
              <a:t> </a:t>
            </a:r>
            <a:r>
              <a:rPr lang="en-US" altLang="zh-CN" sz="2800" dirty="0">
                <a:latin typeface="+mj-lt"/>
              </a:rPr>
              <a:t>= </a:t>
            </a:r>
            <a:r>
              <a:rPr lang="en-US" altLang="zh-CN" sz="2800" dirty="0" smtClean="0">
                <a:latin typeface="+mj-lt"/>
              </a:rPr>
              <a:t>&lt;</a:t>
            </a:r>
            <a:r>
              <a:rPr lang="en-US" altLang="zh-CN" sz="2800" i="1" dirty="0" smtClean="0">
                <a:latin typeface="Times New Roman" pitchFamily="18" charset="0"/>
              </a:rPr>
              <a:t>a</a:t>
            </a:r>
            <a:r>
              <a:rPr lang="en-US" altLang="zh-CN" sz="2800" i="1" baseline="-25000" dirty="0" smtClean="0">
                <a:latin typeface="Times New Roman" pitchFamily="18" charset="0"/>
              </a:rPr>
              <a:t>n</a:t>
            </a:r>
            <a:r>
              <a:rPr lang="en-US" altLang="zh-CN" sz="2800" baseline="-25000" dirty="0" smtClean="0">
                <a:latin typeface="Times New Roman" pitchFamily="18" charset="0"/>
              </a:rPr>
              <a:t>+1 </a:t>
            </a:r>
            <a:r>
              <a:rPr lang="en-US" altLang="zh-CN" sz="2800" dirty="0" smtClean="0">
                <a:latin typeface="Times New Roman" pitchFamily="18" charset="0"/>
              </a:rPr>
              <a:t>, </a:t>
            </a:r>
            <a:r>
              <a:rPr lang="en-US" altLang="zh-CN" sz="2800" i="1" dirty="0" smtClean="0">
                <a:latin typeface="Times New Roman" pitchFamily="18" charset="0"/>
              </a:rPr>
              <a:t>a</a:t>
            </a:r>
            <a:r>
              <a:rPr lang="en-US" altLang="zh-CN" sz="2800" i="1" baseline="-25000" dirty="0" smtClean="0">
                <a:latin typeface="Times New Roman" pitchFamily="18" charset="0"/>
              </a:rPr>
              <a:t>n </a:t>
            </a:r>
            <a:r>
              <a:rPr lang="en-US" altLang="zh-CN" sz="2800" dirty="0" smtClean="0">
                <a:latin typeface="Times New Roman" pitchFamily="18" charset="0"/>
              </a:rPr>
              <a:t>, </a:t>
            </a:r>
            <a:r>
              <a:rPr lang="en-US" altLang="zh-CN" sz="2800" dirty="0">
                <a:latin typeface="Times New Roman" pitchFamily="18" charset="0"/>
              </a:rPr>
              <a:t>…, </a:t>
            </a:r>
            <a:r>
              <a:rPr lang="en-US" altLang="zh-CN" sz="2800" i="1" dirty="0" smtClean="0">
                <a:latin typeface="Times New Roman" pitchFamily="18" charset="0"/>
              </a:rPr>
              <a:t>a</a:t>
            </a:r>
            <a:r>
              <a:rPr lang="en-US" altLang="zh-CN" sz="2800" baseline="-25000" dirty="0" smtClean="0">
                <a:latin typeface="Times New Roman" pitchFamily="18" charset="0"/>
              </a:rPr>
              <a:t>0</a:t>
            </a:r>
            <a:r>
              <a:rPr lang="en-US" altLang="zh-CN" sz="2800" dirty="0" smtClean="0">
                <a:latin typeface="+mj-lt"/>
                <a:cs typeface="Times New Roman" pitchFamily="18" charset="0"/>
              </a:rPr>
              <a:t>&gt;, the </a:t>
            </a:r>
            <a:r>
              <a:rPr lang="en-US" altLang="zh-CN" sz="2800" dirty="0" smtClean="0"/>
              <a:t>Critical Path Segment </a:t>
            </a:r>
            <a:r>
              <a:rPr lang="en-US" altLang="zh-CN" sz="2800" i="1" dirty="0" smtClean="0">
                <a:latin typeface="Times New Roman" pitchFamily="18" charset="0"/>
              </a:rPr>
              <a:t>c</a:t>
            </a:r>
            <a:r>
              <a:rPr lang="en-US" altLang="zh-CN" sz="2800" i="1" baseline="-25000" dirty="0" smtClean="0">
                <a:latin typeface="Times New Roman" pitchFamily="18" charset="0"/>
              </a:rPr>
              <a:t>i</a:t>
            </a:r>
            <a:r>
              <a:rPr lang="en-US" altLang="zh-CN" sz="2800" dirty="0" smtClean="0">
                <a:latin typeface="+mj-lt"/>
              </a:rPr>
              <a:t> owned by </a:t>
            </a:r>
            <a:r>
              <a:rPr lang="en-US" altLang="zh-CN" sz="28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800" dirty="0" smtClean="0">
                <a:latin typeface="+mj-lt"/>
              </a:rPr>
              <a:t> is</a:t>
            </a:r>
          </a:p>
          <a:p>
            <a:pPr lvl="1"/>
            <a:endParaRPr lang="en-US" altLang="zh-CN" sz="2400" dirty="0">
              <a:latin typeface="+mj-lt"/>
            </a:endParaRPr>
          </a:p>
          <a:p>
            <a:pPr lvl="1"/>
            <a:endParaRPr lang="en-US" altLang="zh-CN" sz="2400" dirty="0"/>
          </a:p>
          <a:p>
            <a:r>
              <a:rPr lang="en-US" altLang="zh-CN" sz="2800" dirty="0" smtClean="0"/>
              <a:t>Those </a:t>
            </a:r>
            <a:r>
              <a:rPr lang="en-US" altLang="zh-C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adjacent </a:t>
            </a:r>
            <a:r>
              <a:rPr lang="en-US" altLang="zh-CN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triples</a:t>
            </a:r>
            <a:r>
              <a:rPr lang="en-US" altLang="zh-CN" sz="2800" dirty="0" smtClean="0"/>
              <a:t> actually describes part of routing policy of the corresponding owner</a:t>
            </a:r>
            <a:endParaRPr lang="zh-CN" altLang="en-US" sz="2800" dirty="0"/>
          </a:p>
          <a:p>
            <a:pPr lvl="1"/>
            <a:r>
              <a:rPr lang="en-US" altLang="zh-CN" sz="2400" dirty="0" smtClean="0"/>
              <a:t> </a:t>
            </a:r>
            <a:r>
              <a:rPr lang="en-US" altLang="zh-CN" sz="2400" i="1" dirty="0" smtClean="0">
                <a:latin typeface="Times New Roman" pitchFamily="18" charset="0"/>
              </a:rPr>
              <a:t>c</a:t>
            </a:r>
            <a:r>
              <a:rPr lang="en-US" altLang="zh-CN" sz="2400" i="1" baseline="-25000" dirty="0" smtClean="0">
                <a:latin typeface="Times New Roman" pitchFamily="18" charset="0"/>
              </a:rPr>
              <a:t>i</a:t>
            </a:r>
            <a:r>
              <a:rPr lang="en-US" altLang="zh-CN" sz="2400" dirty="0">
                <a:latin typeface="Times New Roman" pitchFamily="18" charset="0"/>
              </a:rPr>
              <a:t>=&lt;</a:t>
            </a:r>
            <a:r>
              <a:rPr lang="en-US" altLang="zh-CN" sz="2400" i="1" dirty="0">
                <a:latin typeface="Times New Roman" pitchFamily="18" charset="0"/>
              </a:rPr>
              <a:t>a</a:t>
            </a:r>
            <a:r>
              <a:rPr lang="en-US" altLang="zh-CN" sz="2400" i="1" baseline="-25000" dirty="0">
                <a:latin typeface="Times New Roman" pitchFamily="18" charset="0"/>
              </a:rPr>
              <a:t>i</a:t>
            </a:r>
            <a:r>
              <a:rPr lang="en-US" altLang="zh-CN" sz="2400" baseline="-25000" dirty="0">
                <a:latin typeface="Times New Roman" pitchFamily="18" charset="0"/>
              </a:rPr>
              <a:t>+1</a:t>
            </a:r>
            <a:r>
              <a:rPr lang="en-US" altLang="zh-CN" sz="2400" dirty="0">
                <a:latin typeface="Times New Roman" pitchFamily="18" charset="0"/>
              </a:rPr>
              <a:t>, </a:t>
            </a:r>
            <a:r>
              <a:rPr lang="en-US" altLang="zh-CN" sz="2400" i="1" dirty="0" err="1">
                <a:latin typeface="Times New Roman" pitchFamily="18" charset="0"/>
              </a:rPr>
              <a:t>a</a:t>
            </a:r>
            <a:r>
              <a:rPr lang="en-US" altLang="zh-CN" sz="2400" i="1" baseline="-25000" dirty="0" err="1">
                <a:latin typeface="Times New Roman" pitchFamily="18" charset="0"/>
              </a:rPr>
              <a:t>i</a:t>
            </a:r>
            <a:r>
              <a:rPr lang="en-US" altLang="zh-CN" sz="2400" dirty="0">
                <a:latin typeface="Times New Roman" pitchFamily="18" charset="0"/>
              </a:rPr>
              <a:t>, </a:t>
            </a:r>
            <a:r>
              <a:rPr lang="en-US" altLang="zh-CN" sz="2400" i="1" dirty="0">
                <a:latin typeface="Times New Roman" pitchFamily="18" charset="0"/>
              </a:rPr>
              <a:t>a</a:t>
            </a:r>
            <a:r>
              <a:rPr lang="en-US" altLang="zh-CN" sz="2400" i="1" baseline="-25000" dirty="0">
                <a:latin typeface="Times New Roman" pitchFamily="18" charset="0"/>
              </a:rPr>
              <a:t>i</a:t>
            </a:r>
            <a:r>
              <a:rPr lang="en-US" altLang="zh-CN" sz="2400" baseline="-25000" dirty="0">
                <a:latin typeface="Times New Roman" pitchFamily="18" charset="0"/>
              </a:rPr>
              <a:t>-1</a:t>
            </a:r>
            <a:r>
              <a:rPr lang="en-US" altLang="zh-CN" sz="2400" dirty="0"/>
              <a:t>&gt; </a:t>
            </a:r>
            <a:r>
              <a:rPr lang="en-US" altLang="zh-CN" sz="2400" dirty="0" smtClean="0"/>
              <a:t>means</a:t>
            </a:r>
            <a:r>
              <a:rPr lang="zh-CN" altLang="en-US" sz="2400" dirty="0" smtClean="0"/>
              <a:t> </a:t>
            </a:r>
            <a:r>
              <a:rPr lang="en-US" altLang="zh-CN" sz="2400" i="1" dirty="0" err="1">
                <a:latin typeface="Times New Roman" pitchFamily="18" charset="0"/>
              </a:rPr>
              <a:t>a</a:t>
            </a:r>
            <a:r>
              <a:rPr lang="en-US" altLang="zh-CN" sz="2400" i="1" baseline="-25000" dirty="0" err="1">
                <a:latin typeface="Times New Roman" pitchFamily="18" charset="0"/>
              </a:rPr>
              <a:t>i</a:t>
            </a:r>
            <a:r>
              <a:rPr lang="en-US" altLang="zh-CN" sz="2400" i="1" baseline="-25000" dirty="0">
                <a:latin typeface="Times New Roman" pitchFamily="18" charset="0"/>
              </a:rPr>
              <a:t> 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can (</a:t>
            </a:r>
            <a:r>
              <a:rPr lang="en-US" altLang="zh-CN" sz="2400" b="1" i="1" dirty="0" smtClean="0"/>
              <a:t>and already</a:t>
            </a:r>
            <a:r>
              <a:rPr lang="en-US" altLang="zh-CN" sz="2400" dirty="0" smtClean="0"/>
              <a:t>) announce routes to</a:t>
            </a:r>
            <a:r>
              <a:rPr lang="zh-CN" altLang="en-US" sz="2400" dirty="0" smtClean="0"/>
              <a:t> </a:t>
            </a:r>
            <a:r>
              <a:rPr lang="en-US" altLang="zh-CN" sz="2400" i="1" dirty="0" smtClean="0">
                <a:latin typeface="Times New Roman" pitchFamily="18" charset="0"/>
              </a:rPr>
              <a:t>a</a:t>
            </a:r>
            <a:r>
              <a:rPr lang="en-US" altLang="zh-CN" sz="2400" i="1" baseline="-25000" dirty="0" smtClean="0">
                <a:latin typeface="Times New Roman" pitchFamily="18" charset="0"/>
              </a:rPr>
              <a:t>i</a:t>
            </a:r>
            <a:r>
              <a:rPr lang="en-US" altLang="zh-CN" sz="2400" baseline="-25000" dirty="0" smtClean="0">
                <a:latin typeface="Times New Roman" pitchFamily="18" charset="0"/>
              </a:rPr>
              <a:t>+1 </a:t>
            </a:r>
            <a:r>
              <a:rPr lang="en-US" altLang="zh-CN" sz="2400" dirty="0" smtClean="0"/>
              <a:t>which are import from</a:t>
            </a:r>
            <a:r>
              <a:rPr lang="zh-CN" altLang="en-US" sz="2400" dirty="0" smtClean="0"/>
              <a:t> </a:t>
            </a:r>
            <a:r>
              <a:rPr lang="en-US" altLang="zh-CN" sz="2400" i="1" dirty="0" smtClean="0">
                <a:latin typeface="Times New Roman" pitchFamily="18" charset="0"/>
              </a:rPr>
              <a:t>a</a:t>
            </a:r>
            <a:r>
              <a:rPr lang="en-US" altLang="zh-CN" sz="2400" i="1" baseline="-25000" dirty="0" smtClean="0">
                <a:latin typeface="Times New Roman" pitchFamily="18" charset="0"/>
              </a:rPr>
              <a:t>i</a:t>
            </a:r>
            <a:r>
              <a:rPr lang="en-US" altLang="zh-CN" sz="2400" baseline="-25000" dirty="0" smtClean="0">
                <a:latin typeface="Times New Roman" pitchFamily="18" charset="0"/>
              </a:rPr>
              <a:t>-1</a:t>
            </a:r>
            <a:endParaRPr lang="en-US" altLang="zh-CN" sz="2400" baseline="-25000" dirty="0">
              <a:latin typeface="Times New Roman" pitchFamily="18" charset="0"/>
            </a:endParaRPr>
          </a:p>
          <a:p>
            <a:pPr lvl="1"/>
            <a:r>
              <a:rPr lang="en-US" altLang="zh-CN" sz="2400" dirty="0" smtClean="0"/>
              <a:t>If every owner sings the critical segment in a current announcing path, the consequence </a:t>
            </a:r>
            <a:r>
              <a:rPr lang="en-US" altLang="zh-CN" sz="2400" dirty="0" err="1" smtClean="0"/>
              <a:t>ASes</a:t>
            </a:r>
            <a:r>
              <a:rPr lang="en-US" altLang="zh-CN" sz="2400" dirty="0" smtClean="0"/>
              <a:t> will be able to verify the whole path</a:t>
            </a:r>
            <a:endParaRPr lang="zh-CN" altLang="en-US" sz="2400" dirty="0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55875"/>
            <a:ext cx="496887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241971"/>
            <a:ext cx="9120757" cy="7239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5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A9A6E-07CC-4F32-9AF1-CE528A038BAC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61" name="矩形 60"/>
          <p:cNvSpPr/>
          <p:nvPr/>
        </p:nvSpPr>
        <p:spPr>
          <a:xfrm>
            <a:off x="-12253" y="6017468"/>
            <a:ext cx="9120757" cy="7239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729" name="Rectangle 73"/>
          <p:cNvSpPr>
            <a:spLocks noChangeArrowheads="1"/>
          </p:cNvSpPr>
          <p:nvPr/>
        </p:nvSpPr>
        <p:spPr bwMode="auto">
          <a:xfrm>
            <a:off x="335532" y="980033"/>
            <a:ext cx="84963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0" name="Oval 4"/>
          <p:cNvSpPr>
            <a:spLocks noChangeArrowheads="1"/>
          </p:cNvSpPr>
          <p:nvPr/>
        </p:nvSpPr>
        <p:spPr bwMode="auto">
          <a:xfrm>
            <a:off x="210120" y="3383508"/>
            <a:ext cx="576262" cy="576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0</a:t>
            </a:r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>
            <a:off x="786382" y="367243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>
            <a:off x="2513582" y="3672433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72" name="Line 16"/>
          <p:cNvSpPr>
            <a:spLocks noChangeShapeType="1"/>
          </p:cNvSpPr>
          <p:nvPr/>
        </p:nvSpPr>
        <p:spPr bwMode="auto">
          <a:xfrm>
            <a:off x="4367782" y="3672433"/>
            <a:ext cx="1655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74" name="Line 18"/>
          <p:cNvSpPr>
            <a:spLocks noChangeShapeType="1"/>
          </p:cNvSpPr>
          <p:nvPr/>
        </p:nvSpPr>
        <p:spPr bwMode="auto">
          <a:xfrm>
            <a:off x="6599807" y="3672433"/>
            <a:ext cx="1944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75" name="Line 19"/>
          <p:cNvSpPr>
            <a:spLocks noChangeShapeType="1"/>
          </p:cNvSpPr>
          <p:nvPr/>
        </p:nvSpPr>
        <p:spPr bwMode="auto">
          <a:xfrm>
            <a:off x="930845" y="3888333"/>
            <a:ext cx="8636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695895" y="3096171"/>
            <a:ext cx="12636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〈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0</a:t>
            </a:r>
            <a:r>
              <a:rPr lang="en-US" altLang="zh-CN" sz="3000">
                <a:latin typeface="Times New Roman" pitchFamily="18" charset="0"/>
              </a:rPr>
              <a:t>〉</a:t>
            </a:r>
          </a:p>
        </p:txBody>
      </p:sp>
      <p:sp>
        <p:nvSpPr>
          <p:cNvPr id="70682" name="Text Box 26"/>
          <p:cNvSpPr txBox="1">
            <a:spLocks noChangeArrowheads="1"/>
          </p:cNvSpPr>
          <p:nvPr/>
        </p:nvSpPr>
        <p:spPr bwMode="auto">
          <a:xfrm>
            <a:off x="-96268" y="4177258"/>
            <a:ext cx="15970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{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1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0</a:t>
            </a:r>
            <a:r>
              <a:rPr lang="en-US" altLang="zh-CN" sz="3000">
                <a:latin typeface="Times New Roman" pitchFamily="18" charset="0"/>
              </a:rPr>
              <a:t>}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0</a:t>
            </a:r>
          </a:p>
        </p:txBody>
      </p:sp>
      <p:sp>
        <p:nvSpPr>
          <p:cNvPr id="70683" name="Oval 27"/>
          <p:cNvSpPr>
            <a:spLocks noChangeArrowheads="1"/>
          </p:cNvSpPr>
          <p:nvPr/>
        </p:nvSpPr>
        <p:spPr bwMode="auto">
          <a:xfrm>
            <a:off x="1937320" y="3383508"/>
            <a:ext cx="576262" cy="576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70684" name="Oval 28"/>
          <p:cNvSpPr>
            <a:spLocks noChangeArrowheads="1"/>
          </p:cNvSpPr>
          <p:nvPr/>
        </p:nvSpPr>
        <p:spPr bwMode="auto">
          <a:xfrm>
            <a:off x="3804220" y="3383508"/>
            <a:ext cx="576262" cy="576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70685" name="Oval 29"/>
          <p:cNvSpPr>
            <a:spLocks noChangeArrowheads="1"/>
          </p:cNvSpPr>
          <p:nvPr/>
        </p:nvSpPr>
        <p:spPr bwMode="auto">
          <a:xfrm>
            <a:off x="6020370" y="3383508"/>
            <a:ext cx="576262" cy="576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70686" name="Oval 30"/>
          <p:cNvSpPr>
            <a:spLocks noChangeArrowheads="1"/>
          </p:cNvSpPr>
          <p:nvPr/>
        </p:nvSpPr>
        <p:spPr bwMode="auto">
          <a:xfrm>
            <a:off x="8544495" y="3383508"/>
            <a:ext cx="576262" cy="576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4</a:t>
            </a:r>
          </a:p>
        </p:txBody>
      </p:sp>
      <p:sp>
        <p:nvSpPr>
          <p:cNvPr id="70687" name="Line 31"/>
          <p:cNvSpPr>
            <a:spLocks noChangeShapeType="1"/>
          </p:cNvSpPr>
          <p:nvPr/>
        </p:nvSpPr>
        <p:spPr bwMode="auto">
          <a:xfrm>
            <a:off x="2731070" y="3888333"/>
            <a:ext cx="935037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88" name="Line 32"/>
          <p:cNvSpPr>
            <a:spLocks noChangeShapeType="1"/>
          </p:cNvSpPr>
          <p:nvPr/>
        </p:nvSpPr>
        <p:spPr bwMode="auto">
          <a:xfrm>
            <a:off x="4583682" y="3888333"/>
            <a:ext cx="1081088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89" name="Line 33"/>
          <p:cNvSpPr>
            <a:spLocks noChangeShapeType="1"/>
          </p:cNvSpPr>
          <p:nvPr/>
        </p:nvSpPr>
        <p:spPr bwMode="auto">
          <a:xfrm>
            <a:off x="6871270" y="3888333"/>
            <a:ext cx="1368425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90" name="Text Box 34"/>
          <p:cNvSpPr txBox="1">
            <a:spLocks noChangeArrowheads="1"/>
          </p:cNvSpPr>
          <p:nvPr/>
        </p:nvSpPr>
        <p:spPr bwMode="auto">
          <a:xfrm>
            <a:off x="2331020" y="3096171"/>
            <a:ext cx="1676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〈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1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0</a:t>
            </a:r>
            <a:r>
              <a:rPr lang="en-US" altLang="zh-CN" sz="3000">
                <a:latin typeface="Times New Roman" pitchFamily="18" charset="0"/>
              </a:rPr>
              <a:t>〉</a:t>
            </a:r>
          </a:p>
        </p:txBody>
      </p:sp>
      <p:sp>
        <p:nvSpPr>
          <p:cNvPr id="70691" name="Text Box 35"/>
          <p:cNvSpPr txBox="1">
            <a:spLocks noChangeArrowheads="1"/>
          </p:cNvSpPr>
          <p:nvPr/>
        </p:nvSpPr>
        <p:spPr bwMode="auto">
          <a:xfrm>
            <a:off x="4151882" y="3096171"/>
            <a:ext cx="2089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〈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2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1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0</a:t>
            </a:r>
            <a:r>
              <a:rPr lang="en-US" altLang="zh-CN" sz="3000">
                <a:latin typeface="Times New Roman" pitchFamily="18" charset="0"/>
              </a:rPr>
              <a:t>〉</a:t>
            </a:r>
          </a:p>
        </p:txBody>
      </p:sp>
      <p:sp>
        <p:nvSpPr>
          <p:cNvPr id="70692" name="Text Box 36"/>
          <p:cNvSpPr txBox="1">
            <a:spLocks noChangeArrowheads="1"/>
          </p:cNvSpPr>
          <p:nvPr/>
        </p:nvSpPr>
        <p:spPr bwMode="auto">
          <a:xfrm>
            <a:off x="6312470" y="3096171"/>
            <a:ext cx="25019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〈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3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2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1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0</a:t>
            </a:r>
            <a:r>
              <a:rPr lang="en-US" altLang="zh-CN" sz="3000">
                <a:latin typeface="Times New Roman" pitchFamily="18" charset="0"/>
              </a:rPr>
              <a:t>〉</a:t>
            </a:r>
          </a:p>
        </p:txBody>
      </p:sp>
      <p:sp>
        <p:nvSpPr>
          <p:cNvPr id="70693" name="Text Box 37"/>
          <p:cNvSpPr txBox="1">
            <a:spLocks noChangeArrowheads="1"/>
          </p:cNvSpPr>
          <p:nvPr/>
        </p:nvSpPr>
        <p:spPr bwMode="auto">
          <a:xfrm>
            <a:off x="1415032" y="4634458"/>
            <a:ext cx="20097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{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2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1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0</a:t>
            </a:r>
            <a:r>
              <a:rPr lang="en-US" altLang="zh-CN" sz="3000">
                <a:latin typeface="Times New Roman" pitchFamily="18" charset="0"/>
              </a:rPr>
              <a:t>}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70694" name="Text Box 38"/>
          <p:cNvSpPr txBox="1">
            <a:spLocks noChangeArrowheads="1"/>
          </p:cNvSpPr>
          <p:nvPr/>
        </p:nvSpPr>
        <p:spPr bwMode="auto">
          <a:xfrm>
            <a:off x="2999357" y="5185321"/>
            <a:ext cx="24225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{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3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2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1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0</a:t>
            </a:r>
            <a:r>
              <a:rPr lang="en-US" altLang="zh-CN" sz="3000">
                <a:latin typeface="Times New Roman" pitchFamily="18" charset="0"/>
              </a:rPr>
              <a:t>}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70695" name="Text Box 39"/>
          <p:cNvSpPr txBox="1">
            <a:spLocks noChangeArrowheads="1"/>
          </p:cNvSpPr>
          <p:nvPr/>
        </p:nvSpPr>
        <p:spPr bwMode="auto">
          <a:xfrm>
            <a:off x="4871020" y="5759996"/>
            <a:ext cx="28352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{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4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3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2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1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0</a:t>
            </a:r>
            <a:r>
              <a:rPr lang="en-US" altLang="zh-CN" sz="3000">
                <a:latin typeface="Times New Roman" pitchFamily="18" charset="0"/>
              </a:rPr>
              <a:t>}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70696" name="Text Box 40"/>
          <p:cNvSpPr txBox="1">
            <a:spLocks noChangeArrowheads="1"/>
          </p:cNvSpPr>
          <p:nvPr/>
        </p:nvSpPr>
        <p:spPr bwMode="auto">
          <a:xfrm>
            <a:off x="-96268" y="2404021"/>
            <a:ext cx="15970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{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1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0</a:t>
            </a:r>
            <a:r>
              <a:rPr lang="en-US" altLang="zh-CN" sz="3000">
                <a:latin typeface="Times New Roman" pitchFamily="18" charset="0"/>
              </a:rPr>
              <a:t>}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0</a:t>
            </a:r>
          </a:p>
        </p:txBody>
      </p:sp>
      <p:sp>
        <p:nvSpPr>
          <p:cNvPr id="70697" name="Text Box 41"/>
          <p:cNvSpPr txBox="1">
            <a:spLocks noChangeArrowheads="1"/>
          </p:cNvSpPr>
          <p:nvPr/>
        </p:nvSpPr>
        <p:spPr bwMode="auto">
          <a:xfrm>
            <a:off x="1343595" y="1916658"/>
            <a:ext cx="20097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{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2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1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0</a:t>
            </a:r>
            <a:r>
              <a:rPr lang="en-US" altLang="zh-CN" sz="3000">
                <a:latin typeface="Times New Roman" pitchFamily="18" charset="0"/>
              </a:rPr>
              <a:t>}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70698" name="Text Box 42"/>
          <p:cNvSpPr txBox="1">
            <a:spLocks noChangeArrowheads="1"/>
          </p:cNvSpPr>
          <p:nvPr/>
        </p:nvSpPr>
        <p:spPr bwMode="auto">
          <a:xfrm>
            <a:off x="3070795" y="1368971"/>
            <a:ext cx="20097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{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3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2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1</a:t>
            </a:r>
            <a:r>
              <a:rPr lang="en-US" altLang="zh-CN" sz="3000">
                <a:latin typeface="Times New Roman" pitchFamily="18" charset="0"/>
              </a:rPr>
              <a:t>}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70699" name="Text Box 43"/>
          <p:cNvSpPr txBox="1">
            <a:spLocks noChangeArrowheads="1"/>
          </p:cNvSpPr>
          <p:nvPr/>
        </p:nvSpPr>
        <p:spPr bwMode="auto">
          <a:xfrm>
            <a:off x="5159945" y="791121"/>
            <a:ext cx="20097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en-US" altLang="zh-CN" sz="3000">
                <a:latin typeface="Times New Roman" pitchFamily="18" charset="0"/>
              </a:rPr>
              <a:t>{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4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3</a:t>
            </a:r>
            <a:r>
              <a:rPr lang="en-US" altLang="zh-CN" sz="3000">
                <a:latin typeface="Times New Roman" pitchFamily="18" charset="0"/>
              </a:rPr>
              <a:t> </a:t>
            </a:r>
            <a:r>
              <a:rPr lang="en-US" altLang="zh-CN" sz="3000" i="1">
                <a:latin typeface="Times New Roman" pitchFamily="18" charset="0"/>
              </a:rPr>
              <a:t>a</a:t>
            </a:r>
            <a:r>
              <a:rPr lang="en-US" altLang="zh-CN" sz="3000" baseline="-25000">
                <a:latin typeface="Times New Roman" pitchFamily="18" charset="0"/>
              </a:rPr>
              <a:t>2</a:t>
            </a:r>
            <a:r>
              <a:rPr lang="en-US" altLang="zh-CN" sz="3000">
                <a:latin typeface="Times New Roman" pitchFamily="18" charset="0"/>
              </a:rPr>
              <a:t>}</a:t>
            </a:r>
            <a:r>
              <a:rPr lang="en-US" altLang="zh-CN" sz="3000" b="1" i="1">
                <a:latin typeface="Times New Roman" pitchFamily="18" charset="0"/>
              </a:rPr>
              <a:t>a</a:t>
            </a:r>
            <a:r>
              <a:rPr lang="en-US" altLang="zh-CN" sz="3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70700" name="Text Box 44"/>
          <p:cNvSpPr txBox="1">
            <a:spLocks noChangeArrowheads="1"/>
          </p:cNvSpPr>
          <p:nvPr/>
        </p:nvSpPr>
        <p:spPr bwMode="auto">
          <a:xfrm>
            <a:off x="2842195" y="4175671"/>
            <a:ext cx="6619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3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√</a:t>
            </a:r>
            <a:endParaRPr lang="en-US" altLang="zh-CN" sz="3000" b="1" i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70733" name="Group 77"/>
          <p:cNvGrpSpPr>
            <a:grpSpLocks/>
          </p:cNvGrpSpPr>
          <p:nvPr/>
        </p:nvGrpSpPr>
        <p:grpSpPr bwMode="auto">
          <a:xfrm>
            <a:off x="4834507" y="4148683"/>
            <a:ext cx="612775" cy="1054100"/>
            <a:chOff x="2403" y="2886"/>
            <a:chExt cx="386" cy="664"/>
          </a:xfrm>
        </p:grpSpPr>
        <p:sp>
          <p:nvSpPr>
            <p:cNvPr id="70701" name="Text Box 45"/>
            <p:cNvSpPr txBox="1">
              <a:spLocks noChangeArrowheads="1"/>
            </p:cNvSpPr>
            <p:nvPr/>
          </p:nvSpPr>
          <p:spPr bwMode="auto">
            <a:xfrm>
              <a:off x="2403" y="2886"/>
              <a:ext cx="38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02" name="Text Box 46"/>
            <p:cNvSpPr txBox="1">
              <a:spLocks noChangeArrowheads="1"/>
            </p:cNvSpPr>
            <p:nvPr/>
          </p:nvSpPr>
          <p:spPr bwMode="auto">
            <a:xfrm>
              <a:off x="2408" y="3204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70732" name="Group 76"/>
          <p:cNvGrpSpPr>
            <a:grpSpLocks/>
          </p:cNvGrpSpPr>
          <p:nvPr/>
        </p:nvGrpSpPr>
        <p:grpSpPr bwMode="auto">
          <a:xfrm>
            <a:off x="6988745" y="4148683"/>
            <a:ext cx="612775" cy="1584325"/>
            <a:chOff x="3782" y="2886"/>
            <a:chExt cx="386" cy="998"/>
          </a:xfrm>
        </p:grpSpPr>
        <p:sp>
          <p:nvSpPr>
            <p:cNvPr id="70703" name="Text Box 47"/>
            <p:cNvSpPr txBox="1">
              <a:spLocks noChangeArrowheads="1"/>
            </p:cNvSpPr>
            <p:nvPr/>
          </p:nvSpPr>
          <p:spPr bwMode="auto">
            <a:xfrm>
              <a:off x="3782" y="2886"/>
              <a:ext cx="38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04" name="Text Box 48"/>
            <p:cNvSpPr txBox="1">
              <a:spLocks noChangeArrowheads="1"/>
            </p:cNvSpPr>
            <p:nvPr/>
          </p:nvSpPr>
          <p:spPr bwMode="auto">
            <a:xfrm>
              <a:off x="3787" y="3204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05" name="Text Box 49"/>
            <p:cNvSpPr txBox="1">
              <a:spLocks noChangeArrowheads="1"/>
            </p:cNvSpPr>
            <p:nvPr/>
          </p:nvSpPr>
          <p:spPr bwMode="auto">
            <a:xfrm>
              <a:off x="3787" y="3538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70734" name="Group 78"/>
          <p:cNvGrpSpPr>
            <a:grpSpLocks/>
          </p:cNvGrpSpPr>
          <p:nvPr/>
        </p:nvGrpSpPr>
        <p:grpSpPr bwMode="auto">
          <a:xfrm>
            <a:off x="8615932" y="4104233"/>
            <a:ext cx="636588" cy="2205038"/>
            <a:chOff x="5420" y="2858"/>
            <a:chExt cx="401" cy="1389"/>
          </a:xfrm>
        </p:grpSpPr>
        <p:sp>
          <p:nvSpPr>
            <p:cNvPr id="70706" name="Text Box 50"/>
            <p:cNvSpPr txBox="1">
              <a:spLocks noChangeArrowheads="1"/>
            </p:cNvSpPr>
            <p:nvPr/>
          </p:nvSpPr>
          <p:spPr bwMode="auto">
            <a:xfrm>
              <a:off x="5420" y="2858"/>
              <a:ext cx="38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07" name="Text Box 51"/>
            <p:cNvSpPr txBox="1">
              <a:spLocks noChangeArrowheads="1"/>
            </p:cNvSpPr>
            <p:nvPr/>
          </p:nvSpPr>
          <p:spPr bwMode="auto">
            <a:xfrm>
              <a:off x="5425" y="3192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08" name="Text Box 52"/>
            <p:cNvSpPr txBox="1">
              <a:spLocks noChangeArrowheads="1"/>
            </p:cNvSpPr>
            <p:nvPr/>
          </p:nvSpPr>
          <p:spPr bwMode="auto">
            <a:xfrm>
              <a:off x="5434" y="3555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09" name="Text Box 53"/>
            <p:cNvSpPr txBox="1">
              <a:spLocks noChangeArrowheads="1"/>
            </p:cNvSpPr>
            <p:nvPr/>
          </p:nvSpPr>
          <p:spPr bwMode="auto">
            <a:xfrm>
              <a:off x="5440" y="3901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70714" name="Text Box 58"/>
          <p:cNvSpPr txBox="1">
            <a:spLocks noChangeArrowheads="1"/>
          </p:cNvSpPr>
          <p:nvPr/>
        </p:nvSpPr>
        <p:spPr bwMode="auto">
          <a:xfrm>
            <a:off x="2842195" y="2475458"/>
            <a:ext cx="6619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3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√</a:t>
            </a:r>
            <a:endParaRPr lang="en-US" altLang="zh-CN" sz="3000" b="1" i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70735" name="Group 79"/>
          <p:cNvGrpSpPr>
            <a:grpSpLocks/>
          </p:cNvGrpSpPr>
          <p:nvPr/>
        </p:nvGrpSpPr>
        <p:grpSpPr bwMode="auto">
          <a:xfrm>
            <a:off x="4756720" y="1965871"/>
            <a:ext cx="619125" cy="1031875"/>
            <a:chOff x="2376" y="1511"/>
            <a:chExt cx="390" cy="650"/>
          </a:xfrm>
        </p:grpSpPr>
        <p:sp>
          <p:nvSpPr>
            <p:cNvPr id="70715" name="Text Box 59"/>
            <p:cNvSpPr txBox="1">
              <a:spLocks noChangeArrowheads="1"/>
            </p:cNvSpPr>
            <p:nvPr/>
          </p:nvSpPr>
          <p:spPr bwMode="auto">
            <a:xfrm>
              <a:off x="2380" y="1815"/>
              <a:ext cx="38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18" name="Text Box 62"/>
            <p:cNvSpPr txBox="1">
              <a:spLocks noChangeArrowheads="1"/>
            </p:cNvSpPr>
            <p:nvPr/>
          </p:nvSpPr>
          <p:spPr bwMode="auto">
            <a:xfrm>
              <a:off x="2376" y="1511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70736" name="Group 80"/>
          <p:cNvGrpSpPr>
            <a:grpSpLocks/>
          </p:cNvGrpSpPr>
          <p:nvPr/>
        </p:nvGrpSpPr>
        <p:grpSpPr bwMode="auto">
          <a:xfrm>
            <a:off x="6960170" y="1389608"/>
            <a:ext cx="641350" cy="1619250"/>
            <a:chOff x="3746" y="1148"/>
            <a:chExt cx="399" cy="1020"/>
          </a:xfrm>
        </p:grpSpPr>
        <p:sp>
          <p:nvSpPr>
            <p:cNvPr id="70716" name="Text Box 60"/>
            <p:cNvSpPr txBox="1">
              <a:spLocks noChangeArrowheads="1"/>
            </p:cNvSpPr>
            <p:nvPr/>
          </p:nvSpPr>
          <p:spPr bwMode="auto">
            <a:xfrm>
              <a:off x="3759" y="1822"/>
              <a:ext cx="38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19" name="Text Box 63"/>
            <p:cNvSpPr txBox="1">
              <a:spLocks noChangeArrowheads="1"/>
            </p:cNvSpPr>
            <p:nvPr/>
          </p:nvSpPr>
          <p:spPr bwMode="auto">
            <a:xfrm>
              <a:off x="3755" y="1511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21" name="Text Box 65"/>
            <p:cNvSpPr txBox="1">
              <a:spLocks noChangeArrowheads="1"/>
            </p:cNvSpPr>
            <p:nvPr/>
          </p:nvSpPr>
          <p:spPr bwMode="auto">
            <a:xfrm>
              <a:off x="3746" y="1148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70737" name="Group 81"/>
          <p:cNvGrpSpPr>
            <a:grpSpLocks/>
          </p:cNvGrpSpPr>
          <p:nvPr/>
        </p:nvGrpSpPr>
        <p:grpSpPr bwMode="auto">
          <a:xfrm>
            <a:off x="8550845" y="864146"/>
            <a:ext cx="641350" cy="2089150"/>
            <a:chOff x="5379" y="817"/>
            <a:chExt cx="404" cy="1316"/>
          </a:xfrm>
        </p:grpSpPr>
        <p:sp>
          <p:nvSpPr>
            <p:cNvPr id="70717" name="Text Box 61"/>
            <p:cNvSpPr txBox="1">
              <a:spLocks noChangeArrowheads="1"/>
            </p:cNvSpPr>
            <p:nvPr/>
          </p:nvSpPr>
          <p:spPr bwMode="auto">
            <a:xfrm>
              <a:off x="5397" y="1787"/>
              <a:ext cx="38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20" name="Text Box 64"/>
            <p:cNvSpPr txBox="1">
              <a:spLocks noChangeArrowheads="1"/>
            </p:cNvSpPr>
            <p:nvPr/>
          </p:nvSpPr>
          <p:spPr bwMode="auto">
            <a:xfrm>
              <a:off x="5393" y="1497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22" name="Text Box 66"/>
            <p:cNvSpPr txBox="1">
              <a:spLocks noChangeArrowheads="1"/>
            </p:cNvSpPr>
            <p:nvPr/>
          </p:nvSpPr>
          <p:spPr bwMode="auto">
            <a:xfrm>
              <a:off x="5386" y="1165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70723" name="Text Box 67"/>
            <p:cNvSpPr txBox="1">
              <a:spLocks noChangeArrowheads="1"/>
            </p:cNvSpPr>
            <p:nvPr/>
          </p:nvSpPr>
          <p:spPr bwMode="auto">
            <a:xfrm>
              <a:off x="5379" y="817"/>
              <a:ext cx="38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√</a:t>
              </a:r>
              <a:endParaRPr lang="en-US" altLang="zh-CN" sz="3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70728" name="Text Box 72"/>
          <p:cNvSpPr txBox="1">
            <a:spLocks noChangeArrowheads="1"/>
          </p:cNvSpPr>
          <p:nvPr/>
        </p:nvSpPr>
        <p:spPr bwMode="auto">
          <a:xfrm>
            <a:off x="-236538" y="-49213"/>
            <a:ext cx="565731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600" dirty="0" smtClean="0">
                <a:latin typeface="Times New Roman" pitchFamily="18" charset="0"/>
              </a:rPr>
              <a:t>  </a:t>
            </a:r>
            <a:r>
              <a:rPr lang="en-US" altLang="zh-CN" sz="2600" dirty="0">
                <a:latin typeface="Times New Roman" pitchFamily="18" charset="0"/>
              </a:rPr>
              <a:t>{</a:t>
            </a:r>
            <a:r>
              <a:rPr lang="en-US" altLang="zh-CN" sz="2600" i="1" dirty="0" err="1">
                <a:latin typeface="Times New Roman" pitchFamily="18" charset="0"/>
              </a:rPr>
              <a:t>msg</a:t>
            </a:r>
            <a:r>
              <a:rPr lang="en-US" altLang="zh-CN" sz="2600" dirty="0">
                <a:latin typeface="Times New Roman" pitchFamily="18" charset="0"/>
              </a:rPr>
              <a:t>}</a:t>
            </a:r>
            <a:r>
              <a:rPr lang="en-US" altLang="zh-CN" sz="2600" i="1" dirty="0" err="1">
                <a:latin typeface="Times New Roman" pitchFamily="18" charset="0"/>
              </a:rPr>
              <a:t>a</a:t>
            </a:r>
            <a:r>
              <a:rPr lang="en-US" altLang="zh-CN" sz="2600" i="1" baseline="-25000" dirty="0" err="1">
                <a:latin typeface="Times New Roman" pitchFamily="18" charset="0"/>
              </a:rPr>
              <a:t>i</a:t>
            </a:r>
            <a:r>
              <a:rPr lang="zh-CN" altLang="en-US" sz="2600" dirty="0">
                <a:latin typeface="Times New Roman" pitchFamily="18" charset="0"/>
              </a:rPr>
              <a:t>：</a:t>
            </a:r>
            <a:r>
              <a:rPr lang="en-US" altLang="zh-CN" sz="2600" dirty="0">
                <a:latin typeface="Times New Roman" pitchFamily="18" charset="0"/>
              </a:rPr>
              <a:t>signature of </a:t>
            </a:r>
            <a:r>
              <a:rPr lang="en-US" altLang="zh-CN" sz="2600" i="1" dirty="0" err="1">
                <a:latin typeface="Times New Roman" pitchFamily="18" charset="0"/>
              </a:rPr>
              <a:t>msg</a:t>
            </a:r>
            <a:r>
              <a:rPr lang="en-US" altLang="zh-CN" sz="2600" dirty="0">
                <a:latin typeface="Times New Roman" pitchFamily="18" charset="0"/>
              </a:rPr>
              <a:t> signed by </a:t>
            </a:r>
            <a:r>
              <a:rPr lang="en-US" altLang="zh-CN" sz="2600" i="1" dirty="0" err="1">
                <a:latin typeface="Times New Roman" pitchFamily="18" charset="0"/>
              </a:rPr>
              <a:t>a</a:t>
            </a:r>
            <a:r>
              <a:rPr lang="en-US" altLang="zh-CN" sz="2600" i="1" baseline="-25000" dirty="0" err="1">
                <a:latin typeface="Times New Roman" pitchFamily="18" charset="0"/>
              </a:rPr>
              <a:t>i</a:t>
            </a:r>
            <a:endParaRPr lang="en-US" altLang="zh-CN" sz="2600" i="1" baseline="-25000" dirty="0">
              <a:latin typeface="Times New Roman" pitchFamily="18" charset="0"/>
            </a:endParaRPr>
          </a:p>
        </p:txBody>
      </p:sp>
      <p:sp>
        <p:nvSpPr>
          <p:cNvPr id="70730" name="Text Box 74"/>
          <p:cNvSpPr txBox="1">
            <a:spLocks noChangeArrowheads="1"/>
          </p:cNvSpPr>
          <p:nvPr/>
        </p:nvSpPr>
        <p:spPr bwMode="auto">
          <a:xfrm>
            <a:off x="87882" y="692696"/>
            <a:ext cx="231666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FS-BGP</a:t>
            </a:r>
            <a:r>
              <a:rPr lang="zh-CN" altLang="en-US" sz="3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en-US" altLang="zh-CN" sz="3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CSA</a:t>
            </a:r>
          </a:p>
        </p:txBody>
      </p:sp>
      <p:sp>
        <p:nvSpPr>
          <p:cNvPr id="70731" name="Text Box 75"/>
          <p:cNvSpPr txBox="1">
            <a:spLocks noChangeArrowheads="1"/>
          </p:cNvSpPr>
          <p:nvPr/>
        </p:nvSpPr>
        <p:spPr bwMode="auto">
          <a:xfrm>
            <a:off x="46607" y="5831433"/>
            <a:ext cx="2089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3000">
                <a:latin typeface="黑体" pitchFamily="49" charset="-122"/>
                <a:ea typeface="黑体" pitchFamily="49" charset="-122"/>
              </a:rPr>
              <a:t>S-BGP</a:t>
            </a:r>
            <a:r>
              <a:rPr lang="zh-CN" altLang="en-US" sz="3000">
                <a:latin typeface="黑体" pitchFamily="49" charset="-122"/>
                <a:ea typeface="黑体" pitchFamily="49" charset="-122"/>
              </a:rPr>
              <a:t>：</a:t>
            </a:r>
            <a:r>
              <a:rPr lang="en-US" altLang="zh-CN" sz="3000">
                <a:latin typeface="黑体" pitchFamily="49" charset="-122"/>
                <a:ea typeface="黑体" pitchFamily="49" charset="-122"/>
              </a:rPr>
              <a:t>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70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0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0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0.16476 1.48148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29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-3.7037E-6 L 0.16458 -3.7037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06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0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0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70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707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70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70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0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0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458 1.48148E-6 L 0.35365 1.48148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81481E-6 L 0.1658 4.81481E-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706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81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458 -3.7037E-6 L 0.36146 -3.7037E-6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706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6 4.44444E-6 L 0.18142 4.44444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70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707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707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7" dur="500"/>
                                        <p:tgtEl>
                                          <p:spTgt spid="70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0" dur="500"/>
                                        <p:tgtEl>
                                          <p:spTgt spid="70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70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70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9" presetID="63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365 1.48148E-6 L 0.57986 1.48148E-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2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8 4.81481E-6 L 0.3941 4.81481E-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706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42 7.40741E-7 L 0.19827 7.40741E-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70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267 -3.7037E-6 L 0.58316 -3.7037E-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706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263 4.44444E-6 L 0.40225 4.44444E-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70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2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1 2.31267E-6 L 0.21546 2.31267E-6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70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7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7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707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707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8" dur="500"/>
                                        <p:tgtEl>
                                          <p:spTgt spid="70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1" dur="500"/>
                                        <p:tgtEl>
                                          <p:spTgt spid="70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3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70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70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986 1.48148E-6 L 0.82604 1.48148E-6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9" y="0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63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41 4.81481E-6 L 0.61458 4.81481E-6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706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827 7.40741E-7 L 0.39514 7.40741E-7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70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0.14427 4.44444E-6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706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05" y="0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63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8316 -3.7037E-6 L 0.83403 -3.7037E-6 " pathEditMode="relative" rAng="0" ptsTypes="AA">
                                      <p:cBhvr>
                                        <p:cTn id="139" dur="2000" fill="hold"/>
                                        <p:tgtEl>
                                          <p:spTgt spid="706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35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225 4.44444E-6 L 0.63159 4.44444E-6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70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58" y="0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754 2.31267E-6 L 0.44393 2.31267E-6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70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19" y="0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3.62627E-6 L 0.21614 3.62627E-6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70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7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2" dur="500"/>
                                        <p:tgtEl>
                                          <p:spTgt spid="7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4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5" dur="500"/>
                                        <p:tgtEl>
                                          <p:spTgt spid="707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707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5" grpId="0" animBg="1"/>
      <p:bldP spid="70679" grpId="0"/>
      <p:bldP spid="70682" grpId="0"/>
      <p:bldP spid="70682" grpId="1"/>
      <p:bldP spid="70682" grpId="2"/>
      <p:bldP spid="70682" grpId="3"/>
      <p:bldP spid="70682" grpId="4"/>
      <p:bldP spid="70687" grpId="0" animBg="1"/>
      <p:bldP spid="70688" grpId="0" animBg="1"/>
      <p:bldP spid="70689" grpId="0" animBg="1"/>
      <p:bldP spid="70690" grpId="0"/>
      <p:bldP spid="70691" grpId="0"/>
      <p:bldP spid="70692" grpId="0"/>
      <p:bldP spid="70693" grpId="0"/>
      <p:bldP spid="70693" grpId="1"/>
      <p:bldP spid="70693" grpId="2"/>
      <p:bldP spid="70693" grpId="3"/>
      <p:bldP spid="70694" grpId="0" build="allAtOnce"/>
      <p:bldP spid="70694" grpId="1" build="allAtOnce"/>
      <p:bldP spid="70695" grpId="0"/>
      <p:bldP spid="70695" grpId="1"/>
      <p:bldP spid="70696" grpId="0"/>
      <p:bldP spid="70696" grpId="1"/>
      <p:bldP spid="70696" grpId="2"/>
      <p:bldP spid="70696" grpId="3"/>
      <p:bldP spid="70696" grpId="4"/>
      <p:bldP spid="70697" grpId="0"/>
      <p:bldP spid="70697" grpId="1"/>
      <p:bldP spid="70697" grpId="2"/>
      <p:bldP spid="70697" grpId="3"/>
      <p:bldP spid="70698" grpId="0"/>
      <p:bldP spid="70698" grpId="1"/>
      <p:bldP spid="70698" grpId="2"/>
      <p:bldP spid="70699" grpId="0"/>
      <p:bldP spid="70699" grpId="1"/>
      <p:bldP spid="70700" grpId="0"/>
      <p:bldP spid="70700" grpId="1"/>
      <p:bldP spid="70714" grpId="0"/>
      <p:bldP spid="7071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F2B1-C6AC-4F06-A302-D4EDA8C70DCC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08504" cy="1143000"/>
          </a:xfrm>
        </p:spPr>
        <p:txBody>
          <a:bodyPr/>
          <a:lstStyle/>
          <a:p>
            <a:r>
              <a:rPr lang="en-US" altLang="zh-CN" dirty="0" smtClean="0"/>
              <a:t>Signatures </a:t>
            </a:r>
            <a:r>
              <a:rPr lang="en-US" altLang="zh-CN" dirty="0"/>
              <a:t>in </a:t>
            </a:r>
            <a:r>
              <a:rPr lang="en-US" altLang="zh-CN" dirty="0" smtClean="0"/>
              <a:t>FS-BGP </a:t>
            </a:r>
            <a:r>
              <a:rPr lang="en-US" altLang="zh-CN" dirty="0"/>
              <a:t>and S-BGP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endParaRPr lang="en-US" altLang="zh-CN" dirty="0"/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1187846" y="1556792"/>
            <a:ext cx="68405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 b="1" dirty="0" smtClean="0">
                <a:latin typeface="Times New Roman" pitchFamily="18" charset="0"/>
              </a:rPr>
              <a:t>Signatures for the path: </a:t>
            </a:r>
            <a:r>
              <a:rPr lang="en-US" altLang="zh-CN" sz="2400" b="1" i="1" dirty="0" err="1" smtClean="0">
                <a:latin typeface="Times New Roman" pitchFamily="18" charset="0"/>
              </a:rPr>
              <a:t>p</a:t>
            </a:r>
            <a:r>
              <a:rPr lang="en-US" altLang="zh-CN" sz="2400" b="1" i="1" baseline="-25000" dirty="0" err="1" smtClean="0">
                <a:latin typeface="Times New Roman" pitchFamily="18" charset="0"/>
              </a:rPr>
              <a:t>n</a:t>
            </a:r>
            <a:r>
              <a:rPr lang="en-US" altLang="zh-CN" sz="2400" b="1" dirty="0"/>
              <a:t>=&lt;</a:t>
            </a:r>
            <a:r>
              <a:rPr lang="en-US" altLang="zh-CN" sz="2400" b="1" i="1" dirty="0">
                <a:latin typeface="Times New Roman" pitchFamily="18" charset="0"/>
              </a:rPr>
              <a:t>a</a:t>
            </a:r>
            <a:r>
              <a:rPr lang="en-US" altLang="zh-CN" sz="2400" b="1" i="1" baseline="-25000" dirty="0">
                <a:latin typeface="Times New Roman" pitchFamily="18" charset="0"/>
              </a:rPr>
              <a:t>n</a:t>
            </a:r>
            <a:r>
              <a:rPr lang="en-US" altLang="zh-CN" sz="2400" b="1" baseline="-25000" dirty="0">
                <a:latin typeface="Times New Roman" pitchFamily="18" charset="0"/>
              </a:rPr>
              <a:t>+1</a:t>
            </a:r>
            <a:r>
              <a:rPr lang="en-US" altLang="zh-CN" sz="2400" b="1" dirty="0">
                <a:latin typeface="Times New Roman" pitchFamily="18" charset="0"/>
              </a:rPr>
              <a:t>, </a:t>
            </a:r>
            <a:r>
              <a:rPr lang="en-US" altLang="zh-CN" sz="2400" b="1" i="1" dirty="0">
                <a:latin typeface="Times New Roman" pitchFamily="18" charset="0"/>
              </a:rPr>
              <a:t>a</a:t>
            </a:r>
            <a:r>
              <a:rPr lang="en-US" altLang="zh-CN" sz="2400" b="1" i="1" baseline="-25000" dirty="0">
                <a:latin typeface="Times New Roman" pitchFamily="18" charset="0"/>
              </a:rPr>
              <a:t>n</a:t>
            </a:r>
            <a:r>
              <a:rPr lang="en-US" altLang="zh-CN" sz="2400" b="1" dirty="0">
                <a:latin typeface="Times New Roman" pitchFamily="18" charset="0"/>
              </a:rPr>
              <a:t>, </a:t>
            </a:r>
            <a:r>
              <a:rPr lang="en-US" altLang="zh-CN" sz="2400" b="1" i="1" dirty="0">
                <a:latin typeface="Times New Roman" pitchFamily="18" charset="0"/>
              </a:rPr>
              <a:t>a</a:t>
            </a:r>
            <a:r>
              <a:rPr lang="en-US" altLang="zh-CN" sz="2400" b="1" i="1" baseline="-25000" dirty="0">
                <a:latin typeface="Times New Roman" pitchFamily="18" charset="0"/>
              </a:rPr>
              <a:t>n</a:t>
            </a:r>
            <a:r>
              <a:rPr lang="en-US" altLang="zh-CN" sz="2400" b="1" baseline="-25000" dirty="0">
                <a:latin typeface="Times New Roman" pitchFamily="18" charset="0"/>
              </a:rPr>
              <a:t>-1</a:t>
            </a:r>
            <a:r>
              <a:rPr lang="en-US" altLang="zh-CN" sz="2400" b="1" dirty="0">
                <a:latin typeface="Times New Roman" pitchFamily="18" charset="0"/>
              </a:rPr>
              <a:t>, …, </a:t>
            </a:r>
            <a:r>
              <a:rPr lang="en-US" altLang="zh-CN" sz="2400" b="1" i="1" dirty="0">
                <a:latin typeface="Times New Roman" pitchFamily="18" charset="0"/>
              </a:rPr>
              <a:t>a</a:t>
            </a:r>
            <a:r>
              <a:rPr lang="en-US" altLang="zh-CN" sz="2400" b="1" baseline="-25000" dirty="0">
                <a:latin typeface="Times New Roman" pitchFamily="18" charset="0"/>
              </a:rPr>
              <a:t>0</a:t>
            </a:r>
            <a:r>
              <a:rPr lang="en-US" altLang="zh-CN" sz="2400" b="1" dirty="0"/>
              <a:t>&gt;</a:t>
            </a: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843" y="2224585"/>
            <a:ext cx="6329741" cy="185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851" y="4395909"/>
            <a:ext cx="6295525" cy="1769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81659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FS-BGP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91127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 </a:t>
            </a:r>
            <a:r>
              <a:rPr lang="en-US" altLang="zh-CN" b="1" dirty="0" smtClean="0"/>
              <a:t>S-BGP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02022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28747"/>
            <a:ext cx="6095239" cy="1252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5905-4511-4DF9-B64B-238E67426D0B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zh-CN" dirty="0" smtClean="0"/>
              <a:t>Cost Reduction</a:t>
            </a:r>
            <a:endParaRPr lang="en-US" altLang="zh-CN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79296" cy="5068888"/>
          </a:xfrm>
        </p:spPr>
        <p:txBody>
          <a:bodyPr/>
          <a:lstStyle/>
          <a:p>
            <a:r>
              <a:rPr lang="en-US" altLang="zh-CN" dirty="0" smtClean="0"/>
              <a:t>(# total critical segment)</a:t>
            </a:r>
            <a:r>
              <a:rPr lang="zh-CN" altLang="en-US" dirty="0" smtClean="0"/>
              <a:t>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&lt;&lt;</a:t>
            </a:r>
            <a:r>
              <a:rPr lang="en-US" altLang="zh-CN" dirty="0" smtClean="0"/>
              <a:t> (# total AS path)</a:t>
            </a:r>
          </a:p>
          <a:p>
            <a:r>
              <a:rPr lang="en-US" altLang="zh-CN" dirty="0" smtClean="0"/>
              <a:t>If </a:t>
            </a:r>
            <a:r>
              <a:rPr lang="en-US" altLang="zh-CN" dirty="0"/>
              <a:t>we use a small </a:t>
            </a:r>
            <a:r>
              <a:rPr lang="en-US" altLang="zh-CN" dirty="0" smtClean="0"/>
              <a:t>cache, the cost will be sharply decreased</a:t>
            </a:r>
          </a:p>
          <a:p>
            <a:pPr lvl="3"/>
            <a:endParaRPr lang="zh-CN" altLang="en-US" dirty="0"/>
          </a:p>
          <a:p>
            <a:pPr lvl="3"/>
            <a:endParaRPr lang="zh-CN" altLang="en-US" dirty="0"/>
          </a:p>
          <a:p>
            <a:pPr lvl="3"/>
            <a:endParaRPr lang="zh-CN" altLang="en-US" dirty="0"/>
          </a:p>
          <a:p>
            <a:pPr lvl="3"/>
            <a:endParaRPr lang="zh-CN" altLang="en-US" dirty="0"/>
          </a:p>
          <a:p>
            <a:pPr lvl="1"/>
            <a:r>
              <a:rPr lang="en-US" altLang="zh-CN" dirty="0" smtClean="0"/>
              <a:t>  S-BGP: </a:t>
            </a:r>
            <a:r>
              <a:rPr lang="en-US" altLang="zh-CN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i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dirty="0" smtClean="0"/>
              <a:t> receives</a:t>
            </a:r>
            <a:r>
              <a:rPr lang="zh-CN" altLang="en-US" dirty="0" smtClean="0"/>
              <a:t> </a:t>
            </a:r>
            <a:r>
              <a:rPr lang="en-US" altLang="zh-CN" i="1" dirty="0" smtClean="0">
                <a:latin typeface="Times New Roman" pitchFamily="18" charset="0"/>
              </a:rPr>
              <a:t>k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paths, signs </a:t>
            </a:r>
            <a:r>
              <a:rPr lang="en-US" altLang="zh-CN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k</a:t>
            </a:r>
            <a:r>
              <a:rPr lang="en-US" altLang="zh-CN" dirty="0" smtClean="0"/>
              <a:t> signatures</a:t>
            </a:r>
            <a:endParaRPr lang="zh-CN" altLang="en-US" dirty="0"/>
          </a:p>
          <a:p>
            <a:pPr lvl="1"/>
            <a:r>
              <a:rPr lang="en-US" altLang="zh-CN" dirty="0" smtClean="0"/>
              <a:t>FS-BGP: </a:t>
            </a:r>
            <a:r>
              <a:rPr lang="en-US" altLang="zh-CN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i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dirty="0" smtClean="0"/>
              <a:t> receives </a:t>
            </a:r>
            <a:r>
              <a:rPr lang="en-US" altLang="zh-CN" i="1" dirty="0" smtClean="0">
                <a:latin typeface="Times New Roman" pitchFamily="18" charset="0"/>
              </a:rPr>
              <a:t>k</a:t>
            </a:r>
            <a:r>
              <a:rPr lang="en-US" altLang="zh-CN" dirty="0" smtClean="0"/>
              <a:t> paths, signs </a:t>
            </a:r>
            <a:r>
              <a:rPr lang="en-US" altLang="zh-CN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dirty="0" smtClean="0"/>
              <a:t> signature</a:t>
            </a:r>
            <a:endParaRPr lang="zh-CN" altLang="en-US" dirty="0"/>
          </a:p>
        </p:txBody>
      </p:sp>
      <p:sp>
        <p:nvSpPr>
          <p:cNvPr id="35855" name="Oval 15"/>
          <p:cNvSpPr>
            <a:spLocks noChangeArrowheads="1"/>
          </p:cNvSpPr>
          <p:nvPr/>
        </p:nvSpPr>
        <p:spPr bwMode="auto">
          <a:xfrm>
            <a:off x="2532876" y="3717032"/>
            <a:ext cx="360362" cy="3603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06CDC-6010-48CB-84DF-53AB2B628E7F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en-US" altLang="zh-CN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1628775"/>
            <a:ext cx="8496175" cy="5068888"/>
          </a:xfrm>
        </p:spPr>
        <p:txBody>
          <a:bodyPr/>
          <a:lstStyle/>
          <a:p>
            <a:r>
              <a:rPr lang="en-US" altLang="zh-CN" dirty="0"/>
              <a:t>Introduction</a:t>
            </a:r>
          </a:p>
          <a:p>
            <a:r>
              <a:rPr lang="en-US" altLang="zh-CN" b="1" dirty="0" smtClean="0">
                <a:solidFill>
                  <a:srgbClr val="0000FF"/>
                </a:solidFill>
              </a:rPr>
              <a:t>FS-BGP: Fast Secure BGP</a:t>
            </a:r>
            <a:endParaRPr lang="en-US" altLang="zh-CN" b="1" dirty="0">
              <a:solidFill>
                <a:srgbClr val="0000FF"/>
              </a:solidFill>
            </a:endParaRPr>
          </a:p>
          <a:p>
            <a:pPr lvl="1"/>
            <a:r>
              <a:rPr lang="en-US" altLang="zh-CN" dirty="0" smtClean="0"/>
              <a:t>CSA</a:t>
            </a:r>
            <a:r>
              <a:rPr lang="en-US" altLang="zh-CN" dirty="0"/>
              <a:t>: Critical Segment Attestation</a:t>
            </a: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SPP</a:t>
            </a:r>
            <a:r>
              <a:rPr lang="en-US" altLang="zh-CN" b="1" dirty="0">
                <a:solidFill>
                  <a:srgbClr val="0000FF"/>
                </a:solidFill>
              </a:rPr>
              <a:t>: </a:t>
            </a:r>
            <a:r>
              <a:rPr lang="en-US" altLang="zh-CN" b="1" dirty="0" smtClean="0">
                <a:solidFill>
                  <a:srgbClr val="0000FF"/>
                </a:solidFill>
              </a:rPr>
              <a:t>Suppressed Path Padding (</a:t>
            </a:r>
            <a:r>
              <a:rPr lang="en-US" altLang="zh-CN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Optional</a:t>
            </a:r>
            <a:r>
              <a:rPr lang="en-US" altLang="zh-CN" b="1" dirty="0" smtClean="0">
                <a:solidFill>
                  <a:srgbClr val="0000FF"/>
                </a:solidFill>
              </a:rPr>
              <a:t>)</a:t>
            </a:r>
            <a:endParaRPr lang="en-US" altLang="zh-CN" b="1" dirty="0">
              <a:solidFill>
                <a:srgbClr val="0000FF"/>
              </a:solidFill>
            </a:endParaRPr>
          </a:p>
          <a:p>
            <a:pPr lvl="5"/>
            <a:endParaRPr lang="en-US" altLang="zh-CN" dirty="0" smtClean="0"/>
          </a:p>
          <a:p>
            <a:r>
              <a:rPr lang="en-US" altLang="zh-CN" dirty="0" smtClean="0"/>
              <a:t>Evaluation</a:t>
            </a:r>
            <a:endParaRPr lang="en-US" altLang="zh-CN" dirty="0"/>
          </a:p>
          <a:p>
            <a:r>
              <a:rPr lang="en-US" altLang="zh-CN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199881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23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24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AFC-259D-493D-B668-39E02AA140F5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28775"/>
            <a:ext cx="8686800" cy="1655763"/>
          </a:xfrm>
        </p:spPr>
        <p:txBody>
          <a:bodyPr/>
          <a:lstStyle/>
          <a:p>
            <a:r>
              <a:rPr lang="en-US" altLang="zh-CN" dirty="0" smtClean="0"/>
              <a:t>Paths can be verified in FS-BGP are all feasible </a:t>
            </a:r>
            <a:r>
              <a:rPr lang="en-US" altLang="zh-CN" dirty="0" smtClean="0"/>
              <a:t>paths </a:t>
            </a:r>
            <a:r>
              <a:rPr lang="en-US" altLang="zh-CN" sz="2000" dirty="0" smtClean="0"/>
              <a:t>[Theorem 1]</a:t>
            </a:r>
            <a:endParaRPr lang="zh-CN" altLang="en-US" dirty="0"/>
          </a:p>
        </p:txBody>
      </p:sp>
      <p:sp>
        <p:nvSpPr>
          <p:cNvPr id="23575" name="Oval 23"/>
          <p:cNvSpPr>
            <a:spLocks noChangeArrowheads="1"/>
          </p:cNvSpPr>
          <p:nvPr/>
        </p:nvSpPr>
        <p:spPr bwMode="auto">
          <a:xfrm>
            <a:off x="6659563" y="3596823"/>
            <a:ext cx="2484437" cy="1223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74" name="Oval 22"/>
          <p:cNvSpPr>
            <a:spLocks noChangeArrowheads="1"/>
          </p:cNvSpPr>
          <p:nvPr/>
        </p:nvSpPr>
        <p:spPr bwMode="auto">
          <a:xfrm>
            <a:off x="6732588" y="3779385"/>
            <a:ext cx="1655762" cy="8636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-15126" y="274638"/>
            <a:ext cx="9159126" cy="1143000"/>
          </a:xfrm>
        </p:spPr>
        <p:txBody>
          <a:bodyPr/>
          <a:lstStyle/>
          <a:p>
            <a:r>
              <a:rPr lang="en-US" altLang="zh-CN" dirty="0" smtClean="0"/>
              <a:t>CSA achieves Feasible Path Authentication</a:t>
            </a:r>
            <a:endParaRPr lang="zh-CN" altLang="en-US" dirty="0"/>
          </a:p>
        </p:txBody>
      </p:sp>
      <p:graphicFrame>
        <p:nvGraphicFramePr>
          <p:cNvPr id="23560" name="Object 8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766487930"/>
              </p:ext>
            </p:extLst>
          </p:nvPr>
        </p:nvGraphicFramePr>
        <p:xfrm>
          <a:off x="650875" y="3937243"/>
          <a:ext cx="608013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62" name="Equation" r:id="rId3" imgW="164880" imgH="190440" progId="Equation.DSMT4">
                  <p:embed/>
                </p:oleObj>
              </mc:Choice>
              <mc:Fallback>
                <p:oleObj name="Equation" r:id="rId3" imgW="1648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75" y="3937243"/>
                        <a:ext cx="608013" cy="70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-108520" y="2901245"/>
            <a:ext cx="2185214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dirty="0" smtClean="0">
                <a:latin typeface="+mj-lt"/>
                <a:ea typeface="黑体" pitchFamily="49" charset="-122"/>
              </a:rPr>
              <a:t>Signed paths</a:t>
            </a:r>
          </a:p>
          <a:p>
            <a:pPr algn="ctr"/>
            <a:r>
              <a:rPr lang="en-US" altLang="zh-CN" sz="2600" dirty="0" smtClean="0">
                <a:latin typeface="+mj-lt"/>
                <a:ea typeface="黑体" pitchFamily="49" charset="-122"/>
              </a:rPr>
              <a:t>in S-BGP</a:t>
            </a:r>
            <a:endParaRPr lang="zh-CN" altLang="en-US" sz="2600" dirty="0">
              <a:latin typeface="+mj-lt"/>
              <a:ea typeface="黑体" pitchFamily="49" charset="-122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411760" y="2901245"/>
            <a:ext cx="2185214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dirty="0" smtClean="0">
                <a:latin typeface="+mj-lt"/>
                <a:ea typeface="黑体" pitchFamily="49" charset="-122"/>
              </a:rPr>
              <a:t>Signed paths</a:t>
            </a:r>
          </a:p>
          <a:p>
            <a:pPr algn="ctr"/>
            <a:r>
              <a:rPr lang="en-US" altLang="zh-CN" sz="2600" dirty="0" smtClean="0">
                <a:latin typeface="+mj-lt"/>
                <a:ea typeface="黑体" pitchFamily="49" charset="-122"/>
              </a:rPr>
              <a:t>in </a:t>
            </a:r>
            <a:r>
              <a:rPr lang="en-US" altLang="zh-CN" sz="2600" dirty="0" smtClean="0">
                <a:solidFill>
                  <a:srgbClr val="0000FF"/>
                </a:solidFill>
                <a:latin typeface="+mj-lt"/>
                <a:ea typeface="黑体" pitchFamily="49" charset="-122"/>
              </a:rPr>
              <a:t>FS-BGP</a:t>
            </a:r>
            <a:endParaRPr lang="zh-CN" altLang="en-US" sz="2600" dirty="0">
              <a:solidFill>
                <a:srgbClr val="0000FF"/>
              </a:solidFill>
              <a:latin typeface="+mj-lt"/>
              <a:ea typeface="黑体" pitchFamily="49" charset="-122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004048" y="2920295"/>
            <a:ext cx="1798889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dirty="0" smtClean="0">
                <a:latin typeface="+mj-lt"/>
                <a:ea typeface="黑体" pitchFamily="49" charset="-122"/>
              </a:rPr>
              <a:t>All feasible</a:t>
            </a:r>
          </a:p>
          <a:p>
            <a:pPr algn="ctr"/>
            <a:r>
              <a:rPr lang="en-US" altLang="zh-CN" sz="2600" dirty="0" smtClean="0">
                <a:latin typeface="+mj-lt"/>
                <a:ea typeface="黑体" pitchFamily="49" charset="-122"/>
              </a:rPr>
              <a:t>paths</a:t>
            </a:r>
            <a:endParaRPr lang="zh-CN" altLang="en-US" sz="2600" dirty="0">
              <a:latin typeface="+mj-lt"/>
              <a:ea typeface="黑体" pitchFamily="49" charset="-122"/>
            </a:endParaRPr>
          </a:p>
        </p:txBody>
      </p:sp>
      <p:graphicFrame>
        <p:nvGraphicFramePr>
          <p:cNvPr id="23562" name="Object 10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610258588"/>
              </p:ext>
            </p:extLst>
          </p:nvPr>
        </p:nvGraphicFramePr>
        <p:xfrm>
          <a:off x="2266950" y="4105518"/>
          <a:ext cx="360363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63" name="Equation" r:id="rId5" imgW="139680" imgH="114120" progId="Equation.DSMT4">
                  <p:embed/>
                </p:oleObj>
              </mc:Choice>
              <mc:Fallback>
                <p:oleObj name="Equation" r:id="rId5" imgW="139680" imgH="114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950" y="4105518"/>
                        <a:ext cx="360363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358871"/>
              </p:ext>
            </p:extLst>
          </p:nvPr>
        </p:nvGraphicFramePr>
        <p:xfrm>
          <a:off x="3130550" y="3937243"/>
          <a:ext cx="79375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64" name="Equation" r:id="rId7" imgW="215640" imgH="190440" progId="Equation.DSMT4">
                  <p:embed/>
                </p:oleObj>
              </mc:Choice>
              <mc:Fallback>
                <p:oleObj name="Equation" r:id="rId7" imgW="21564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0550" y="3937243"/>
                        <a:ext cx="793750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460199"/>
              </p:ext>
            </p:extLst>
          </p:nvPr>
        </p:nvGraphicFramePr>
        <p:xfrm>
          <a:off x="5580063" y="3884855"/>
          <a:ext cx="652462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65" name="Equation" r:id="rId9" imgW="177480" imgH="190440" progId="Equation.DSMT4">
                  <p:embed/>
                </p:oleObj>
              </mc:Choice>
              <mc:Fallback>
                <p:oleObj name="Equation" r:id="rId9" imgW="1774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3884855"/>
                        <a:ext cx="652462" cy="70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6901674"/>
              </p:ext>
            </p:extLst>
          </p:nvPr>
        </p:nvGraphicFramePr>
        <p:xfrm>
          <a:off x="4789488" y="4105518"/>
          <a:ext cx="360362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66" name="Equation" r:id="rId11" imgW="139680" imgH="114120" progId="Equation.DSMT4">
                  <p:embed/>
                </p:oleObj>
              </mc:Choice>
              <mc:Fallback>
                <p:oleObj name="Equation" r:id="rId11" imgW="139680" imgH="114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9488" y="4105518"/>
                        <a:ext cx="360362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3" name="Oval 21"/>
          <p:cNvSpPr>
            <a:spLocks noChangeArrowheads="1"/>
          </p:cNvSpPr>
          <p:nvPr/>
        </p:nvSpPr>
        <p:spPr bwMode="auto">
          <a:xfrm>
            <a:off x="6948488" y="3885748"/>
            <a:ext cx="576262" cy="647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3576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3568057"/>
              </p:ext>
            </p:extLst>
          </p:nvPr>
        </p:nvGraphicFramePr>
        <p:xfrm>
          <a:off x="8505825" y="3957185"/>
          <a:ext cx="45878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67" name="Equation" r:id="rId12" imgW="177480" imgH="190440" progId="Equation.DSMT4">
                  <p:embed/>
                </p:oleObj>
              </mc:Choice>
              <mc:Fallback>
                <p:oleObj name="Equation" r:id="rId12" imgW="1774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5825" y="3957185"/>
                        <a:ext cx="458788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77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634251"/>
              </p:ext>
            </p:extLst>
          </p:nvPr>
        </p:nvGraphicFramePr>
        <p:xfrm>
          <a:off x="7524750" y="3957185"/>
          <a:ext cx="557213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68" name="Equation" r:id="rId13" imgW="215640" imgH="190440" progId="Equation.DSMT4">
                  <p:embed/>
                </p:oleObj>
              </mc:Choice>
              <mc:Fallback>
                <p:oleObj name="Equation" r:id="rId13" imgW="21564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3957185"/>
                        <a:ext cx="557213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78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395669"/>
              </p:ext>
            </p:extLst>
          </p:nvPr>
        </p:nvGraphicFramePr>
        <p:xfrm>
          <a:off x="7019925" y="3957185"/>
          <a:ext cx="42703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69" name="Equation" r:id="rId14" imgW="164880" imgH="190440" progId="Equation.DSMT4">
                  <p:embed/>
                </p:oleObj>
              </mc:Choice>
              <mc:Fallback>
                <p:oleObj name="Equation" r:id="rId14" imgW="1648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3957185"/>
                        <a:ext cx="427038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9" name="Text Box 27"/>
          <p:cNvSpPr txBox="1">
            <a:spLocks noChangeArrowheads="1"/>
          </p:cNvSpPr>
          <p:nvPr/>
        </p:nvSpPr>
        <p:spPr bwMode="auto">
          <a:xfrm>
            <a:off x="-15126" y="4835677"/>
            <a:ext cx="200567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 smtClean="0"/>
              <a:t>1. Outdated path</a:t>
            </a:r>
          </a:p>
          <a:p>
            <a:r>
              <a:rPr lang="en-US" altLang="zh-CN" b="1" dirty="0" smtClean="0"/>
              <a:t>2. Current path</a:t>
            </a:r>
            <a:endParaRPr lang="zh-CN" altLang="en-US" b="1" dirty="0"/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2699792" y="4828318"/>
            <a:ext cx="200567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 smtClean="0"/>
              <a:t>1. Outdated path</a:t>
            </a:r>
          </a:p>
          <a:p>
            <a:r>
              <a:rPr lang="en-US" altLang="zh-CN" b="1" dirty="0" smtClean="0"/>
              <a:t>2. Current path</a:t>
            </a:r>
          </a:p>
          <a:p>
            <a:r>
              <a:rPr lang="en-US" altLang="zh-CN" b="1" dirty="0" smtClean="0">
                <a:solidFill>
                  <a:srgbClr val="0000FF"/>
                </a:solidFill>
              </a:rPr>
              <a:t>3. Revealed path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5249888" y="4820959"/>
            <a:ext cx="299735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 smtClean="0"/>
              <a:t>1. Outdated path</a:t>
            </a:r>
          </a:p>
          <a:p>
            <a:r>
              <a:rPr lang="en-US" altLang="zh-CN" b="1" dirty="0" smtClean="0"/>
              <a:t>2. Current path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3. </a:t>
            </a:r>
            <a:r>
              <a:rPr lang="en-US" altLang="zh-CN" b="1" dirty="0" smtClean="0">
                <a:solidFill>
                  <a:srgbClr val="FF0000"/>
                </a:solidFill>
              </a:rPr>
              <a:t>All not </a:t>
            </a:r>
            <a:r>
              <a:rPr lang="en-US" altLang="zh-CN" b="1" dirty="0" smtClean="0">
                <a:solidFill>
                  <a:srgbClr val="FF0000"/>
                </a:solidFill>
              </a:rPr>
              <a:t>announced path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5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17E12-68CF-4390-B3DA-9B2F24682DAF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zh-CN" dirty="0" smtClean="0"/>
              <a:t>Forge a </a:t>
            </a:r>
            <a:r>
              <a:rPr lang="en-US" altLang="zh-CN" dirty="0" smtClean="0"/>
              <a:t>path in </a:t>
            </a:r>
            <a:r>
              <a:rPr lang="en-US" altLang="zh-CN" dirty="0" smtClean="0"/>
              <a:t>FS-BGP is possible</a:t>
            </a:r>
            <a:endParaRPr lang="zh-CN" alt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Forged path</a:t>
            </a:r>
            <a:r>
              <a:rPr lang="en-US" altLang="zh-CN" dirty="0"/>
              <a:t> (</a:t>
            </a:r>
            <a:r>
              <a:rPr lang="en-US" altLang="zh-CN" b="1" dirty="0">
                <a:solidFill>
                  <a:srgbClr val="0000FF"/>
                </a:solidFill>
              </a:rPr>
              <a:t>Revealed path</a:t>
            </a:r>
            <a:r>
              <a:rPr lang="en-US" altLang="zh-CN" dirty="0"/>
              <a:t>) </a:t>
            </a:r>
            <a:r>
              <a:rPr lang="en-US" altLang="zh-CN" dirty="0" smtClean="0"/>
              <a:t>in FS-BGP</a:t>
            </a:r>
          </a:p>
          <a:p>
            <a:pPr lvl="1"/>
            <a:r>
              <a:rPr lang="en-US" altLang="zh-CN" dirty="0" smtClean="0"/>
              <a:t>Using authenticated path segments, manipulator can construct forged path, which is feasible but currently not announced.</a:t>
            </a:r>
            <a:endParaRPr lang="zh-CN" altLang="en-US" baseline="-25000" dirty="0"/>
          </a:p>
          <a:p>
            <a:endParaRPr lang="zh-CN" altLang="en-US" baseline="-25000" dirty="0"/>
          </a:p>
          <a:p>
            <a:endParaRPr lang="zh-CN" altLang="en-US" baseline="-25000" dirty="0"/>
          </a:p>
          <a:p>
            <a:endParaRPr lang="zh-CN" altLang="en-US" baseline="-25000" dirty="0"/>
          </a:p>
          <a:p>
            <a:endParaRPr lang="zh-CN" altLang="en-US" baseline="-25000" dirty="0"/>
          </a:p>
          <a:p>
            <a:endParaRPr lang="zh-CN" altLang="en-US" baseline="-25000" dirty="0"/>
          </a:p>
          <a:p>
            <a:endParaRPr lang="zh-CN" altLang="en-US" baseline="-25000" dirty="0"/>
          </a:p>
          <a:p>
            <a:endParaRPr lang="en-US" altLang="zh-CN" baseline="-25000" dirty="0"/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09342"/>
            <a:ext cx="6840537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66" y="3582119"/>
            <a:ext cx="8675688" cy="262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7308404" y="4899744"/>
            <a:ext cx="1896673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>
              <a:buFont typeface="Wingdings"/>
              <a:buChar char="ß"/>
            </a:pPr>
            <a:r>
              <a:rPr lang="en-US" altLang="zh-CN" sz="2600" b="1" i="1" dirty="0" smtClean="0">
                <a:latin typeface="Times New Roman" pitchFamily="18" charset="0"/>
              </a:rPr>
              <a:t>a</a:t>
            </a:r>
            <a:r>
              <a:rPr lang="en-US" altLang="zh-CN" sz="2600" b="1" i="1" baseline="-25000" dirty="0" smtClean="0">
                <a:latin typeface="Times New Roman" pitchFamily="18" charset="0"/>
              </a:rPr>
              <a:t>m</a:t>
            </a:r>
            <a:r>
              <a:rPr lang="zh-CN" altLang="en-US" sz="2600" b="1" dirty="0" smtClean="0"/>
              <a:t> </a:t>
            </a:r>
            <a:r>
              <a:rPr lang="en-US" altLang="zh-CN" sz="2600" dirty="0" smtClean="0"/>
              <a:t>forge</a:t>
            </a:r>
            <a:br>
              <a:rPr lang="en-US" altLang="zh-CN" sz="2600" dirty="0" smtClean="0"/>
            </a:br>
            <a:r>
              <a:rPr lang="en-US" altLang="zh-CN" sz="2600" dirty="0" smtClean="0"/>
              <a:t>path </a:t>
            </a:r>
            <a:r>
              <a:rPr lang="en-US" altLang="zh-CN" sz="2600" b="1" i="1" dirty="0" err="1" smtClean="0">
                <a:latin typeface="Times New Roman" pitchFamily="18" charset="0"/>
              </a:rPr>
              <a:t>p</a:t>
            </a:r>
            <a:r>
              <a:rPr lang="en-US" altLang="zh-CN" sz="2600" b="1" i="1" baseline="-25000" dirty="0" err="1" smtClean="0">
                <a:latin typeface="Times New Roman" pitchFamily="18" charset="0"/>
              </a:rPr>
              <a:t>d</a:t>
            </a:r>
            <a:endParaRPr lang="en-US" altLang="zh-CN" sz="2600" b="1" i="1" baseline="-25000" dirty="0">
              <a:latin typeface="Times New Roman" pitchFamily="18" charset="0"/>
            </a:endParaRP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1691680" y="6180410"/>
            <a:ext cx="5976664" cy="4924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zh-CN" sz="2600" b="1" i="1" dirty="0" smtClean="0">
                <a:latin typeface="Times New Roman" pitchFamily="18" charset="0"/>
              </a:rPr>
              <a:t>a</a:t>
            </a:r>
            <a:r>
              <a:rPr lang="en-US" altLang="zh-CN" sz="2600" b="1" baseline="-25000" dirty="0" smtClean="0"/>
              <a:t>4</a:t>
            </a:r>
            <a:r>
              <a:rPr lang="zh-CN" altLang="en-US" sz="2600" b="1" dirty="0" smtClean="0"/>
              <a:t> </a:t>
            </a:r>
            <a:r>
              <a:rPr lang="en-US" altLang="zh-CN" sz="2600" dirty="0" smtClean="0"/>
              <a:t>construct path</a:t>
            </a:r>
            <a:r>
              <a:rPr lang="en-US" altLang="zh-CN" sz="2600" b="1" dirty="0" smtClean="0"/>
              <a:t> </a:t>
            </a:r>
            <a:r>
              <a:rPr lang="en-US" altLang="zh-CN" sz="2600" b="1" i="1" dirty="0" err="1" smtClean="0">
                <a:latin typeface="Times New Roman" pitchFamily="18" charset="0"/>
              </a:rPr>
              <a:t>p</a:t>
            </a:r>
            <a:r>
              <a:rPr lang="en-US" altLang="zh-CN" sz="2600" b="1" i="1" baseline="-25000" dirty="0" err="1" smtClean="0">
                <a:latin typeface="Times New Roman" pitchFamily="18" charset="0"/>
              </a:rPr>
              <a:t>f</a:t>
            </a:r>
            <a:r>
              <a:rPr lang="en-US" altLang="zh-CN" sz="2600" b="1" i="1" baseline="-25000" dirty="0" smtClean="0">
                <a:latin typeface="Times New Roman" pitchFamily="18" charset="0"/>
              </a:rPr>
              <a:t> </a:t>
            </a:r>
            <a:r>
              <a:rPr lang="en-US" altLang="zh-CN" sz="2600" b="1" i="1" dirty="0" smtClean="0">
                <a:latin typeface="Times New Roman" pitchFamily="18" charset="0"/>
              </a:rPr>
              <a:t>,</a:t>
            </a:r>
            <a:r>
              <a:rPr lang="en-US" altLang="zh-CN" sz="2600" b="1" i="1" baseline="-25000" dirty="0" smtClean="0">
                <a:latin typeface="Times New Roman" pitchFamily="18" charset="0"/>
              </a:rPr>
              <a:t> </a:t>
            </a:r>
            <a:r>
              <a:rPr lang="en-US" altLang="zh-CN" sz="2600" dirty="0" smtClean="0"/>
              <a:t>then hijack prefix</a:t>
            </a:r>
            <a:r>
              <a:rPr lang="zh-CN" altLang="en-US" sz="2600" b="1" dirty="0" smtClean="0"/>
              <a:t> </a:t>
            </a:r>
            <a:r>
              <a:rPr lang="en-US" altLang="zh-CN" sz="2600" b="1" i="1" dirty="0">
                <a:latin typeface="Times New Roman" pitchFamily="18" charset="0"/>
              </a:rPr>
              <a:t>f   </a:t>
            </a:r>
            <a:endParaRPr lang="en-US" altLang="zh-CN" sz="26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/>
      <p:bldP spid="47109" grpId="1"/>
      <p:bldP spid="471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7AE4-0924-41E4-96BF-9DC9AB6C5B42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-108520" y="274638"/>
            <a:ext cx="9361040" cy="1143000"/>
          </a:xfrm>
        </p:spPr>
        <p:txBody>
          <a:bodyPr/>
          <a:lstStyle/>
          <a:p>
            <a:r>
              <a:rPr lang="en-US" altLang="zh-CN" dirty="0" smtClean="0"/>
              <a:t>Conditions of </a:t>
            </a:r>
            <a:r>
              <a:rPr lang="en-US" altLang="zh-CN" b="1" dirty="0" smtClean="0">
                <a:solidFill>
                  <a:srgbClr val="0000FF"/>
                </a:solidFill>
              </a:rPr>
              <a:t>Effective Hijacking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964612" cy="52578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b="1" dirty="0" smtClean="0">
                <a:solidFill>
                  <a:srgbClr val="0000FF"/>
                </a:solidFill>
              </a:rPr>
              <a:t>Effective hijacking</a:t>
            </a:r>
            <a:r>
              <a:rPr lang="en-US" altLang="zh-CN" dirty="0" smtClean="0"/>
              <a:t>: the traffic is not forwarded by the attacker under normal status.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(1) Forged path is </a:t>
            </a:r>
            <a:r>
              <a:rPr lang="en-US" altLang="zh-CN" b="1" dirty="0" smtClean="0">
                <a:solidFill>
                  <a:srgbClr val="0000FF"/>
                </a:solidFill>
              </a:rPr>
              <a:t>still feasible</a:t>
            </a:r>
            <a:r>
              <a:rPr lang="en-US" altLang="zh-CN" dirty="0" smtClean="0"/>
              <a:t>, and only temporarily not received by the attacker!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(2) Forge a path in FS-BGP is </a:t>
            </a:r>
            <a:r>
              <a:rPr lang="en-US" altLang="zh-CN" b="1" dirty="0" smtClean="0">
                <a:solidFill>
                  <a:srgbClr val="0000FF"/>
                </a:solidFill>
              </a:rPr>
              <a:t>very difficult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Must be constructed using received authenticated path segments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Must not be announced by the intermediate AS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Can NOT </a:t>
            </a:r>
            <a:r>
              <a:rPr lang="en-US" altLang="zh-CN" dirty="0" smtClean="0"/>
              <a:t>be shorter than 5 hops </a:t>
            </a:r>
            <a:r>
              <a:rPr lang="en-US" altLang="zh-CN" sz="1800" dirty="0" smtClean="0"/>
              <a:t>[Theorem 2]</a:t>
            </a:r>
            <a:endParaRPr lang="zh-CN" altLang="en-US" dirty="0" smtClean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(3) Only </a:t>
            </a:r>
            <a:r>
              <a:rPr lang="en-US" altLang="zh-CN" b="1" dirty="0" smtClean="0">
                <a:solidFill>
                  <a:srgbClr val="0000FF"/>
                </a:solidFill>
              </a:rPr>
              <a:t>short enough forge-path</a:t>
            </a:r>
            <a:r>
              <a:rPr lang="en-US" altLang="zh-CN" dirty="0" smtClean="0">
                <a:solidFill>
                  <a:srgbClr val="0000FF"/>
                </a:solidFill>
              </a:rPr>
              <a:t> </a:t>
            </a:r>
            <a:r>
              <a:rPr lang="en-US" altLang="zh-CN" dirty="0" smtClean="0"/>
              <a:t>can be used for a effective hijacking </a:t>
            </a:r>
            <a:r>
              <a:rPr lang="en-US" altLang="zh-CN" sz="2000" dirty="0" smtClean="0"/>
              <a:t>[Theorem 3]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F0F3D-03B5-4E97-A420-A0F42E742769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Prevent Effective Hijacking</a:t>
            </a:r>
            <a:endParaRPr lang="zh-CN" alt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en-US" altLang="zh-CN" dirty="0" smtClean="0"/>
              <a:t>Using ASPP, can grantee </a:t>
            </a:r>
            <a:r>
              <a:rPr lang="en-US" altLang="zh-CN" dirty="0"/>
              <a:t>that attacker can not </a:t>
            </a:r>
            <a:r>
              <a:rPr lang="en-US" altLang="zh-CN" dirty="0" smtClean="0"/>
              <a:t>concatenate short enough forge </a:t>
            </a:r>
            <a:r>
              <a:rPr lang="en-US" altLang="zh-CN" dirty="0" smtClean="0"/>
              <a:t>path</a:t>
            </a:r>
          </a:p>
          <a:p>
            <a:r>
              <a:rPr lang="en-US" altLang="zh-CN" b="1" dirty="0" smtClean="0">
                <a:solidFill>
                  <a:srgbClr val="0000FF"/>
                </a:solidFill>
              </a:rPr>
              <a:t>Short enough</a:t>
            </a:r>
            <a:r>
              <a:rPr lang="en-US" altLang="zh-CN" dirty="0" smtClean="0"/>
              <a:t>: shorter than the optimal path (longest live-time)</a:t>
            </a:r>
            <a:endParaRPr lang="zh-CN" altLang="en-US" dirty="0"/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87"/>
          <a:stretch>
            <a:fillRect/>
          </a:stretch>
        </p:blipFill>
        <p:spPr bwMode="auto">
          <a:xfrm>
            <a:off x="3312096" y="3936008"/>
            <a:ext cx="5795963" cy="237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724471" y="4464645"/>
            <a:ext cx="16700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200">
                <a:latin typeface="Times New Roman" pitchFamily="18" charset="0"/>
              </a:rPr>
              <a:t>{</a:t>
            </a:r>
            <a:r>
              <a:rPr lang="en-US" altLang="zh-CN" sz="2200" i="1">
                <a:latin typeface="Times New Roman" pitchFamily="18" charset="0"/>
              </a:rPr>
              <a:t>a</a:t>
            </a:r>
            <a:r>
              <a:rPr lang="en-US" altLang="zh-CN" sz="2200" baseline="-25000">
                <a:latin typeface="Times New Roman" pitchFamily="18" charset="0"/>
              </a:rPr>
              <a:t>4</a:t>
            </a:r>
            <a:r>
              <a:rPr lang="en-US" altLang="zh-CN" sz="2200">
                <a:latin typeface="Times New Roman" pitchFamily="18" charset="0"/>
              </a:rPr>
              <a:t>, </a:t>
            </a:r>
            <a:r>
              <a:rPr lang="en-US" altLang="zh-CN" sz="2200" i="1">
                <a:latin typeface="Times New Roman" pitchFamily="18" charset="0"/>
              </a:rPr>
              <a:t>a</a:t>
            </a:r>
            <a:r>
              <a:rPr lang="en-US" altLang="zh-CN" sz="2200" baseline="-25000">
                <a:latin typeface="Times New Roman" pitchFamily="18" charset="0"/>
              </a:rPr>
              <a:t>3</a:t>
            </a:r>
            <a:r>
              <a:rPr lang="en-US" altLang="zh-CN" sz="2200">
                <a:latin typeface="Times New Roman" pitchFamily="18" charset="0"/>
              </a:rPr>
              <a:t>, </a:t>
            </a:r>
            <a:r>
              <a:rPr lang="en-US" altLang="zh-CN" sz="2200" i="1">
                <a:latin typeface="Times New Roman" pitchFamily="18" charset="0"/>
              </a:rPr>
              <a:t>a</a:t>
            </a:r>
            <a:r>
              <a:rPr lang="en-US" altLang="zh-CN" sz="2200" baseline="-25000">
                <a:latin typeface="Times New Roman" pitchFamily="18" charset="0"/>
              </a:rPr>
              <a:t>2</a:t>
            </a:r>
            <a:r>
              <a:rPr lang="en-US" altLang="zh-CN" sz="2200">
                <a:latin typeface="Times New Roman" pitchFamily="18" charset="0"/>
              </a:rPr>
              <a:t>}</a:t>
            </a:r>
            <a:r>
              <a:rPr lang="en-US" altLang="zh-CN" sz="2200" i="1">
                <a:latin typeface="Times New Roman" pitchFamily="18" charset="0"/>
              </a:rPr>
              <a:t>a</a:t>
            </a:r>
            <a:r>
              <a:rPr lang="en-US" altLang="zh-CN" sz="2200" baseline="-25000">
                <a:latin typeface="Times New Roman" pitchFamily="18" charset="0"/>
              </a:rPr>
              <a:t>3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611759" y="5105995"/>
            <a:ext cx="19494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200" dirty="0">
                <a:latin typeface="Times New Roman" pitchFamily="18" charset="0"/>
              </a:rPr>
              <a:t>{</a:t>
            </a:r>
            <a:r>
              <a:rPr lang="en-US" altLang="zh-CN" sz="2200" i="1" dirty="0">
                <a:latin typeface="Times New Roman" pitchFamily="18" charset="0"/>
              </a:rPr>
              <a:t>a</a:t>
            </a:r>
            <a:r>
              <a:rPr lang="en-US" altLang="zh-CN" sz="2200" baseline="-25000" dirty="0">
                <a:latin typeface="Times New Roman" pitchFamily="18" charset="0"/>
              </a:rPr>
              <a:t>4</a:t>
            </a:r>
            <a:r>
              <a:rPr lang="en-US" altLang="zh-CN" sz="2200" dirty="0">
                <a:latin typeface="Times New Roman" pitchFamily="18" charset="0"/>
              </a:rPr>
              <a:t>, </a:t>
            </a:r>
            <a:r>
              <a:rPr lang="en-US" altLang="zh-CN" sz="2200" b="1" i="1" dirty="0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2200" b="1" baseline="-25000" dirty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en-US" altLang="zh-CN" sz="2200" dirty="0">
                <a:latin typeface="Times New Roman" pitchFamily="18" charset="0"/>
              </a:rPr>
              <a:t>, </a:t>
            </a:r>
            <a:r>
              <a:rPr lang="en-US" altLang="zh-CN" sz="2200" b="1" dirty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en-US" altLang="zh-CN" sz="2200" dirty="0">
                <a:latin typeface="Times New Roman" pitchFamily="18" charset="0"/>
              </a:rPr>
              <a:t>, </a:t>
            </a:r>
            <a:r>
              <a:rPr lang="en-US" altLang="zh-CN" sz="2200" i="1" dirty="0">
                <a:latin typeface="Times New Roman" pitchFamily="18" charset="0"/>
              </a:rPr>
              <a:t>a</a:t>
            </a:r>
            <a:r>
              <a:rPr lang="en-US" altLang="zh-CN" sz="2200" baseline="-25000" dirty="0">
                <a:latin typeface="Times New Roman" pitchFamily="18" charset="0"/>
              </a:rPr>
              <a:t>2</a:t>
            </a:r>
            <a:r>
              <a:rPr lang="en-US" altLang="zh-CN" sz="2200" dirty="0">
                <a:latin typeface="Times New Roman" pitchFamily="18" charset="0"/>
              </a:rPr>
              <a:t>}</a:t>
            </a:r>
            <a:r>
              <a:rPr lang="en-US" altLang="zh-CN" sz="2200" i="1" dirty="0">
                <a:latin typeface="Times New Roman" pitchFamily="18" charset="0"/>
              </a:rPr>
              <a:t>a</a:t>
            </a:r>
            <a:r>
              <a:rPr lang="en-US" altLang="zh-CN" sz="2200" baseline="-25000" dirty="0">
                <a:latin typeface="Times New Roman" pitchFamily="18" charset="0"/>
              </a:rPr>
              <a:t>3</a:t>
            </a:r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1475359" y="489485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35496" y="5693370"/>
            <a:ext cx="33305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200" i="1" dirty="0" err="1">
                <a:latin typeface="Times New Roman" pitchFamily="18" charset="0"/>
              </a:rPr>
              <a:t>p</a:t>
            </a:r>
            <a:r>
              <a:rPr lang="en-US" altLang="zh-CN" sz="2200" i="1" baseline="-25000" dirty="0" err="1">
                <a:latin typeface="Times New Roman" pitchFamily="18" charset="0"/>
              </a:rPr>
              <a:t>f</a:t>
            </a:r>
            <a:r>
              <a:rPr lang="en-US" altLang="zh-CN" sz="2200" dirty="0">
                <a:latin typeface="Times New Roman" pitchFamily="18" charset="0"/>
              </a:rPr>
              <a:t>=&lt;</a:t>
            </a:r>
            <a:r>
              <a:rPr lang="en-US" altLang="zh-CN" sz="2200" i="1" dirty="0">
                <a:latin typeface="Times New Roman" pitchFamily="18" charset="0"/>
              </a:rPr>
              <a:t>a</a:t>
            </a:r>
            <a:r>
              <a:rPr lang="en-US" altLang="zh-CN" sz="2200" baseline="-25000" dirty="0">
                <a:latin typeface="Times New Roman" pitchFamily="18" charset="0"/>
              </a:rPr>
              <a:t>5</a:t>
            </a:r>
            <a:r>
              <a:rPr lang="en-US" altLang="zh-CN" sz="2200" dirty="0">
                <a:latin typeface="Times New Roman" pitchFamily="18" charset="0"/>
              </a:rPr>
              <a:t>, </a:t>
            </a:r>
            <a:r>
              <a:rPr lang="en-US" altLang="zh-CN" sz="2200" i="1" dirty="0">
                <a:latin typeface="Times New Roman" pitchFamily="18" charset="0"/>
              </a:rPr>
              <a:t>a</a:t>
            </a:r>
            <a:r>
              <a:rPr lang="en-US" altLang="zh-CN" sz="2200" baseline="-25000" dirty="0">
                <a:latin typeface="Times New Roman" pitchFamily="18" charset="0"/>
              </a:rPr>
              <a:t>4</a:t>
            </a:r>
            <a:r>
              <a:rPr lang="en-US" altLang="zh-CN" sz="2200" dirty="0">
                <a:latin typeface="Times New Roman" pitchFamily="18" charset="0"/>
              </a:rPr>
              <a:t>, </a:t>
            </a:r>
            <a:r>
              <a:rPr lang="en-US" altLang="zh-CN" sz="2200" b="1" i="1" dirty="0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2200" b="1" baseline="-25000" dirty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en-US" altLang="zh-CN" sz="2200" dirty="0">
                <a:latin typeface="Times New Roman" pitchFamily="18" charset="0"/>
              </a:rPr>
              <a:t>, </a:t>
            </a:r>
            <a:r>
              <a:rPr lang="en-US" altLang="zh-CN" sz="2200" b="1" i="1" dirty="0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2200" b="1" baseline="-25000" dirty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en-US" altLang="zh-CN" sz="2200" dirty="0">
                <a:latin typeface="Times New Roman" pitchFamily="18" charset="0"/>
              </a:rPr>
              <a:t>, </a:t>
            </a:r>
            <a:r>
              <a:rPr lang="en-US" altLang="zh-CN" sz="2200" b="1" i="1" dirty="0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2200" b="1" baseline="-25000" dirty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en-US" altLang="zh-CN" sz="2200" dirty="0">
                <a:latin typeface="Times New Roman" pitchFamily="18" charset="0"/>
              </a:rPr>
              <a:t>, </a:t>
            </a:r>
            <a:r>
              <a:rPr lang="en-US" altLang="zh-CN" sz="2200" i="1" dirty="0">
                <a:latin typeface="Times New Roman" pitchFamily="18" charset="0"/>
              </a:rPr>
              <a:t>a</a:t>
            </a:r>
            <a:r>
              <a:rPr lang="en-US" altLang="zh-CN" sz="2200" baseline="-25000" dirty="0">
                <a:latin typeface="Times New Roman" pitchFamily="18" charset="0"/>
              </a:rPr>
              <a:t>2</a:t>
            </a:r>
            <a:r>
              <a:rPr lang="en-US" altLang="zh-CN" sz="2200" dirty="0">
                <a:latin typeface="Times New Roman" pitchFamily="18" charset="0"/>
              </a:rPr>
              <a:t>, </a:t>
            </a:r>
            <a:r>
              <a:rPr lang="en-US" altLang="zh-CN" sz="2200" i="1" dirty="0">
                <a:latin typeface="Times New Roman" pitchFamily="18" charset="0"/>
              </a:rPr>
              <a:t>a</a:t>
            </a:r>
            <a:r>
              <a:rPr lang="en-US" altLang="zh-CN" sz="2200" baseline="-25000" dirty="0">
                <a:latin typeface="Times New Roman" pitchFamily="18" charset="0"/>
              </a:rPr>
              <a:t>1</a:t>
            </a:r>
            <a:r>
              <a:rPr lang="en-US" altLang="zh-CN" sz="2200" dirty="0">
                <a:latin typeface="Times New Roman" pitchFamily="18" charset="0"/>
              </a:rPr>
              <a:t>&gt;</a:t>
            </a:r>
            <a:endParaRPr lang="en-US" altLang="zh-CN" sz="2200" baseline="-25000" dirty="0">
              <a:latin typeface="Times New Roman" pitchFamily="18" charset="0"/>
            </a:endParaRPr>
          </a:p>
        </p:txBody>
      </p:sp>
      <p:sp>
        <p:nvSpPr>
          <p:cNvPr id="48137" name="Oval 9"/>
          <p:cNvSpPr>
            <a:spLocks noChangeArrowheads="1"/>
          </p:cNvSpPr>
          <p:nvPr/>
        </p:nvSpPr>
        <p:spPr bwMode="auto">
          <a:xfrm>
            <a:off x="5482520" y="5363145"/>
            <a:ext cx="419100" cy="373063"/>
          </a:xfrm>
          <a:prstGeom prst="ellips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8" name="Oval 10"/>
          <p:cNvSpPr>
            <a:spLocks noChangeArrowheads="1"/>
          </p:cNvSpPr>
          <p:nvPr/>
        </p:nvSpPr>
        <p:spPr bwMode="auto">
          <a:xfrm>
            <a:off x="4455096" y="4547195"/>
            <a:ext cx="431800" cy="4318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773951"/>
            <a:ext cx="2133600" cy="476250"/>
          </a:xfrm>
        </p:spPr>
        <p:txBody>
          <a:bodyPr/>
          <a:lstStyle/>
          <a:p>
            <a:fld id="{A626E865-A186-45BC-949D-0650FC287E34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 smtClean="0"/>
              <a:t>SPP: </a:t>
            </a:r>
            <a:r>
              <a:rPr lang="en-US" altLang="zh-CN" sz="4000" dirty="0"/>
              <a:t>Suppressed Path </a:t>
            </a:r>
            <a:r>
              <a:rPr lang="en-US" altLang="zh-CN" sz="4000" dirty="0" smtClean="0"/>
              <a:t>Padding</a:t>
            </a:r>
            <a:endParaRPr lang="en-US" altLang="zh-CN" sz="4000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en-US" altLang="zh-CN" dirty="0"/>
              <a:t>Suppressed </a:t>
            </a:r>
            <a:r>
              <a:rPr lang="en-US" altLang="zh-CN" dirty="0" smtClean="0"/>
              <a:t>Path: </a:t>
            </a:r>
            <a:r>
              <a:rPr lang="en-US" altLang="zh-CN" dirty="0"/>
              <a:t>paths with lower local </a:t>
            </a:r>
            <a:r>
              <a:rPr lang="en-US" altLang="zh-CN" dirty="0" smtClean="0"/>
              <a:t>preference in the decision process</a:t>
            </a:r>
          </a:p>
          <a:p>
            <a:r>
              <a:rPr lang="en-US" altLang="zh-CN" dirty="0" smtClean="0"/>
              <a:t>Suppressed path may shorter than optimal path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SPP:</a:t>
            </a:r>
          </a:p>
          <a:p>
            <a:pPr lvl="1"/>
            <a:r>
              <a:rPr lang="en-US" altLang="zh-CN" dirty="0" smtClean="0"/>
              <a:t>General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Optional</a:t>
            </a:r>
          </a:p>
          <a:p>
            <a:pPr lvl="1"/>
            <a:r>
              <a:rPr lang="en-US" altLang="zh-CN" dirty="0" smtClean="0"/>
              <a:t>Easy to Implement</a:t>
            </a:r>
          </a:p>
        </p:txBody>
      </p:sp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399" y="4065404"/>
            <a:ext cx="4270105" cy="264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4860032" y="3501008"/>
            <a:ext cx="225414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latin typeface="+mj-lt"/>
              </a:rPr>
              <a:t>Compute</a:t>
            </a:r>
            <a:r>
              <a:rPr lang="en-US" altLang="zh-CN" sz="3000" dirty="0" smtClean="0">
                <a:latin typeface="+mj-lt"/>
              </a:rPr>
              <a:t> </a:t>
            </a:r>
            <a:r>
              <a:rPr lang="en-US" altLang="zh-CN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k</a:t>
            </a:r>
            <a:r>
              <a:rPr lang="en-US" altLang="zh-CN" sz="3000" b="1" i="1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</a:t>
            </a:r>
            <a:r>
              <a:rPr lang="en-US" altLang="zh-CN" sz="30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zh-CN" altLang="en-US" sz="3000" dirty="0">
                <a:latin typeface="Times New Roman" pitchFamily="18" charset="0"/>
              </a:rPr>
              <a:t>：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34925" y="3717032"/>
            <a:ext cx="4993675" cy="3046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endParaRPr lang="en-US" altLang="zh-CN" sz="2400" b="1" dirty="0" smtClean="0">
              <a:latin typeface="黑体" pitchFamily="49" charset="-122"/>
              <a:ea typeface="黑体" pitchFamily="49" charset="-122"/>
            </a:endParaRPr>
          </a:p>
          <a:p>
            <a:endParaRPr lang="en-US" altLang="zh-CN" sz="2400" b="1" dirty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Basic decision process:</a:t>
            </a:r>
            <a:endParaRPr lang="zh-CN" altLang="en-US" sz="2400" b="1" dirty="0">
              <a:latin typeface="黑体" pitchFamily="49" charset="-122"/>
              <a:ea typeface="黑体" pitchFamily="49" charset="-122"/>
            </a:endParaRPr>
          </a:p>
          <a:p>
            <a:pPr>
              <a:buFontTx/>
              <a:buAutoNum type="arabicPeriod"/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Highest Local Preference (LP)</a:t>
            </a:r>
          </a:p>
          <a:p>
            <a:pPr>
              <a:buFontTx/>
              <a:buAutoNum type="arabicPeriod"/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Shortest Path Length (PL)</a:t>
            </a:r>
          </a:p>
          <a:p>
            <a:pPr>
              <a:buFontTx/>
              <a:buAutoNum type="arabicPeriod"/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Tie 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Breaks 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(TB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)</a:t>
            </a:r>
          </a:p>
          <a:p>
            <a:pPr marL="0" indent="0"/>
            <a:endParaRPr lang="en-US" altLang="zh-CN" sz="2400" dirty="0" smtClean="0">
              <a:latin typeface="黑体" pitchFamily="49" charset="-122"/>
              <a:ea typeface="黑体" pitchFamily="49" charset="-122"/>
            </a:endParaRPr>
          </a:p>
          <a:p>
            <a:pPr marL="0" indent="0"/>
            <a:endParaRPr lang="en-US" altLang="zh-CN" sz="2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5903913" y="4442336"/>
            <a:ext cx="3060700" cy="19389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Path categories:</a:t>
            </a:r>
            <a:endParaRPr lang="zh-CN" altLang="en-US" sz="2400" b="1" dirty="0">
              <a:latin typeface="黑体" pitchFamily="49" charset="-122"/>
              <a:ea typeface="黑体" pitchFamily="49" charset="-122"/>
            </a:endParaRPr>
          </a:p>
          <a:p>
            <a:pPr>
              <a:buFontTx/>
              <a:buAutoNum type="arabicPeriod"/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Suppressed Path</a:t>
            </a:r>
          </a:p>
          <a:p>
            <a:pPr>
              <a:buFontTx/>
              <a:buAutoNum type="arabicPeriod"/>
            </a:pPr>
            <a:endParaRPr lang="en-US" altLang="zh-CN" sz="24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Tx/>
              <a:buAutoNum type="arabicPeriod"/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Sub-optimal Path</a:t>
            </a:r>
          </a:p>
          <a:p>
            <a:pPr>
              <a:buFontTx/>
              <a:buAutoNum type="arabicPeriod"/>
            </a:pP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Optimal Path</a:t>
            </a:r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5148263" y="5064636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>
            <a:off x="5148263" y="5424998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>
            <a:off x="5148263" y="5785361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>
            <a:off x="5148263" y="6144136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6" grpId="0"/>
      <p:bldP spid="53257" grpId="0" animBg="1"/>
      <p:bldP spid="53257" grpId="1" animBg="1"/>
      <p:bldP spid="53259" grpId="0" animBg="1"/>
      <p:bldP spid="53259" grpId="1" animBg="1"/>
      <p:bldP spid="53260" grpId="0" animBg="1"/>
      <p:bldP spid="53260" grpId="1" animBg="1"/>
      <p:bldP spid="53261" grpId="0" animBg="1"/>
      <p:bldP spid="53261" grpId="1" animBg="1"/>
      <p:bldP spid="53262" grpId="0" animBg="1"/>
      <p:bldP spid="5326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06CDC-6010-48CB-84DF-53AB2B628E7F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en-US" altLang="zh-CN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506888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Introduction</a:t>
            </a: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FS-BGP: Fast Secure BGP</a:t>
            </a: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Terminology</a:t>
            </a: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Quick review of S-BGP</a:t>
            </a:r>
            <a:endParaRPr lang="en-US" altLang="zh-CN" b="1" dirty="0">
              <a:solidFill>
                <a:srgbClr val="0000FF"/>
              </a:solidFill>
            </a:endParaRPr>
          </a:p>
          <a:p>
            <a:pPr lvl="4"/>
            <a:endParaRPr lang="en-US" altLang="zh-CN" dirty="0"/>
          </a:p>
          <a:p>
            <a:r>
              <a:rPr lang="en-US" altLang="zh-CN" dirty="0"/>
              <a:t>FS-BGP</a:t>
            </a:r>
          </a:p>
          <a:p>
            <a:r>
              <a:rPr lang="en-US" altLang="zh-CN" dirty="0" smtClean="0"/>
              <a:t>Evaluation</a:t>
            </a:r>
            <a:endParaRPr lang="en-US" altLang="zh-CN" dirty="0"/>
          </a:p>
          <a:p>
            <a:r>
              <a:rPr lang="en-US" altLang="zh-CN" dirty="0"/>
              <a:t>Discussion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06CDC-6010-48CB-84DF-53AB2B628E7F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en-US" altLang="zh-CN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1628775"/>
            <a:ext cx="8496175" cy="5068888"/>
          </a:xfrm>
        </p:spPr>
        <p:txBody>
          <a:bodyPr/>
          <a:lstStyle/>
          <a:p>
            <a:r>
              <a:rPr lang="en-US" altLang="zh-CN" dirty="0"/>
              <a:t>Introduction</a:t>
            </a:r>
          </a:p>
          <a:p>
            <a:r>
              <a:rPr lang="en-US" altLang="zh-CN" dirty="0" smtClean="0"/>
              <a:t>FS-BGP: Fast Secure BGP</a:t>
            </a:r>
          </a:p>
          <a:p>
            <a:r>
              <a:rPr lang="en-US" altLang="zh-CN" b="1" dirty="0" smtClean="0">
                <a:solidFill>
                  <a:srgbClr val="0000FF"/>
                </a:solidFill>
              </a:rPr>
              <a:t>Evaluation</a:t>
            </a: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Security Level</a:t>
            </a: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Computational Cost</a:t>
            </a:r>
          </a:p>
          <a:p>
            <a:pPr lvl="4"/>
            <a:endParaRPr lang="en-US" altLang="zh-CN" dirty="0"/>
          </a:p>
          <a:p>
            <a:r>
              <a:rPr lang="en-US" altLang="zh-CN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363310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Security Level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FS-BGP, THU, 81th IETF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C153-771C-4C02-A527-E5D7EB0853F9}" type="slidenum">
              <a:rPr lang="en-US" altLang="zh-CN" smtClean="0"/>
              <a:pPr/>
              <a:t>21</a:t>
            </a:fld>
            <a:endParaRPr lang="en-US" altLang="zh-CN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855832"/>
            <a:ext cx="4329545" cy="256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63" y="4630933"/>
            <a:ext cx="4268932" cy="125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直接箭头连接符 8"/>
          <p:cNvCxnSpPr/>
          <p:nvPr/>
        </p:nvCxnSpPr>
        <p:spPr>
          <a:xfrm flipV="1">
            <a:off x="6176092" y="1855832"/>
            <a:ext cx="0" cy="360216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5816052" y="5241971"/>
            <a:ext cx="3148436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4497112" y="334482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Security</a:t>
            </a:r>
            <a:endParaRPr lang="zh-CN" alt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71782" y="4664425"/>
            <a:ext cx="1183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/>
              <a:t>Infeasible</a:t>
            </a:r>
          </a:p>
          <a:p>
            <a:pPr algn="r"/>
            <a:r>
              <a:rPr lang="en-US" altLang="zh-CN" dirty="0" smtClean="0"/>
              <a:t>Path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98336" y="3356992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/>
              <a:t>Feasible</a:t>
            </a:r>
          </a:p>
          <a:p>
            <a:pPr algn="r"/>
            <a:r>
              <a:rPr lang="en-US" altLang="zh-CN" dirty="0" smtClean="0"/>
              <a:t>Path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429502" y="5651956"/>
            <a:ext cx="598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Cost</a:t>
            </a:r>
            <a:endParaRPr lang="zh-CN" alt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274077" y="1916832"/>
            <a:ext cx="95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/>
              <a:t>Current</a:t>
            </a:r>
          </a:p>
          <a:p>
            <a:pPr algn="r"/>
            <a:r>
              <a:rPr lang="en-US" altLang="zh-CN" dirty="0" smtClean="0"/>
              <a:t>Path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228184" y="407707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>
                <a:solidFill>
                  <a:schemeClr val="tx2">
                    <a:lumMod val="50000"/>
                  </a:schemeClr>
                </a:solidFill>
              </a:rPr>
              <a:t>soBGP</a:t>
            </a:r>
            <a:endParaRPr lang="zh-CN" alt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1039" y="5332563"/>
            <a:ext cx="56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Low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495836" y="5332563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High</a:t>
            </a:r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36132" y="3059668"/>
            <a:ext cx="200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F0"/>
                </a:solidFill>
              </a:rPr>
              <a:t>FSBGP (no SPP)</a:t>
            </a:r>
            <a:endParaRPr lang="zh-CN" altLang="en-US" b="1" dirty="0">
              <a:solidFill>
                <a:srgbClr val="00B0F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16416" y="2730989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S-BGP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88589" y="2505673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FSBGP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90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Computational Cost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600200"/>
            <a:ext cx="8208912" cy="4525963"/>
          </a:xfrm>
        </p:spPr>
        <p:txBody>
          <a:bodyPr/>
          <a:lstStyle/>
          <a:p>
            <a:r>
              <a:rPr lang="en-US" altLang="zh-CN" dirty="0" smtClean="0"/>
              <a:t>30 days’ real BGP updates from backbone routers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99826" y="6245225"/>
            <a:ext cx="2133600" cy="476250"/>
          </a:xfrm>
        </p:spPr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09184" y="6245225"/>
            <a:ext cx="2133600" cy="476250"/>
          </a:xfrm>
        </p:spPr>
        <p:txBody>
          <a:bodyPr/>
          <a:lstStyle/>
          <a:p>
            <a:fld id="{1D88C153-771C-4C02-A527-E5D7EB0853F9}" type="slidenum">
              <a:rPr lang="en-US" altLang="zh-CN" smtClean="0"/>
              <a:pPr/>
              <a:t>22</a:t>
            </a:fld>
            <a:endParaRPr lang="en-US" altLang="zh-CN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30" y="2890415"/>
            <a:ext cx="4033838" cy="349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837505" y="4581277"/>
            <a:ext cx="104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FF"/>
                </a:solidFill>
              </a:rPr>
              <a:t>FS-BGP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826393" y="2996952"/>
            <a:ext cx="908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/>
              <a:t>S-BGP</a:t>
            </a: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02099"/>
            <a:ext cx="3994150" cy="355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7246491" y="4646463"/>
            <a:ext cx="104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FF"/>
                </a:solidFill>
              </a:rPr>
              <a:t>FS-BGP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7235378" y="3062138"/>
            <a:ext cx="908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/>
              <a:t>S-BGP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3491880" y="6372036"/>
            <a:ext cx="5252447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r"/>
            <a:r>
              <a:rPr lang="en-US" altLang="zh-CN" b="1" dirty="0" smtClean="0"/>
              <a:t># verifications in every second</a:t>
            </a:r>
            <a:endParaRPr lang="zh-CN" altLang="en-US" b="1" dirty="0"/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610170" y="6381328"/>
            <a:ext cx="3134191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zh-CN" b="1" dirty="0" smtClean="0"/>
              <a:t># signings in every second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78831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06CDC-6010-48CB-84DF-53AB2B628E7F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en-US" altLang="zh-CN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1628775"/>
            <a:ext cx="8496175" cy="5068888"/>
          </a:xfrm>
        </p:spPr>
        <p:txBody>
          <a:bodyPr/>
          <a:lstStyle/>
          <a:p>
            <a:r>
              <a:rPr lang="en-US" altLang="zh-CN" dirty="0"/>
              <a:t>Introduction</a:t>
            </a:r>
          </a:p>
          <a:p>
            <a:r>
              <a:rPr lang="en-US" altLang="zh-CN" dirty="0" smtClean="0"/>
              <a:t>FS-BGP: Fast Secure BGP</a:t>
            </a:r>
          </a:p>
          <a:p>
            <a:r>
              <a:rPr lang="en-US" altLang="zh-CN" dirty="0" smtClean="0"/>
              <a:t>Evaluation</a:t>
            </a:r>
            <a:endParaRPr lang="en-US" altLang="zh-CN" dirty="0"/>
          </a:p>
          <a:p>
            <a:r>
              <a:rPr lang="en-US" altLang="zh-CN" b="1" dirty="0" smtClean="0">
                <a:solidFill>
                  <a:srgbClr val="0000FF"/>
                </a:solidFill>
              </a:rPr>
              <a:t>Discussion</a:t>
            </a: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Support complicated routing policies</a:t>
            </a: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Protect privacy</a:t>
            </a:r>
            <a:endParaRPr lang="en-US" altLang="zh-CN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7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239A-899A-41B6-8503-1ED4EEF3668B}" type="slidenum">
              <a:rPr lang="en-US" altLang="zh-CN"/>
              <a:pPr/>
              <a:t>24</a:t>
            </a:fld>
            <a:endParaRPr lang="en-US" altLang="zh-CN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Complicated Routing Policies</a:t>
            </a:r>
            <a:endParaRPr lang="zh-CN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5429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AS</a:t>
            </a:r>
            <a:r>
              <a:rPr lang="zh-CN" altLang="en-US" dirty="0" smtClean="0"/>
              <a:t> </a:t>
            </a:r>
            <a:r>
              <a:rPr lang="en-US" altLang="zh-CN" dirty="0" smtClean="0"/>
              <a:t>may use complicate route filters to describe their routing policies</a:t>
            </a:r>
          </a:p>
          <a:p>
            <a:pPr lvl="5">
              <a:lnSpc>
                <a:spcPct val="90000"/>
              </a:lnSpc>
            </a:pP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Prefix filter</a:t>
            </a:r>
            <a:r>
              <a:rPr lang="zh-CN" altLang="en-US" dirty="0"/>
              <a:t>：</a:t>
            </a:r>
          </a:p>
          <a:p>
            <a:pPr lvl="4">
              <a:lnSpc>
                <a:spcPct val="90000"/>
              </a:lnSpc>
            </a:pPr>
            <a:endParaRPr lang="zh-CN" altLang="en-US" dirty="0"/>
          </a:p>
          <a:p>
            <a:pPr lvl="1">
              <a:lnSpc>
                <a:spcPct val="90000"/>
              </a:lnSpc>
            </a:pPr>
            <a:r>
              <a:rPr lang="en-US" altLang="zh-CN" dirty="0"/>
              <a:t>Path </a:t>
            </a:r>
            <a:r>
              <a:rPr lang="en-US" altLang="zh-CN" dirty="0" smtClean="0"/>
              <a:t>filter</a:t>
            </a:r>
            <a:r>
              <a:rPr lang="zh-CN" altLang="en-US" dirty="0"/>
              <a:t>：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Origin </a:t>
            </a:r>
            <a:r>
              <a:rPr lang="en-US" altLang="zh-CN" dirty="0" smtClean="0"/>
              <a:t>filter</a:t>
            </a:r>
            <a:r>
              <a:rPr lang="zh-CN" altLang="en-US" dirty="0"/>
              <a:t>：</a:t>
            </a:r>
          </a:p>
          <a:p>
            <a:pPr lvl="4">
              <a:lnSpc>
                <a:spcPct val="90000"/>
              </a:lnSpc>
            </a:pPr>
            <a:endParaRPr lang="en-US" altLang="zh-CN" dirty="0" smtClean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FS-BGP</a:t>
            </a:r>
            <a:r>
              <a:rPr lang="zh-CN" altLang="en-US" dirty="0" smtClean="0"/>
              <a:t> </a:t>
            </a:r>
            <a:r>
              <a:rPr lang="en-US" altLang="zh-CN" dirty="0" smtClean="0"/>
              <a:t>can flexibly support route </a:t>
            </a:r>
            <a:r>
              <a:rPr lang="en-US" altLang="zh-CN" dirty="0"/>
              <a:t>f</a:t>
            </a:r>
            <a:r>
              <a:rPr lang="en-US" altLang="zh-CN" dirty="0" smtClean="0"/>
              <a:t>ilters</a:t>
            </a:r>
            <a:endParaRPr lang="en-US" altLang="zh-CN" dirty="0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423" y="2780928"/>
            <a:ext cx="4008865" cy="2091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964714" y="2854677"/>
            <a:ext cx="228780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dirty="0" smtClean="0">
                <a:sym typeface="Wingdings" pitchFamily="2" charset="2"/>
              </a:rPr>
              <a:t> Included feasible</a:t>
            </a:r>
            <a:br>
              <a:rPr lang="en-US" altLang="zh-CN" dirty="0" smtClean="0">
                <a:sym typeface="Wingdings" pitchFamily="2" charset="2"/>
              </a:rPr>
            </a:br>
            <a:r>
              <a:rPr lang="en-US" altLang="zh-CN" dirty="0" smtClean="0">
                <a:sym typeface="Wingdings" pitchFamily="2" charset="2"/>
              </a:rPr>
              <a:t>     </a:t>
            </a:r>
            <a:r>
              <a:rPr lang="en-US" altLang="zh-CN" dirty="0" smtClean="0"/>
              <a:t>prefixes into CSA</a:t>
            </a:r>
            <a:endParaRPr lang="zh-CN" altLang="en-US" dirty="0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964714" y="3779346"/>
            <a:ext cx="21162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dirty="0">
                <a:sym typeface="Wingdings" pitchFamily="2" charset="2"/>
              </a:rPr>
              <a:t> </a:t>
            </a:r>
            <a:r>
              <a:rPr lang="en-US" altLang="zh-CN" dirty="0" smtClean="0">
                <a:sym typeface="Wingdings" pitchFamily="2" charset="2"/>
              </a:rPr>
              <a:t>Sign whole path</a:t>
            </a:r>
            <a:endParaRPr lang="zh-CN" altLang="en-US" dirty="0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6989643" y="4150821"/>
            <a:ext cx="220605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dirty="0">
                <a:sym typeface="Wingdings" pitchFamily="2" charset="2"/>
              </a:rPr>
              <a:t> </a:t>
            </a:r>
            <a:r>
              <a:rPr lang="en-US" altLang="zh-CN" dirty="0" smtClean="0"/>
              <a:t>Included feasible</a:t>
            </a:r>
            <a:br>
              <a:rPr lang="en-US" altLang="zh-CN" dirty="0" smtClean="0"/>
            </a:br>
            <a:r>
              <a:rPr lang="en-US" altLang="zh-CN" dirty="0" smtClean="0"/>
              <a:t>     origins into CSA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7654" grpId="0"/>
      <p:bldP spid="2765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Revisit the route filters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Quantity of route filter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According our statistical </a:t>
            </a:r>
            <a:r>
              <a:rPr lang="en-US" altLang="zh-CN" dirty="0"/>
              <a:t>result in </a:t>
            </a:r>
            <a:r>
              <a:rPr lang="en-US" altLang="zh-CN" dirty="0" smtClean="0"/>
              <a:t>IRR database</a:t>
            </a:r>
            <a:r>
              <a:rPr lang="en-US" altLang="zh-CN" dirty="0"/>
              <a:t>, </a:t>
            </a:r>
            <a:r>
              <a:rPr lang="en-US" altLang="zh-CN" b="1" dirty="0">
                <a:solidFill>
                  <a:srgbClr val="0000FF"/>
                </a:solidFill>
              </a:rPr>
              <a:t>only a </a:t>
            </a:r>
            <a:r>
              <a:rPr lang="en-US" altLang="zh-CN" b="1" dirty="0" smtClean="0">
                <a:solidFill>
                  <a:srgbClr val="0000FF"/>
                </a:solidFill>
              </a:rPr>
              <a:t>very small </a:t>
            </a:r>
            <a:r>
              <a:rPr lang="en-US" altLang="zh-CN" b="1" dirty="0">
                <a:solidFill>
                  <a:srgbClr val="0000FF"/>
                </a:solidFill>
              </a:rPr>
              <a:t>portion</a:t>
            </a:r>
            <a:r>
              <a:rPr lang="en-US" altLang="zh-CN" dirty="0"/>
              <a:t> of policies use route </a:t>
            </a:r>
            <a:r>
              <a:rPr lang="en-US" altLang="zh-CN" dirty="0" smtClean="0"/>
              <a:t>filters</a:t>
            </a:r>
            <a:endParaRPr lang="zh-CN" altLang="en-US" dirty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Purpose of route filter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Some </a:t>
            </a:r>
            <a:r>
              <a:rPr lang="en-US" altLang="zh-CN" dirty="0"/>
              <a:t>(i.e., </a:t>
            </a:r>
            <a:r>
              <a:rPr lang="en-US" altLang="zh-CN" dirty="0" smtClean="0"/>
              <a:t>origin/path </a:t>
            </a:r>
            <a:r>
              <a:rPr lang="en-US" altLang="zh-CN" dirty="0"/>
              <a:t>filter</a:t>
            </a:r>
            <a:r>
              <a:rPr lang="en-US" altLang="zh-CN" dirty="0" smtClean="0"/>
              <a:t>) are set for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security </a:t>
            </a:r>
            <a:r>
              <a:rPr lang="en-US" altLang="zh-CN" b="1" dirty="0" smtClean="0">
                <a:solidFill>
                  <a:srgbClr val="FF0000"/>
                </a:solidFill>
              </a:rPr>
              <a:t>considerations</a:t>
            </a:r>
            <a:r>
              <a:rPr lang="en-US" altLang="zh-CN" dirty="0" smtClean="0"/>
              <a:t>, </a:t>
            </a:r>
            <a:r>
              <a:rPr lang="en-US" altLang="zh-CN" dirty="0"/>
              <a:t>rather than policy </a:t>
            </a:r>
            <a:r>
              <a:rPr lang="en-US" altLang="zh-CN" dirty="0" smtClean="0"/>
              <a:t>requirements.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Others (i.e., prefix filter) are set for traffic engineering, to identifying the </a:t>
            </a:r>
            <a:r>
              <a:rPr lang="en-US" altLang="zh-CN" b="1" dirty="0" smtClean="0">
                <a:solidFill>
                  <a:srgbClr val="FF0000"/>
                </a:solidFill>
              </a:rPr>
              <a:t>preference of a route</a:t>
            </a:r>
            <a:r>
              <a:rPr lang="en-US" altLang="zh-CN" dirty="0" smtClean="0"/>
              <a:t>, rather than the feasibility of a path</a:t>
            </a:r>
          </a:p>
          <a:p>
            <a:pPr lvl="1">
              <a:lnSpc>
                <a:spcPct val="90000"/>
              </a:lnSpc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C153-771C-4C02-A527-E5D7EB0853F9}" type="slidenum">
              <a:rPr lang="en-US" altLang="zh-CN" smtClean="0"/>
              <a:pPr/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312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03DE8-643C-4403-9997-C751796737CF}" type="slidenum">
              <a:rPr lang="en-US" altLang="zh-CN"/>
              <a:pPr/>
              <a:t>26</a:t>
            </a:fld>
            <a:endParaRPr lang="en-US" altLang="zh-CN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Privacy Protection</a:t>
            </a:r>
            <a:endParaRPr lang="zh-CN" altLang="en-US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65104"/>
          </a:xfrm>
        </p:spPr>
        <p:txBody>
          <a:bodyPr/>
          <a:lstStyle/>
          <a:p>
            <a:r>
              <a:rPr lang="en-US" altLang="zh-CN" dirty="0" smtClean="0"/>
              <a:t>Privacy: customer </a:t>
            </a:r>
            <a:r>
              <a:rPr lang="en-US" altLang="zh-CN" dirty="0"/>
              <a:t>list </a:t>
            </a:r>
            <a:r>
              <a:rPr lang="en-US" altLang="zh-CN" dirty="0" smtClean="0"/>
              <a:t>…</a:t>
            </a:r>
            <a:endParaRPr lang="zh-CN" altLang="en-US" dirty="0"/>
          </a:p>
          <a:p>
            <a:r>
              <a:rPr lang="en-US" altLang="zh-CN" dirty="0" smtClean="0"/>
              <a:t>FS-BGP can protect privacy data</a:t>
            </a:r>
          </a:p>
          <a:p>
            <a:pPr lvl="1"/>
            <a:r>
              <a:rPr lang="en-US" altLang="zh-CN" dirty="0" smtClean="0"/>
              <a:t>Message </a:t>
            </a:r>
            <a:r>
              <a:rPr lang="en-US" altLang="zh-CN" dirty="0" smtClean="0"/>
              <a:t>spreading manner </a:t>
            </a:r>
            <a:r>
              <a:rPr lang="en-US" altLang="zh-CN" dirty="0" smtClean="0"/>
              <a:t>is same to BGP</a:t>
            </a:r>
          </a:p>
          <a:p>
            <a:pPr lvl="1"/>
            <a:r>
              <a:rPr lang="en-US" altLang="zh-CN" dirty="0" smtClean="0"/>
              <a:t>Path </a:t>
            </a:r>
            <a:r>
              <a:rPr lang="en-US" altLang="zh-CN" dirty="0" smtClean="0"/>
              <a:t>segments </a:t>
            </a:r>
            <a:r>
              <a:rPr lang="en-US" altLang="zh-CN" dirty="0" smtClean="0"/>
              <a:t>not reveal additional </a:t>
            </a:r>
            <a:r>
              <a:rPr lang="en-US" altLang="zh-CN" dirty="0" smtClean="0"/>
              <a:t>info.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Path </a:t>
            </a:r>
            <a:r>
              <a:rPr lang="en-US" altLang="zh-CN" dirty="0" smtClean="0"/>
              <a:t>segments </a:t>
            </a:r>
            <a:r>
              <a:rPr lang="en-US" altLang="zh-CN" dirty="0" smtClean="0"/>
              <a:t>can only be passively received by valid BGP UPDATE</a:t>
            </a:r>
            <a:r>
              <a:rPr lang="zh-CN" altLang="en-US" dirty="0" smtClean="0"/>
              <a:t> </a:t>
            </a:r>
            <a:r>
              <a:rPr lang="en-US" altLang="zh-CN" dirty="0" smtClean="0"/>
              <a:t>receivers</a:t>
            </a:r>
            <a:endParaRPr lang="zh-CN" altLang="en-US" dirty="0"/>
          </a:p>
          <a:p>
            <a:pPr lvl="1"/>
            <a:r>
              <a:rPr lang="en-US" altLang="zh-CN" dirty="0" smtClean="0"/>
              <a:t>Do NOT offer any kinds of public accessible policy database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86244-0417-4907-8ECD-822D83E927A2}" type="slidenum">
              <a:rPr lang="en-US" altLang="zh-CN"/>
              <a:pPr/>
              <a:t>27</a:t>
            </a:fld>
            <a:endParaRPr lang="en-US" altLang="zh-CN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Next step: call for </a:t>
            </a:r>
            <a:r>
              <a:rPr lang="en-US" altLang="zh-CN" b="1" dirty="0" smtClean="0">
                <a:solidFill>
                  <a:srgbClr val="0000FF"/>
                </a:solidFill>
              </a:rPr>
              <a:t>WG adoption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640960" cy="4565104"/>
          </a:xfrm>
          <a:solidFill>
            <a:srgbClr val="FFFFCC"/>
          </a:solidFill>
        </p:spPr>
        <p:txBody>
          <a:bodyPr/>
          <a:lstStyle/>
          <a:p>
            <a:r>
              <a:rPr lang="en-US" altLang="zh-CN" sz="2400" dirty="0" smtClean="0"/>
              <a:t>Acknowledgement</a:t>
            </a:r>
          </a:p>
          <a:p>
            <a:pPr lvl="1"/>
            <a:r>
              <a:rPr lang="en-US" altLang="zh-CN" sz="2000" dirty="0" smtClean="0"/>
              <a:t>Greatly appreciate comments of </a:t>
            </a:r>
            <a:r>
              <a:rPr lang="en-US" altLang="zh-CN" sz="2000" b="1" i="1" dirty="0" smtClean="0"/>
              <a:t>Russ White</a:t>
            </a:r>
          </a:p>
          <a:p>
            <a:r>
              <a:rPr lang="en-US" altLang="zh-CN" sz="2400" dirty="0" smtClean="0"/>
              <a:t>Review</a:t>
            </a:r>
            <a:endParaRPr lang="en-US" altLang="zh-CN" sz="2400" dirty="0"/>
          </a:p>
          <a:p>
            <a:pPr lvl="1"/>
            <a:r>
              <a:rPr lang="en-US" altLang="zh-CN" sz="2400" dirty="0" smtClean="0"/>
              <a:t>FS-BGP</a:t>
            </a:r>
            <a:r>
              <a:rPr lang="en-US" altLang="zh-CN" sz="2400" dirty="0"/>
              <a:t>: Fast Secure BGP</a:t>
            </a:r>
          </a:p>
          <a:p>
            <a:pPr lvl="2"/>
            <a:r>
              <a:rPr lang="en-US" altLang="zh-CN" sz="2000" dirty="0" smtClean="0"/>
              <a:t>CSA</a:t>
            </a:r>
            <a:r>
              <a:rPr lang="en-US" altLang="zh-CN" sz="2000" dirty="0"/>
              <a:t>: Critical Segment Attestation</a:t>
            </a:r>
          </a:p>
          <a:p>
            <a:pPr lvl="2"/>
            <a:r>
              <a:rPr lang="en-US" altLang="zh-CN" sz="2000" dirty="0"/>
              <a:t>SPP: Suppressed Path Padding (Optional)</a:t>
            </a:r>
          </a:p>
          <a:p>
            <a:pPr lvl="1"/>
            <a:r>
              <a:rPr lang="en-US" altLang="zh-CN" sz="2400" dirty="0"/>
              <a:t>Evaluation</a:t>
            </a:r>
          </a:p>
          <a:p>
            <a:pPr lvl="2"/>
            <a:r>
              <a:rPr lang="en-US" altLang="zh-CN" sz="2000" dirty="0"/>
              <a:t>Security </a:t>
            </a:r>
            <a:r>
              <a:rPr lang="en-US" altLang="zh-CN" sz="2000" dirty="0" smtClean="0"/>
              <a:t>level: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similar security level as S-BGP</a:t>
            </a:r>
            <a:endParaRPr lang="en-US" altLang="zh-CN" sz="2000" b="1" dirty="0">
              <a:solidFill>
                <a:srgbClr val="FF0000"/>
              </a:solidFill>
            </a:endParaRPr>
          </a:p>
          <a:p>
            <a:pPr lvl="2"/>
            <a:r>
              <a:rPr lang="en-US" altLang="zh-CN" sz="2000" dirty="0"/>
              <a:t>Computational </a:t>
            </a:r>
            <a:r>
              <a:rPr lang="en-US" altLang="zh-CN" sz="2000" dirty="0" smtClean="0"/>
              <a:t>cost</a:t>
            </a:r>
            <a:r>
              <a:rPr lang="en-US" altLang="zh-CN" sz="2000" dirty="0"/>
              <a:t>: </a:t>
            </a:r>
            <a:r>
              <a:rPr lang="en-US" altLang="zh-CN" sz="2000" b="1" dirty="0">
                <a:solidFill>
                  <a:srgbClr val="FF0000"/>
                </a:solidFill>
              </a:rPr>
              <a:t>reduced the cost by orders of magnitude</a:t>
            </a:r>
          </a:p>
          <a:p>
            <a:pPr lvl="2"/>
            <a:r>
              <a:rPr lang="en-US" altLang="zh-CN" sz="2000" dirty="0" smtClean="0"/>
              <a:t>Support complicated </a:t>
            </a:r>
            <a:r>
              <a:rPr lang="en-US" altLang="zh-CN" sz="2000" dirty="0"/>
              <a:t>routing policies</a:t>
            </a:r>
          </a:p>
          <a:p>
            <a:pPr lvl="2"/>
            <a:r>
              <a:rPr lang="en-US" altLang="zh-CN" sz="2000" dirty="0" smtClean="0"/>
              <a:t>Protect privacy</a:t>
            </a:r>
            <a:endParaRPr lang="en-US" altLang="zh-CN" sz="3200" i="1" dirty="0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804248" y="1556792"/>
            <a:ext cx="234872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49" charset="-122"/>
              </a:rPr>
              <a:t>Thanks</a:t>
            </a:r>
            <a:r>
              <a:rPr lang="en-US" altLang="zh-CN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49" charset="-122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0167-E460-4927-9994-E3A295705E69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FS-BGP: </a:t>
            </a:r>
            <a:r>
              <a:rPr lang="en-US" altLang="zh-CN" b="1" dirty="0" smtClean="0">
                <a:solidFill>
                  <a:srgbClr val="0000FF"/>
                </a:solidFill>
              </a:rPr>
              <a:t>F</a:t>
            </a:r>
            <a:r>
              <a:rPr lang="en-US" altLang="zh-CN" dirty="0" smtClean="0"/>
              <a:t>ast </a:t>
            </a:r>
            <a:r>
              <a:rPr lang="en-US" altLang="zh-CN" b="1" dirty="0">
                <a:solidFill>
                  <a:srgbClr val="0000FF"/>
                </a:solidFill>
              </a:rPr>
              <a:t>S</a:t>
            </a:r>
            <a:r>
              <a:rPr lang="en-US" altLang="zh-CN" dirty="0"/>
              <a:t>ecure BGP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56792"/>
            <a:ext cx="8352928" cy="5040560"/>
          </a:xfrm>
          <a:solidFill>
            <a:schemeClr val="bg1"/>
          </a:solidFill>
        </p:spPr>
        <p:txBody>
          <a:bodyPr/>
          <a:lstStyle/>
          <a:p>
            <a:r>
              <a:rPr lang="en-US" altLang="zh-CN" sz="2800" dirty="0" smtClean="0"/>
              <a:t>How to secure the path</a:t>
            </a:r>
            <a:endParaRPr lang="en-US" altLang="zh-CN" sz="2800" dirty="0" smtClean="0"/>
          </a:p>
          <a:p>
            <a:pPr lvl="1"/>
            <a:r>
              <a:rPr lang="en-US" altLang="zh-CN" sz="2400" dirty="0" smtClean="0"/>
              <a:t>CSA (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Critical path </a:t>
            </a:r>
            <a:r>
              <a:rPr lang="en-US" altLang="zh-CN" sz="2400" b="1" dirty="0">
                <a:solidFill>
                  <a:srgbClr val="0000FF"/>
                </a:solidFill>
              </a:rPr>
              <a:t>Segment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Attestation</a:t>
            </a:r>
            <a:r>
              <a:rPr lang="en-US" altLang="zh-CN" sz="2400" dirty="0" smtClean="0"/>
              <a:t>) </a:t>
            </a:r>
            <a:r>
              <a:rPr lang="en-US" altLang="zh-CN" sz="2400" dirty="0"/>
              <a:t>to </a:t>
            </a:r>
            <a:r>
              <a:rPr lang="en-US" altLang="zh-CN" sz="2400" dirty="0" smtClean="0"/>
              <a:t>secure the AS path</a:t>
            </a:r>
            <a:endParaRPr lang="en-US" altLang="zh-CN" sz="2400" dirty="0" smtClean="0"/>
          </a:p>
          <a:p>
            <a:pPr lvl="1"/>
            <a:r>
              <a:rPr lang="en-US" altLang="zh-CN" sz="2400" dirty="0" smtClean="0"/>
              <a:t>SPP (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Suppressed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Path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Padding</a:t>
            </a:r>
            <a:r>
              <a:rPr lang="en-US" altLang="zh-CN" sz="2400" dirty="0" smtClean="0"/>
              <a:t>) </a:t>
            </a:r>
            <a:r>
              <a:rPr lang="en-US" altLang="zh-CN" sz="2400" dirty="0"/>
              <a:t>to </a:t>
            </a:r>
            <a:r>
              <a:rPr lang="en-US" altLang="zh-CN" sz="2400" dirty="0" smtClean="0"/>
              <a:t>protect the optimal </a:t>
            </a:r>
            <a:r>
              <a:rPr lang="en-US" altLang="zh-CN" sz="2400" dirty="0" smtClean="0"/>
              <a:t>path </a:t>
            </a:r>
            <a:r>
              <a:rPr lang="en-US" altLang="zh-CN" sz="2400" dirty="0" smtClean="0"/>
              <a:t>and prevent effective hijacking</a:t>
            </a:r>
            <a:endParaRPr lang="en-US" altLang="zh-CN" sz="2400" dirty="0" smtClean="0"/>
          </a:p>
          <a:p>
            <a:r>
              <a:rPr lang="en-US" altLang="zh-CN" sz="2800" dirty="0" smtClean="0"/>
              <a:t>Security</a:t>
            </a:r>
            <a:endParaRPr lang="en-US" altLang="zh-CN" sz="2800" dirty="0" smtClean="0"/>
          </a:p>
          <a:p>
            <a:pPr lvl="1"/>
            <a:r>
              <a:rPr lang="en-US" altLang="zh-CN" sz="2400" dirty="0" smtClean="0"/>
              <a:t>All </a:t>
            </a:r>
            <a:r>
              <a:rPr lang="en-US" altLang="zh-CN" sz="2400" dirty="0"/>
              <a:t>the authenticated </a:t>
            </a:r>
            <a:r>
              <a:rPr lang="en-US" altLang="zh-CN" sz="2400" dirty="0" smtClean="0"/>
              <a:t>paths </a:t>
            </a:r>
            <a:r>
              <a:rPr lang="en-US" altLang="zh-CN" sz="2400" dirty="0"/>
              <a:t>are </a:t>
            </a:r>
            <a:r>
              <a:rPr lang="en-US" altLang="zh-CN" sz="2400" b="1" dirty="0">
                <a:solidFill>
                  <a:srgbClr val="0000FF"/>
                </a:solidFill>
              </a:rPr>
              <a:t>feasible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path</a:t>
            </a:r>
          </a:p>
          <a:p>
            <a:pPr lvl="1"/>
            <a:r>
              <a:rPr lang="en-US" altLang="zh-CN" sz="2400" dirty="0" smtClean="0"/>
              <a:t>Achieves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similar level of security as S-BGP</a:t>
            </a:r>
            <a:endParaRPr lang="zh-CN" altLang="en-US" sz="2400" b="1" dirty="0" smtClean="0">
              <a:solidFill>
                <a:srgbClr val="0000FF"/>
              </a:solidFill>
            </a:endParaRPr>
          </a:p>
          <a:p>
            <a:r>
              <a:rPr lang="en-US" altLang="zh-CN" sz="2800" dirty="0" smtClean="0"/>
              <a:t>Computational cost (on backbone router)</a:t>
            </a:r>
            <a:endParaRPr lang="zh-CN" altLang="en-US" sz="2800" dirty="0" smtClean="0"/>
          </a:p>
          <a:p>
            <a:pPr lvl="1"/>
            <a:r>
              <a:rPr lang="en-US" altLang="zh-CN" sz="2400" dirty="0" smtClean="0"/>
              <a:t>Singing       cost: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~0.6%</a:t>
            </a:r>
            <a:r>
              <a:rPr lang="en-US" altLang="zh-CN" sz="2400" dirty="0" smtClean="0">
                <a:solidFill>
                  <a:srgbClr val="0000FF"/>
                </a:solidFill>
              </a:rPr>
              <a:t> </a:t>
            </a:r>
            <a:r>
              <a:rPr lang="en-US" altLang="zh-CN" sz="2400" dirty="0" smtClean="0"/>
              <a:t>of S-BGP</a:t>
            </a:r>
          </a:p>
          <a:p>
            <a:pPr lvl="1"/>
            <a:r>
              <a:rPr lang="en-US" altLang="zh-CN" sz="2400" dirty="0" smtClean="0"/>
              <a:t>Verification </a:t>
            </a:r>
            <a:r>
              <a:rPr lang="en-US" altLang="zh-CN" sz="2400" dirty="0" smtClean="0"/>
              <a:t>cost: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~3.9%</a:t>
            </a:r>
            <a:r>
              <a:rPr lang="en-US" altLang="zh-CN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400" dirty="0" smtClean="0"/>
              <a:t>of S-BGP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Terminology 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Feasible Path</a:t>
            </a:r>
          </a:p>
          <a:p>
            <a:pPr lvl="1"/>
            <a:r>
              <a:rPr lang="en-US" altLang="zh-CN" dirty="0" smtClean="0"/>
              <a:t>Exist in the AS-level graph, and satisfies </a:t>
            </a:r>
            <a:r>
              <a:rPr lang="en-US" altLang="zh-CN" b="1" dirty="0" smtClean="0">
                <a:solidFill>
                  <a:srgbClr val="0000FF"/>
                </a:solidFill>
              </a:rPr>
              <a:t>import </a:t>
            </a:r>
            <a:r>
              <a:rPr lang="en-US" altLang="zh-CN" b="1" dirty="0" smtClean="0">
                <a:solidFill>
                  <a:srgbClr val="0000FF"/>
                </a:solidFill>
              </a:rPr>
              <a:t>and export policies</a:t>
            </a:r>
            <a:r>
              <a:rPr lang="en-US" altLang="zh-CN" dirty="0" smtClean="0"/>
              <a:t> of </a:t>
            </a:r>
            <a:r>
              <a:rPr lang="en-US" altLang="zh-CN" dirty="0" smtClean="0"/>
              <a:t>all </a:t>
            </a:r>
            <a:r>
              <a:rPr lang="en-US" altLang="zh-CN" dirty="0" err="1" smtClean="0"/>
              <a:t>ASes</a:t>
            </a:r>
            <a:r>
              <a:rPr lang="en-US" altLang="zh-CN" dirty="0" smtClean="0"/>
              <a:t> </a:t>
            </a:r>
            <a:r>
              <a:rPr lang="en-US" altLang="zh-CN" dirty="0" smtClean="0"/>
              <a:t>along the path</a:t>
            </a:r>
          </a:p>
          <a:p>
            <a:r>
              <a:rPr lang="en-US" altLang="zh-CN" dirty="0" smtClean="0"/>
              <a:t>Unfeasible Path</a:t>
            </a:r>
          </a:p>
          <a:p>
            <a:pPr lvl="1"/>
            <a:r>
              <a:rPr lang="en-US" altLang="zh-CN" dirty="0" smtClean="0"/>
              <a:t>(1) Paths do </a:t>
            </a:r>
            <a:r>
              <a:rPr lang="en-US" altLang="zh-CN" b="1" dirty="0" smtClean="0">
                <a:solidFill>
                  <a:srgbClr val="0000FF"/>
                </a:solidFill>
              </a:rPr>
              <a:t>NOT</a:t>
            </a:r>
            <a:r>
              <a:rPr lang="en-US" altLang="zh-CN" dirty="0" smtClean="0">
                <a:solidFill>
                  <a:srgbClr val="0000FF"/>
                </a:solidFill>
              </a:rPr>
              <a:t> </a:t>
            </a:r>
            <a:r>
              <a:rPr lang="en-US" altLang="zh-CN" dirty="0" smtClean="0"/>
              <a:t>exist in the DAG</a:t>
            </a:r>
          </a:p>
          <a:p>
            <a:pPr lvl="1"/>
            <a:r>
              <a:rPr lang="en-US" altLang="zh-CN" dirty="0" smtClean="0"/>
              <a:t>(2) Paths </a:t>
            </a:r>
            <a:r>
              <a:rPr lang="en-US" altLang="zh-CN" b="1" dirty="0" smtClean="0">
                <a:solidFill>
                  <a:srgbClr val="0000FF"/>
                </a:solidFill>
              </a:rPr>
              <a:t>violate import and export routing policies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C153-771C-4C02-A527-E5D7EB0853F9}" type="slidenum">
              <a:rPr lang="en-US" altLang="zh-CN" smtClean="0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445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Terminology (2)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Three categories of Feasible Path</a:t>
            </a: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Outdated Path</a:t>
            </a:r>
            <a:r>
              <a:rPr lang="en-US" altLang="zh-CN" dirty="0" smtClean="0"/>
              <a:t>: path announced but temporarily not available</a:t>
            </a: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Current Path</a:t>
            </a:r>
            <a:r>
              <a:rPr lang="en-US" altLang="zh-CN" dirty="0" smtClean="0"/>
              <a:t>: currently using and announcing path</a:t>
            </a:r>
          </a:p>
          <a:p>
            <a:pPr lvl="1"/>
            <a:r>
              <a:rPr lang="en-US" altLang="zh-CN" dirty="0" smtClean="0">
                <a:solidFill>
                  <a:srgbClr val="0000FF"/>
                </a:solidFill>
              </a:rPr>
              <a:t>Not announced Path</a:t>
            </a:r>
            <a:r>
              <a:rPr lang="en-US" altLang="zh-CN" dirty="0" smtClean="0"/>
              <a:t>: feasible but not announced, because BGP only announce the current optimal path each time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C153-771C-4C02-A527-E5D7EB0853F9}" type="slidenum">
              <a:rPr lang="en-US" altLang="zh-CN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15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Signatures in S-BGP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4971" y="1721227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Route Attestations (RA) to secure the path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C153-771C-4C02-A527-E5D7EB0853F9}" type="slidenum">
              <a:rPr lang="en-US" altLang="zh-CN" smtClean="0"/>
              <a:pPr/>
              <a:t>6</a:t>
            </a:fld>
            <a:endParaRPr lang="en-US" altLang="zh-CN"/>
          </a:p>
        </p:txBody>
      </p:sp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04" y="2780928"/>
            <a:ext cx="7634436" cy="272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809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2986-6AEA-43B4-BBBA-360AB079BE76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Pros and Cons of S-BGP</a:t>
            </a:r>
            <a:endParaRPr lang="en-US" altLang="zh-CN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en-US" altLang="zh-CN" dirty="0" smtClean="0"/>
              <a:t>Actually singed the whole path, including the recipient AS</a:t>
            </a:r>
          </a:p>
          <a:p>
            <a:r>
              <a:rPr lang="en-US" altLang="zh-CN" b="1" dirty="0" smtClean="0"/>
              <a:t>Pros</a:t>
            </a:r>
            <a:r>
              <a:rPr lang="en-US" altLang="zh-CN" dirty="0" smtClean="0"/>
              <a:t>: the most secure schema</a:t>
            </a:r>
          </a:p>
          <a:p>
            <a:r>
              <a:rPr lang="en-US" altLang="zh-CN" b="1" dirty="0" smtClean="0"/>
              <a:t>Cons</a:t>
            </a:r>
          </a:p>
          <a:p>
            <a:pPr lvl="1"/>
            <a:r>
              <a:rPr lang="en-US" altLang="zh-CN" dirty="0" smtClean="0"/>
              <a:t>Unbearable computational cost, so many paths.</a:t>
            </a:r>
          </a:p>
          <a:p>
            <a:pPr lvl="1"/>
            <a:r>
              <a:rPr lang="en-US" altLang="zh-CN" dirty="0" smtClean="0"/>
              <a:t>Long </a:t>
            </a:r>
            <a:r>
              <a:rPr lang="en-US" altLang="zh-CN" dirty="0" err="1" smtClean="0"/>
              <a:t>Exp</a:t>
            </a:r>
            <a:r>
              <a:rPr lang="en-US" altLang="zh-CN" dirty="0" smtClean="0"/>
              <a:t>-date: unable to defend replay attack</a:t>
            </a:r>
          </a:p>
          <a:p>
            <a:pPr lvl="1"/>
            <a:r>
              <a:rPr lang="en-US" altLang="zh-CN" dirty="0" smtClean="0"/>
              <a:t>Short </a:t>
            </a:r>
            <a:r>
              <a:rPr lang="en-US" altLang="zh-CN" dirty="0" err="1" smtClean="0"/>
              <a:t>Exp</a:t>
            </a:r>
            <a:r>
              <a:rPr lang="en-US" altLang="zh-CN" dirty="0" smtClean="0"/>
              <a:t>-date: destroy the whole system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898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06CDC-6010-48CB-84DF-53AB2B628E7F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en-US" altLang="zh-CN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5068888"/>
          </a:xfrm>
        </p:spPr>
        <p:txBody>
          <a:bodyPr/>
          <a:lstStyle/>
          <a:p>
            <a:r>
              <a:rPr lang="en-US" altLang="zh-CN" dirty="0"/>
              <a:t>Introduction</a:t>
            </a:r>
          </a:p>
          <a:p>
            <a:r>
              <a:rPr lang="en-US" altLang="zh-CN" b="1" dirty="0" smtClean="0">
                <a:solidFill>
                  <a:srgbClr val="0000FF"/>
                </a:solidFill>
              </a:rPr>
              <a:t>FS-BGP: Fast Secure BGP</a:t>
            </a:r>
            <a:endParaRPr lang="en-US" altLang="zh-CN" b="1" dirty="0">
              <a:solidFill>
                <a:srgbClr val="0000FF"/>
              </a:solidFill>
            </a:endParaRPr>
          </a:p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CSA</a:t>
            </a:r>
            <a:r>
              <a:rPr lang="en-US" altLang="zh-CN" b="1" dirty="0" smtClean="0">
                <a:solidFill>
                  <a:srgbClr val="0000FF"/>
                </a:solidFill>
              </a:rPr>
              <a:t>: Critical Segment Attestation</a:t>
            </a:r>
          </a:p>
          <a:p>
            <a:pPr lvl="1"/>
            <a:r>
              <a:rPr lang="en-US" altLang="zh-CN" dirty="0" smtClean="0"/>
              <a:t>SPP: Suppressed Path Padding</a:t>
            </a:r>
          </a:p>
          <a:p>
            <a:pPr lvl="5"/>
            <a:endParaRPr lang="en-US" altLang="zh-CN" dirty="0" smtClean="0"/>
          </a:p>
          <a:p>
            <a:r>
              <a:rPr lang="en-US" altLang="zh-CN" dirty="0" smtClean="0"/>
              <a:t>Evaluation</a:t>
            </a:r>
            <a:endParaRPr lang="en-US" altLang="zh-CN" dirty="0"/>
          </a:p>
          <a:p>
            <a:r>
              <a:rPr lang="en-US" altLang="zh-CN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273116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Jul 28, 2011</a:t>
            </a:r>
            <a:endParaRPr lang="en-US" altLang="zh-CN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FS-BGP, THU, 81th IETF</a:t>
            </a:r>
            <a:endParaRPr lang="en-US" altLang="zh-CN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032F-72B4-458A-98A0-474B34D2A239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zh-CN" dirty="0" smtClean="0"/>
              <a:t>Announcement Restrictions in BGP</a:t>
            </a:r>
            <a:endParaRPr lang="zh-CN" alt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Best route announcing</a:t>
            </a:r>
          </a:p>
          <a:p>
            <a:pPr lvl="1">
              <a:lnSpc>
                <a:spcPct val="90000"/>
              </a:lnSpc>
            </a:pPr>
            <a:r>
              <a:rPr lang="en-US" altLang="zh-CN" b="1" dirty="0" smtClean="0">
                <a:solidFill>
                  <a:srgbClr val="0000FF"/>
                </a:solidFill>
              </a:rPr>
              <a:t>Temporary </a:t>
            </a:r>
            <a:r>
              <a:rPr lang="en-US" altLang="zh-CN" dirty="0" smtClean="0"/>
              <a:t>restriction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L</a:t>
            </a:r>
            <a:r>
              <a:rPr lang="en-US" altLang="zh-CN" dirty="0" smtClean="0"/>
              <a:t>ocal preference and other metrics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Selective import &amp; export policy</a:t>
            </a:r>
          </a:p>
          <a:p>
            <a:pPr lvl="1">
              <a:lnSpc>
                <a:spcPct val="90000"/>
              </a:lnSpc>
            </a:pPr>
            <a:r>
              <a:rPr lang="en-US" altLang="zh-CN" b="1" dirty="0" smtClean="0">
                <a:solidFill>
                  <a:srgbClr val="0000FF"/>
                </a:solidFill>
              </a:rPr>
              <a:t>Persistent</a:t>
            </a:r>
            <a:r>
              <a:rPr lang="en-US" altLang="zh-CN" dirty="0" smtClean="0">
                <a:solidFill>
                  <a:srgbClr val="0000FF"/>
                </a:solidFill>
              </a:rPr>
              <a:t> </a:t>
            </a:r>
            <a:r>
              <a:rPr lang="en-US" altLang="zh-CN" dirty="0" smtClean="0"/>
              <a:t>restriction</a:t>
            </a:r>
          </a:p>
          <a:p>
            <a:pPr lvl="1">
              <a:lnSpc>
                <a:spcPct val="90000"/>
              </a:lnSpc>
            </a:pPr>
            <a:r>
              <a:rPr lang="en-US" altLang="zh-CN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Neighbor based import and export</a:t>
            </a:r>
            <a:r>
              <a:rPr lang="en-US" altLang="zh-CN" dirty="0" smtClean="0"/>
              <a:t>: contracts (</a:t>
            </a:r>
            <a:r>
              <a:rPr lang="en-US" altLang="zh-CN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$$</a:t>
            </a:r>
            <a:r>
              <a:rPr lang="en-US" altLang="zh-CN" dirty="0" smtClean="0"/>
              <a:t>) are between neighbor </a:t>
            </a:r>
            <a:r>
              <a:rPr lang="en-US" altLang="zh-CN" dirty="0" err="1" smtClean="0"/>
              <a:t>Ases</a:t>
            </a:r>
            <a:endParaRPr lang="en-US" altLang="zh-CN" dirty="0" smtClean="0"/>
          </a:p>
          <a:p>
            <a:pPr lvl="4">
              <a:lnSpc>
                <a:spcPct val="90000"/>
              </a:lnSpc>
            </a:pP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Feasible </a:t>
            </a:r>
            <a:r>
              <a:rPr lang="en-US" altLang="zh-CN" dirty="0"/>
              <a:t>path: exist in </a:t>
            </a:r>
            <a:r>
              <a:rPr lang="en-US" altLang="zh-CN" dirty="0" smtClean="0"/>
              <a:t>AS-level graph </a:t>
            </a:r>
            <a:r>
              <a:rPr lang="en-US" altLang="zh-CN" dirty="0"/>
              <a:t>&amp; obey the </a:t>
            </a:r>
            <a:r>
              <a:rPr lang="en-US" altLang="zh-CN" dirty="0" smtClean="0"/>
              <a:t>policy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2806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2807</TotalTime>
  <Words>1505</Words>
  <Application>Microsoft Office PowerPoint</Application>
  <PresentationFormat>全屏显示(4:3)</PresentationFormat>
  <Paragraphs>349</Paragraphs>
  <Slides>27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默认设计模板</vt:lpstr>
      <vt:lpstr>Equation</vt:lpstr>
      <vt:lpstr>Efficient Secure BGP AS Path using FS-BGP</vt:lpstr>
      <vt:lpstr>Outline</vt:lpstr>
      <vt:lpstr>FS-BGP: Fast Secure BGP</vt:lpstr>
      <vt:lpstr>Terminology (1)</vt:lpstr>
      <vt:lpstr>Terminology (2)</vt:lpstr>
      <vt:lpstr>Signatures in S-BGP</vt:lpstr>
      <vt:lpstr>Pros and Cons of S-BGP</vt:lpstr>
      <vt:lpstr>Outline</vt:lpstr>
      <vt:lpstr>Announcement Restrictions in BGP</vt:lpstr>
      <vt:lpstr>Critical Path Segment</vt:lpstr>
      <vt:lpstr>PowerPoint 演示文稿</vt:lpstr>
      <vt:lpstr>Signatures in FS-BGP and S-BGP</vt:lpstr>
      <vt:lpstr>Cost Reduction</vt:lpstr>
      <vt:lpstr>Outline</vt:lpstr>
      <vt:lpstr>CSA achieves Feasible Path Authentication</vt:lpstr>
      <vt:lpstr>Forge a path in FS-BGP is possible</vt:lpstr>
      <vt:lpstr>Conditions of Effective Hijacking</vt:lpstr>
      <vt:lpstr>Prevent Effective Hijacking</vt:lpstr>
      <vt:lpstr>SPP: Suppressed Path Padding</vt:lpstr>
      <vt:lpstr>Outline</vt:lpstr>
      <vt:lpstr>Security Level</vt:lpstr>
      <vt:lpstr>Computational Cost</vt:lpstr>
      <vt:lpstr>Outline</vt:lpstr>
      <vt:lpstr>Complicated Routing Policies</vt:lpstr>
      <vt:lpstr>Revisit the route filters</vt:lpstr>
      <vt:lpstr>Privacy Protection</vt:lpstr>
      <vt:lpstr>Next step: call for WG adoption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FS-BGP: An Efficient Approach to Securing AS Paths</dc:title>
  <dc:creator>aa</dc:creator>
  <cp:lastModifiedBy>xiangyang</cp:lastModifiedBy>
  <cp:revision>785</cp:revision>
  <dcterms:created xsi:type="dcterms:W3CDTF">2011-02-15T11:38:42Z</dcterms:created>
  <dcterms:modified xsi:type="dcterms:W3CDTF">2011-07-27T22:35:22Z</dcterms:modified>
</cp:coreProperties>
</file>