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8" r:id="rId3"/>
    <p:sldId id="276" r:id="rId4"/>
    <p:sldId id="275" r:id="rId5"/>
    <p:sldId id="257" r:id="rId6"/>
    <p:sldId id="286" r:id="rId7"/>
    <p:sldId id="279" r:id="rId8"/>
    <p:sldId id="263" r:id="rId9"/>
    <p:sldId id="288" r:id="rId10"/>
    <p:sldId id="292" r:id="rId11"/>
    <p:sldId id="294" r:id="rId12"/>
    <p:sldId id="264" r:id="rId13"/>
    <p:sldId id="291" r:id="rId14"/>
    <p:sldId id="293" r:id="rId15"/>
    <p:sldId id="289" r:id="rId16"/>
    <p:sldId id="290" r:id="rId17"/>
    <p:sldId id="285" r:id="rId18"/>
    <p:sldId id="26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5" autoAdjust="0"/>
    <p:restoredTop sz="92091" autoAdjust="0"/>
  </p:normalViewPr>
  <p:slideViewPr>
    <p:cSldViewPr>
      <p:cViewPr>
        <p:scale>
          <a:sx n="80" d="100"/>
          <a:sy n="80" d="100"/>
        </p:scale>
        <p:origin x="-8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628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43A22D6-1EE7-42E4-BE92-CB1AD489B653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0E673FD-DFE6-4CB5-94AC-D4CDFE4BA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850496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The above model represents Metadata as viewed by SRS. 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This model is an abstract thing (class) . There can be several instances (objects) of this model for each RS.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1200" dirty="0" smtClean="0">
                <a:solidFill>
                  <a:srgbClr val="000000"/>
                </a:solidFill>
              </a:rPr>
              <a:t>The rules that determine how/when different </a:t>
            </a:r>
            <a:r>
              <a:rPr lang="en-US" sz="1200" dirty="0" err="1" smtClean="0">
                <a:solidFill>
                  <a:srgbClr val="000000"/>
                </a:solidFill>
              </a:rPr>
              <a:t>CS’s</a:t>
            </a:r>
            <a:r>
              <a:rPr lang="en-US" sz="1200" dirty="0" smtClean="0">
                <a:solidFill>
                  <a:srgbClr val="000000"/>
                </a:solidFill>
              </a:rPr>
              <a:t> are linked in a CS-group is outside scope of SIPREC (as agreed).</a:t>
            </a:r>
          </a:p>
          <a:p>
            <a:pPr eaLnBrk="1" hangingPunct="1">
              <a:spcBef>
                <a:spcPct val="0"/>
              </a:spcBef>
            </a:pPr>
            <a:r>
              <a:rPr lang="en-US" sz="1200" dirty="0" smtClean="0">
                <a:solidFill>
                  <a:srgbClr val="000000"/>
                </a:solidFill>
              </a:rPr>
              <a:t>Examples of </a:t>
            </a:r>
            <a:r>
              <a:rPr lang="en-US" sz="1200" dirty="0" err="1" smtClean="0">
                <a:solidFill>
                  <a:srgbClr val="000000"/>
                </a:solidFill>
              </a:rPr>
              <a:t>CSs</a:t>
            </a:r>
            <a:r>
              <a:rPr lang="en-US" sz="1200" dirty="0" smtClean="0">
                <a:solidFill>
                  <a:srgbClr val="000000"/>
                </a:solidFill>
              </a:rPr>
              <a:t> that may be linked include the </a:t>
            </a:r>
            <a:r>
              <a:rPr lang="en-US" sz="1200" dirty="0" err="1" smtClean="0">
                <a:solidFill>
                  <a:srgbClr val="000000"/>
                </a:solidFill>
              </a:rPr>
              <a:t>CSs</a:t>
            </a:r>
            <a:r>
              <a:rPr lang="en-US" sz="1200" dirty="0" smtClean="0">
                <a:solidFill>
                  <a:srgbClr val="000000"/>
                </a:solidFill>
              </a:rPr>
              <a:t> that are created for a session</a:t>
            </a:r>
            <a:r>
              <a:rPr lang="en-US" sz="1200" baseline="0" dirty="0" smtClean="0">
                <a:solidFill>
                  <a:srgbClr val="000000"/>
                </a:solidFill>
              </a:rPr>
              <a:t> where in a caller calls a </a:t>
            </a:r>
            <a:r>
              <a:rPr lang="en-US" sz="1200" baseline="0" dirty="0" err="1" smtClean="0">
                <a:solidFill>
                  <a:srgbClr val="000000"/>
                </a:solidFill>
              </a:rPr>
              <a:t>A</a:t>
            </a:r>
            <a:r>
              <a:rPr lang="en-US" sz="1200" baseline="0" dirty="0" smtClean="0">
                <a:solidFill>
                  <a:srgbClr val="000000"/>
                </a:solidFill>
              </a:rPr>
              <a:t> (</a:t>
            </a:r>
            <a:r>
              <a:rPr lang="en-US" sz="1200" baseline="0" dirty="0" err="1" smtClean="0">
                <a:solidFill>
                  <a:srgbClr val="000000"/>
                </a:solidFill>
              </a:rPr>
              <a:t>IVR</a:t>
            </a:r>
            <a:r>
              <a:rPr lang="en-US" sz="1200" baseline="0" dirty="0" smtClean="0">
                <a:solidFill>
                  <a:srgbClr val="000000"/>
                </a:solidFill>
              </a:rPr>
              <a:t>), gets transferred to B, C </a:t>
            </a:r>
            <a:r>
              <a:rPr lang="en-US" sz="1200" baseline="0" dirty="0" err="1" smtClean="0">
                <a:solidFill>
                  <a:srgbClr val="000000"/>
                </a:solidFill>
              </a:rPr>
              <a:t>e.t.c</a:t>
            </a:r>
            <a:endParaRPr lang="en-US" sz="1200" baseline="0" dirty="0" smtClean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lang="en-US" sz="1200" baseline="0" dirty="0" smtClean="0">
                <a:solidFill>
                  <a:srgbClr val="000000"/>
                </a:solidFill>
              </a:rPr>
              <a:t>e.g. Using REFER based call transfer</a:t>
            </a: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673FD-DFE6-4CB5-94AC-D4CDFE4BA97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Pros and Cons of first</a:t>
            </a:r>
            <a:r>
              <a:rPr lang="en-US" baseline="0" dirty="0" smtClean="0"/>
              <a:t> approach:</a:t>
            </a:r>
          </a:p>
          <a:p>
            <a:pPr marR="0" lvl="1" eaLnBrk="1" hangingPunct="1"/>
            <a:r>
              <a:rPr lang="en-US" sz="1600" dirty="0" smtClean="0">
                <a:solidFill>
                  <a:srgbClr val="000000"/>
                </a:solidFill>
              </a:rPr>
              <a:t>Pro: very flexible for the </a:t>
            </a:r>
            <a:r>
              <a:rPr lang="en-US" sz="1600" dirty="0" err="1" smtClean="0">
                <a:solidFill>
                  <a:srgbClr val="000000"/>
                </a:solidFill>
              </a:rPr>
              <a:t>SRC</a:t>
            </a:r>
            <a:r>
              <a:rPr lang="en-US" sz="1600" dirty="0" smtClean="0">
                <a:solidFill>
                  <a:srgbClr val="000000"/>
                </a:solidFill>
              </a:rPr>
              <a:t>. It has many options for how to create and encode IDs.</a:t>
            </a:r>
          </a:p>
          <a:p>
            <a:pPr marR="0" lvl="1" eaLnBrk="1" hangingPunct="1"/>
            <a:r>
              <a:rPr lang="en-US" sz="1600" dirty="0" smtClean="0">
                <a:solidFill>
                  <a:srgbClr val="000000"/>
                </a:solidFill>
              </a:rPr>
              <a:t>Pro: Ease of generation.</a:t>
            </a:r>
          </a:p>
          <a:p>
            <a:pPr marR="0" lvl="1" eaLnBrk="1" hangingPunct="1"/>
            <a:r>
              <a:rPr lang="en-US" sz="1600" dirty="0" smtClean="0">
                <a:solidFill>
                  <a:srgbClr val="000000"/>
                </a:solidFill>
              </a:rPr>
              <a:t>Con: Difficult for SRS. It must deal with variable unbounded length ID. Doesn't easily fit in databases. Somewhat inefficient wire-encoding.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 is minimum length of "URN:" plus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NID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(namespace identifier).</a:t>
            </a:r>
            <a:endParaRPr lang="en-US" sz="1600" dirty="0" smtClean="0">
              <a:solidFill>
                <a:srgbClr val="000000"/>
              </a:solidFill>
            </a:endParaRPr>
          </a:p>
          <a:p>
            <a:r>
              <a:rPr lang="en-US" dirty="0" smtClean="0"/>
              <a:t>Approach 2:</a:t>
            </a:r>
          </a:p>
          <a:p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Pro: very flexible for the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SRC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4122 provides multiple ways of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generating the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UUID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One of them (the name based one) would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allow generating 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UUID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from the same strings you might use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for (A), so its at least as flexible as (A).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Pro: easy of generation. Like (A), but then requires an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-1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computation. So not as easy as (A).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Pro: Simple for SRS. The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UUID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can be easily extracted from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the URN and converted to a fixed length (16 bytes) binary value.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That value then can be stored in databases, compared, etc.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Con: Somewhat inefficient wire encoding. The urn encoding is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45 bytes.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Pro: Flexible to future extension to other sorts of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URNs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(e.g. (A)) due to the use of the URN syntax.</a:t>
            </a:r>
          </a:p>
          <a:p>
            <a:endParaRPr lang="en-US" dirty="0" smtClean="0"/>
          </a:p>
          <a:p>
            <a:r>
              <a:rPr lang="en-US" dirty="0" smtClean="0"/>
              <a:t>Approach</a:t>
            </a:r>
            <a:r>
              <a:rPr lang="en-US" baseline="0" dirty="0" smtClean="0"/>
              <a:t> 3: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Pro: easy of generation. Virtually the same as (B).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(The final textual formatting is different from (B), but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similar (insignificant) computationally.)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Pro: Simple for SRS. Virtually the same as (B).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(The final textual formatting is different from (B), but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similar (insignificant) computationally.)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Pro: Efficient wire encoding.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(Radix 64 takes 22 bytes to represent the 16 binary bytes.)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673FD-DFE6-4CB5-94AC-D4CDFE4BA97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C87E1-38F4-48DA-B67A-6281FBDBB6FF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E3F04-23BA-456C-9304-2B9F1BBAAE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C1822-F352-4A6B-89B1-1D76EC249642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5C984-3540-4AC2-945B-E3BB921C4C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9BB48-40A8-4B1B-B50B-CC7B27278BD3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2F5C7-9454-481D-88BD-C75804F24E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849B3-D5C0-4108-A301-C3D81AF2CE43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563A5-DCC7-4D1C-BBC2-B63255CD4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AD642-48CD-4762-8D70-70D49336ECB4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05801-E90F-4E36-AC93-2AFCEA66F6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AA413-0264-4612-9147-120711CAD849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1A880-BD32-440E-841D-508FE19563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D63C1-FB18-42A5-B0AB-3F5B271957A4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D94FA-3033-40D3-8E39-36444E6DA5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46C71-D355-4633-B48F-C6D2B6F10FE8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6A341-5366-416E-8BFA-BCAE32BBAA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F8D61-279F-47A9-BEBA-BA8190FABC43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98F40-B296-40F1-BF7F-15684F1657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CB177-0C4B-49AD-987E-3221B76E89CA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CEF5-E765-43F9-846B-FE1DE52004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F27C7-664A-4AA4-93CB-A5C604917C65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C1928-823D-4215-A49A-F67EA6AC7B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64C61-3E9B-4B80-A10E-3EF4ACF59876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B4280-DB23-4E29-9278-1D727518F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513B3-FBF6-4BB9-8F51-972083BCFB5B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FF1A4-9D78-47DD-A409-22FF60C195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2249E-EDCA-46C8-BB4E-4A467FC65D6B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6556-C316-4160-8A40-FC8C893F9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BCE64-35B0-4EBA-84E4-7335BB3FA474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041D8-AEBA-4741-93BE-619FF9CD5E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87117-045F-4EC7-8FAC-A5EB6FF2EF40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1E2E9-5C69-4718-B25D-8E78F9631C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A7A33-D716-4213-92EE-17E1B86FA71E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4EA47-6D23-4775-B3EF-C2BB3B88A4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10F64-249D-432E-9250-3BA558CF3121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1B321-EE73-4DCB-826F-C40E972CD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0848C-D076-473A-BBC8-391D805FD2A1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25EAB-CCE1-410F-8EB2-BFCBBE774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63934-0B5C-4512-86C5-2B989D29819D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826BF-8972-4369-BBCB-B30BA79BDD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810F-B82B-4FC4-9A10-FAD19F8653FF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9BA83-2312-457E-A76E-45B9D82596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BCEA5-4E22-428E-AF4B-1999A8EF867D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5FBD5-FA1D-4D51-B03B-269C05187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0527D81-9B26-4920-8B90-2CBD8E8ABF6E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1C821B-8C68-4799-8100-863B4149E8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FE7C8A7-E6C5-4F80-BF5D-90EC5DAA7906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22E36BD-2A0D-46EB-82A6-32A0558778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3EA37B-D1B0-4673-8FE3-FC89BF41ACDA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2051" name="Title 1"/>
          <p:cNvSpPr>
            <a:spLocks noGrp="1"/>
          </p:cNvSpPr>
          <p:nvPr>
            <p:ph type="ctrTitle"/>
          </p:nvPr>
        </p:nvSpPr>
        <p:spPr>
          <a:xfrm>
            <a:off x="685800" y="1238250"/>
            <a:ext cx="7772400" cy="1470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SIPREC</a:t>
            </a:r>
            <a:br>
              <a:rPr lang="en-US" dirty="0" smtClean="0"/>
            </a:br>
            <a:r>
              <a:rPr lang="en-US" dirty="0" smtClean="0"/>
              <a:t>Recording Metadata for SRS</a:t>
            </a:r>
            <a:br>
              <a:rPr lang="en-US" dirty="0" smtClean="0"/>
            </a:br>
            <a:r>
              <a:rPr lang="en-US" dirty="0" smtClean="0"/>
              <a:t>(draft-</a:t>
            </a:r>
            <a:r>
              <a:rPr lang="en-US" dirty="0" err="1" smtClean="0"/>
              <a:t>ietf</a:t>
            </a:r>
            <a:r>
              <a:rPr lang="en-US" dirty="0" smtClean="0"/>
              <a:t>-siprec-metadata-03)</a:t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endParaRPr lang="en-US" sz="3100" u="sng" dirty="0" smtClean="0"/>
          </a:p>
        </p:txBody>
      </p:sp>
      <p:sp>
        <p:nvSpPr>
          <p:cNvPr id="26627" name="Subtitle 2"/>
          <p:cNvSpPr>
            <a:spLocks noGrp="1"/>
          </p:cNvSpPr>
          <p:nvPr>
            <p:ph type="subTitle" idx="1"/>
          </p:nvPr>
        </p:nvSpPr>
        <p:spPr>
          <a:xfrm>
            <a:off x="1000125" y="3176588"/>
            <a:ext cx="7215188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898989"/>
                </a:solidFill>
              </a:rPr>
              <a:t>July 28, 2011 </a:t>
            </a:r>
            <a:r>
              <a:rPr lang="en-US" dirty="0" err="1" smtClean="0">
                <a:solidFill>
                  <a:srgbClr val="898989"/>
                </a:solidFill>
              </a:rPr>
              <a:t>IETF</a:t>
            </a:r>
            <a:r>
              <a:rPr lang="en-US" dirty="0" smtClean="0">
                <a:solidFill>
                  <a:srgbClr val="898989"/>
                </a:solidFill>
              </a:rPr>
              <a:t> 81 meeting</a:t>
            </a:r>
          </a:p>
          <a:p>
            <a:pPr eaLnBrk="1" hangingPunct="1"/>
            <a:r>
              <a:rPr lang="en-US" dirty="0" smtClean="0">
                <a:solidFill>
                  <a:srgbClr val="898989"/>
                </a:solidFill>
              </a:rPr>
              <a:t>Ram Mohan R</a:t>
            </a:r>
          </a:p>
          <a:p>
            <a:pPr eaLnBrk="1" hangingPunct="1"/>
            <a:r>
              <a:rPr lang="en-US" dirty="0" smtClean="0">
                <a:solidFill>
                  <a:srgbClr val="898989"/>
                </a:solidFill>
              </a:rPr>
              <a:t>On behalf of the team</a:t>
            </a:r>
          </a:p>
          <a:p>
            <a:pPr eaLnBrk="1" hangingPunct="1"/>
            <a:endParaRPr lang="en-US" dirty="0" smtClean="0">
              <a:solidFill>
                <a:srgbClr val="898989"/>
              </a:solidFill>
            </a:endParaRPr>
          </a:p>
        </p:txBody>
      </p:sp>
      <p:sp>
        <p:nvSpPr>
          <p:cNvPr id="26628" name="Content Placeholder 2"/>
          <p:cNvSpPr>
            <a:spLocks/>
          </p:cNvSpPr>
          <p:nvPr/>
        </p:nvSpPr>
        <p:spPr bwMode="auto">
          <a:xfrm>
            <a:off x="285750" y="5516563"/>
            <a:ext cx="857250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en-US" sz="2800">
              <a:latin typeface="Calibri" pitchFamily="34" charset="0"/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n-US" sz="2800">
                <a:latin typeface="Calibri" pitchFamily="34" charset="0"/>
              </a:rPr>
              <a:t>Team: Paul Kyzivat, Ram Mohan R, R Parthasarathi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en-US" sz="2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Metadata Model: Participant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Is there a need to know the linkage between the participants to its contributing media stream in a mixed RS stream ?</a:t>
            </a:r>
          </a:p>
          <a:p>
            <a:pPr lvl="1" eaLnBrk="1" hangingPunct="1"/>
            <a:r>
              <a:rPr lang="en-US" sz="2000" dirty="0" smtClean="0">
                <a:solidFill>
                  <a:srgbClr val="000000"/>
                </a:solidFill>
              </a:rPr>
              <a:t>NOTE: This is needed for only those cases where </a:t>
            </a:r>
            <a:r>
              <a:rPr lang="en-US" sz="2000" dirty="0" err="1" smtClean="0">
                <a:solidFill>
                  <a:srgbClr val="000000"/>
                </a:solidFill>
              </a:rPr>
              <a:t>SRC</a:t>
            </a:r>
            <a:r>
              <a:rPr lang="en-US" sz="2000" dirty="0" smtClean="0">
                <a:solidFill>
                  <a:srgbClr val="000000"/>
                </a:solidFill>
              </a:rPr>
              <a:t> acts as </a:t>
            </a:r>
            <a:r>
              <a:rPr lang="en-US" sz="2000" dirty="0" err="1" smtClean="0">
                <a:solidFill>
                  <a:srgbClr val="000000"/>
                </a:solidFill>
              </a:rPr>
              <a:t>RTP</a:t>
            </a:r>
            <a:r>
              <a:rPr lang="en-US" sz="2000" dirty="0" smtClean="0">
                <a:solidFill>
                  <a:srgbClr val="000000"/>
                </a:solidFill>
              </a:rPr>
              <a:t> mixer.</a:t>
            </a:r>
          </a:p>
          <a:p>
            <a:pPr lvl="1" eaLnBrk="1" hangingPunct="1"/>
            <a:r>
              <a:rPr lang="en-US" sz="2000" dirty="0" smtClean="0">
                <a:solidFill>
                  <a:srgbClr val="000000"/>
                </a:solidFill>
              </a:rPr>
              <a:t>RS </a:t>
            </a:r>
            <a:r>
              <a:rPr lang="en-US" sz="2000" dirty="0" err="1" smtClean="0">
                <a:solidFill>
                  <a:srgbClr val="000000"/>
                </a:solidFill>
              </a:rPr>
              <a:t>SDP</a:t>
            </a:r>
            <a:r>
              <a:rPr lang="en-US" sz="2000" dirty="0" smtClean="0">
                <a:solidFill>
                  <a:srgbClr val="000000"/>
                </a:solidFill>
              </a:rPr>
              <a:t> shall provide the information of </a:t>
            </a:r>
            <a:r>
              <a:rPr lang="en-US" sz="2000" dirty="0" err="1" smtClean="0">
                <a:solidFill>
                  <a:srgbClr val="000000"/>
                </a:solidFill>
              </a:rPr>
              <a:t>SSRC</a:t>
            </a:r>
            <a:r>
              <a:rPr lang="en-US" sz="2000" dirty="0" smtClean="0">
                <a:solidFill>
                  <a:srgbClr val="000000"/>
                </a:solidFill>
              </a:rPr>
              <a:t>/</a:t>
            </a:r>
            <a:r>
              <a:rPr lang="en-US" sz="2000" dirty="0" err="1" smtClean="0">
                <a:solidFill>
                  <a:srgbClr val="000000"/>
                </a:solidFill>
              </a:rPr>
              <a:t>CSRC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</a:p>
          <a:p>
            <a:pPr lvl="1" eaLnBrk="1" hangingPunct="1"/>
            <a:r>
              <a:rPr lang="en-US" sz="2000" dirty="0" smtClean="0">
                <a:solidFill>
                  <a:srgbClr val="000000"/>
                </a:solidFill>
              </a:rPr>
              <a:t>Participant XML element can have </a:t>
            </a:r>
            <a:r>
              <a:rPr lang="en-US" sz="2000" dirty="0" err="1" smtClean="0">
                <a:solidFill>
                  <a:srgbClr val="000000"/>
                </a:solidFill>
              </a:rPr>
              <a:t>CSRC</a:t>
            </a:r>
            <a:r>
              <a:rPr lang="en-US" sz="2000" dirty="0" smtClean="0">
                <a:solidFill>
                  <a:srgbClr val="000000"/>
                </a:solidFill>
              </a:rPr>
              <a:t> information (by means of new attribute).</a:t>
            </a:r>
          </a:p>
          <a:p>
            <a:pPr lvl="1" eaLnBrk="1" hangingPunct="1"/>
            <a:r>
              <a:rPr lang="en-US" sz="2000" dirty="0" smtClean="0">
                <a:solidFill>
                  <a:srgbClr val="000000"/>
                </a:solidFill>
              </a:rPr>
              <a:t>Having this info can allow the SRS to  determine which participants are part(contributors) of particular parts of the mixed stream.</a:t>
            </a:r>
          </a:p>
          <a:p>
            <a:pPr lvl="1" eaLnBrk="1" hangingPunct="1"/>
            <a:r>
              <a:rPr lang="en-US" sz="2000" dirty="0" smtClean="0">
                <a:solidFill>
                  <a:srgbClr val="000000"/>
                </a:solidFill>
              </a:rPr>
              <a:t>NOTE: Not all </a:t>
            </a:r>
            <a:r>
              <a:rPr lang="en-US" sz="2000" dirty="0" err="1" smtClean="0">
                <a:solidFill>
                  <a:srgbClr val="000000"/>
                </a:solidFill>
              </a:rPr>
              <a:t>SRC</a:t>
            </a:r>
            <a:r>
              <a:rPr lang="en-US" sz="2000" dirty="0" smtClean="0">
                <a:solidFill>
                  <a:srgbClr val="000000"/>
                </a:solidFill>
              </a:rPr>
              <a:t> may have the capability to determine this and hence it can be a optional attribute </a:t>
            </a:r>
          </a:p>
          <a:p>
            <a:pPr lvl="1" eaLnBrk="1" hangingPunct="1"/>
            <a:r>
              <a:rPr lang="en-US" sz="2000" dirty="0" smtClean="0">
                <a:solidFill>
                  <a:srgbClr val="000000"/>
                </a:solidFill>
              </a:rPr>
              <a:t>Even if that mapping isn't there, the recording is still useful. Its just lost some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>
          <a:xfrm>
            <a:off x="457200" y="60325"/>
            <a:ext cx="8229600" cy="7778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Metadata Model:  Media Stream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4C8CF9-B5D3-43AD-9E99-DC7F4355E696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grpSp>
        <p:nvGrpSpPr>
          <p:cNvPr id="35843" name="Group 24"/>
          <p:cNvGrpSpPr>
            <a:grpSpLocks/>
          </p:cNvGrpSpPr>
          <p:nvPr/>
        </p:nvGrpSpPr>
        <p:grpSpPr bwMode="auto">
          <a:xfrm>
            <a:off x="1728788" y="2143125"/>
            <a:ext cx="1928812" cy="2663825"/>
            <a:chOff x="539552" y="2143035"/>
            <a:chExt cx="2447925" cy="2664295"/>
          </a:xfrm>
        </p:grpSpPr>
        <p:sp>
          <p:nvSpPr>
            <p:cNvPr id="15" name="Flowchart: Process 14"/>
            <p:cNvSpPr/>
            <p:nvPr/>
          </p:nvSpPr>
          <p:spPr>
            <a:xfrm>
              <a:off x="539552" y="2143035"/>
              <a:ext cx="2447925" cy="576365"/>
            </a:xfrm>
            <a:prstGeom prst="flowChartProcess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Media Stream</a:t>
              </a:r>
            </a:p>
          </p:txBody>
        </p:sp>
        <p:sp>
          <p:nvSpPr>
            <p:cNvPr id="58" name="Flowchart: Process 57"/>
            <p:cNvSpPr/>
            <p:nvPr/>
          </p:nvSpPr>
          <p:spPr>
            <a:xfrm>
              <a:off x="539552" y="2719400"/>
              <a:ext cx="2447925" cy="2087930"/>
            </a:xfrm>
            <a:prstGeom prst="flowChartProcess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dirty="0"/>
                <a:t>Start Time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dirty="0"/>
                <a:t>End Time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dirty="0"/>
                <a:t>Media Stream</a:t>
              </a:r>
              <a:br>
                <a:rPr lang="en-US" dirty="0"/>
              </a:br>
              <a:r>
                <a:rPr lang="en-US" dirty="0"/>
                <a:t>  </a:t>
              </a:r>
              <a:r>
                <a:rPr lang="en-US" dirty="0" smtClean="0"/>
                <a:t>Reference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dirty="0" smtClean="0"/>
                <a:t> Content-type</a:t>
              </a:r>
              <a:endParaRPr lang="en-US" dirty="0"/>
            </a:p>
          </p:txBody>
        </p:sp>
      </p:grpSp>
      <p:grpSp>
        <p:nvGrpSpPr>
          <p:cNvPr id="35844" name="Group 41"/>
          <p:cNvGrpSpPr>
            <a:grpSpLocks/>
          </p:cNvGrpSpPr>
          <p:nvPr/>
        </p:nvGrpSpPr>
        <p:grpSpPr bwMode="auto">
          <a:xfrm>
            <a:off x="3657600" y="3141663"/>
            <a:ext cx="2376488" cy="504825"/>
            <a:chOff x="2987824" y="3140968"/>
            <a:chExt cx="2376264" cy="504825"/>
          </a:xfrm>
        </p:grpSpPr>
        <p:sp>
          <p:nvSpPr>
            <p:cNvPr id="37" name="Flowchart: Process 36"/>
            <p:cNvSpPr/>
            <p:nvPr/>
          </p:nvSpPr>
          <p:spPr>
            <a:xfrm>
              <a:off x="4067222" y="3140968"/>
              <a:ext cx="1296866" cy="504825"/>
            </a:xfrm>
            <a:prstGeom prst="flowChartProcess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Extension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Data</a:t>
              </a:r>
            </a:p>
          </p:txBody>
        </p:sp>
        <p:grpSp>
          <p:nvGrpSpPr>
            <p:cNvPr id="35863" name="Group 39"/>
            <p:cNvGrpSpPr>
              <a:grpSpLocks/>
            </p:cNvGrpSpPr>
            <p:nvPr/>
          </p:nvGrpSpPr>
          <p:grpSpPr bwMode="auto">
            <a:xfrm>
              <a:off x="2987824" y="3151146"/>
              <a:ext cx="1008112" cy="289620"/>
              <a:chOff x="6192180" y="1916832"/>
              <a:chExt cx="1008112" cy="289620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>
                <a:off x="6192180" y="2205104"/>
                <a:ext cx="1007968" cy="15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Rectangle 33"/>
              <p:cNvSpPr/>
              <p:nvPr/>
            </p:nvSpPr>
            <p:spPr>
              <a:xfrm>
                <a:off x="6228690" y="1916179"/>
                <a:ext cx="358741" cy="28892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/>
                  <a:t>1</a:t>
                </a: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6660449" y="1916179"/>
                <a:ext cx="503190" cy="28892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/>
                  <a:t>0..*</a:t>
                </a:r>
              </a:p>
            </p:txBody>
          </p:sp>
        </p:grpSp>
      </p:grpSp>
      <p:sp>
        <p:nvSpPr>
          <p:cNvPr id="35845" name="Content Placeholder 2"/>
          <p:cNvSpPr>
            <a:spLocks noGrp="1"/>
          </p:cNvSpPr>
          <p:nvPr>
            <p:ph idx="1"/>
          </p:nvPr>
        </p:nvSpPr>
        <p:spPr>
          <a:xfrm>
            <a:off x="5791200" y="762000"/>
            <a:ext cx="3178175" cy="49530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2600" dirty="0" smtClean="0"/>
              <a:t>Closed Items: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/>
              <a:t>Added content-type attribute to describe the content of an MS based on types defined in </a:t>
            </a:r>
            <a:r>
              <a:rPr lang="en-US" sz="1800" dirty="0" err="1" smtClean="0"/>
              <a:t>RFC</a:t>
            </a:r>
            <a:r>
              <a:rPr lang="en-US" sz="1800" dirty="0" smtClean="0"/>
              <a:t> 4796 registry and represent the same in RS </a:t>
            </a:r>
            <a:r>
              <a:rPr lang="en-US" sz="1800" dirty="0" err="1" smtClean="0"/>
              <a:t>SDP</a:t>
            </a:r>
            <a:r>
              <a:rPr lang="en-US" sz="1800" dirty="0" smtClean="0"/>
              <a:t>. 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/>
              <a:t>IOW no XML representation needed for content-type attribute.</a:t>
            </a:r>
          </a:p>
          <a:p>
            <a:pPr>
              <a:buFont typeface="Arial" charset="0"/>
              <a:buNone/>
            </a:pPr>
            <a:r>
              <a:rPr lang="en-US" sz="2600" dirty="0" smtClean="0"/>
              <a:t>Open Items:</a:t>
            </a:r>
          </a:p>
          <a:p>
            <a:pPr lvl="0">
              <a:buFont typeface="Wingdings" pitchFamily="2" charset="2"/>
              <a:buChar char="Ø"/>
            </a:pPr>
            <a:r>
              <a:rPr lang="en-US" sz="1800" dirty="0" smtClean="0">
                <a:solidFill>
                  <a:prstClr val="black"/>
                </a:solidFill>
              </a:rPr>
              <a:t>What is Start/Stop time for MS and what is its scope?  </a:t>
            </a:r>
          </a:p>
          <a:p>
            <a:pPr lvl="0">
              <a:buNone/>
            </a:pPr>
            <a:endParaRPr lang="en-US" sz="1800" dirty="0" smtClean="0">
              <a:solidFill>
                <a:prstClr val="black"/>
              </a:solidFill>
            </a:endParaRPr>
          </a:p>
          <a:p>
            <a:pPr>
              <a:buFont typeface="Arial" charset="0"/>
              <a:buNone/>
            </a:pPr>
            <a:endParaRPr lang="en-US" sz="2600" dirty="0" smtClean="0"/>
          </a:p>
          <a:p>
            <a:pPr>
              <a:buNone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342900" lvl="1" indent="-342900">
              <a:buNone/>
            </a:pPr>
            <a:endParaRPr lang="en-US" sz="1800" dirty="0" smtClean="0"/>
          </a:p>
          <a:p>
            <a:pPr lvl="1" eaLnBrk="1" hangingPunct="1">
              <a:buFont typeface="Arial" charset="0"/>
              <a:buNone/>
            </a:pPr>
            <a:endParaRPr lang="en-US" sz="1800" dirty="0" smtClean="0">
              <a:solidFill>
                <a:srgbClr val="000000"/>
              </a:solidFill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1438275" y="914400"/>
            <a:ext cx="2447925" cy="504825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Participant</a:t>
            </a:r>
          </a:p>
        </p:txBody>
      </p:sp>
      <p:grpSp>
        <p:nvGrpSpPr>
          <p:cNvPr id="35847" name="Group 31"/>
          <p:cNvGrpSpPr>
            <a:grpSpLocks/>
          </p:cNvGrpSpPr>
          <p:nvPr/>
        </p:nvGrpSpPr>
        <p:grpSpPr bwMode="auto">
          <a:xfrm>
            <a:off x="1295400" y="1284288"/>
            <a:ext cx="2819400" cy="838200"/>
            <a:chOff x="457200" y="5269675"/>
            <a:chExt cx="2819400" cy="838200"/>
          </a:xfrm>
        </p:grpSpPr>
        <p:sp>
          <p:nvSpPr>
            <p:cNvPr id="21" name="Rectangle 20"/>
            <p:cNvSpPr/>
            <p:nvPr/>
          </p:nvSpPr>
          <p:spPr>
            <a:xfrm flipH="1">
              <a:off x="2438400" y="5563362"/>
              <a:ext cx="838200" cy="2857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sends</a:t>
              </a:r>
            </a:p>
          </p:txBody>
        </p:sp>
        <p:sp>
          <p:nvSpPr>
            <p:cNvPr id="24" name="Rectangle 23"/>
            <p:cNvSpPr/>
            <p:nvPr/>
          </p:nvSpPr>
          <p:spPr>
            <a:xfrm flipH="1">
              <a:off x="457200" y="5539550"/>
              <a:ext cx="838200" cy="2857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receives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131888" y="5345875"/>
              <a:ext cx="504825" cy="2095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0.. *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131888" y="5803075"/>
              <a:ext cx="504825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0..*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 rot="5400000">
              <a:off x="759619" y="5687981"/>
              <a:ext cx="838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2058988" y="5345875"/>
              <a:ext cx="504825" cy="2095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1.. *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058988" y="5803075"/>
              <a:ext cx="504825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0..*</a:t>
              </a:r>
            </a:p>
          </p:txBody>
        </p:sp>
        <p:cxnSp>
          <p:nvCxnSpPr>
            <p:cNvPr id="31" name="Straight Connector 30"/>
            <p:cNvCxnSpPr/>
            <p:nvPr/>
          </p:nvCxnSpPr>
          <p:spPr>
            <a:xfrm rot="5400000">
              <a:off x="2055019" y="5687981"/>
              <a:ext cx="838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48" name="Group 41"/>
          <p:cNvGrpSpPr>
            <a:grpSpLocks/>
          </p:cNvGrpSpPr>
          <p:nvPr/>
        </p:nvGrpSpPr>
        <p:grpSpPr bwMode="auto">
          <a:xfrm>
            <a:off x="228600" y="3124200"/>
            <a:ext cx="1466850" cy="504825"/>
            <a:chOff x="3673557" y="3217168"/>
            <a:chExt cx="1466714" cy="504825"/>
          </a:xfrm>
        </p:grpSpPr>
        <p:sp>
          <p:nvSpPr>
            <p:cNvPr id="33" name="Flowchart: Process 32"/>
            <p:cNvSpPr/>
            <p:nvPr/>
          </p:nvSpPr>
          <p:spPr>
            <a:xfrm>
              <a:off x="3673557" y="3217168"/>
              <a:ext cx="533351" cy="504825"/>
            </a:xfrm>
            <a:prstGeom prst="flowChartProcess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CS</a:t>
              </a:r>
            </a:p>
          </p:txBody>
        </p:sp>
        <p:grpSp>
          <p:nvGrpSpPr>
            <p:cNvPr id="35850" name="Group 39"/>
            <p:cNvGrpSpPr>
              <a:grpSpLocks/>
            </p:cNvGrpSpPr>
            <p:nvPr/>
          </p:nvGrpSpPr>
          <p:grpSpPr bwMode="auto">
            <a:xfrm>
              <a:off x="4178337" y="3217168"/>
              <a:ext cx="961934" cy="304800"/>
              <a:chOff x="7382693" y="1982854"/>
              <a:chExt cx="961934" cy="304800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>
                <a:off x="7411263" y="2287654"/>
                <a:ext cx="93336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tangle 38"/>
              <p:cNvSpPr/>
              <p:nvPr/>
            </p:nvSpPr>
            <p:spPr>
              <a:xfrm>
                <a:off x="7382691" y="1989204"/>
                <a:ext cx="511128" cy="29845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/>
                  <a:t>1..*</a:t>
                </a: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7792228" y="1982854"/>
                <a:ext cx="503191" cy="28892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/>
                  <a:t>0..*</a:t>
                </a:r>
              </a:p>
            </p:txBody>
          </p:sp>
        </p:grpSp>
      </p:grpSp>
      <p:sp>
        <p:nvSpPr>
          <p:cNvPr id="36" name="Flowchart: Sort 43"/>
          <p:cNvSpPr/>
          <p:nvPr/>
        </p:nvSpPr>
        <p:spPr>
          <a:xfrm rot="5400000">
            <a:off x="3695700" y="3314700"/>
            <a:ext cx="152400" cy="228600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Metadata Model: Media Stream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006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Do we really need Start/stop time for MS ? 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0000"/>
                </a:solidFill>
              </a:rPr>
              <a:t>We already have &lt;send&gt; element  in &lt;participant&gt; to indicate a participant participation in media. This can be used to indicate when a participant contributes/ stops contributing to a MS and hence we may not need </a:t>
            </a:r>
            <a:r>
              <a:rPr lang="en-US" sz="2000" smtClean="0">
                <a:solidFill>
                  <a:srgbClr val="000000"/>
                </a:solidFill>
              </a:rPr>
              <a:t>another </a:t>
            </a:r>
            <a:r>
              <a:rPr lang="en-US" sz="2000" smtClean="0">
                <a:solidFill>
                  <a:srgbClr val="000000"/>
                </a:solidFill>
              </a:rPr>
              <a:t>attribute.</a:t>
            </a:r>
            <a:endParaRPr lang="en-US" sz="2000" dirty="0" smtClean="0">
              <a:solidFill>
                <a:srgbClr val="00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prstClr val="black"/>
                </a:solidFill>
              </a:rPr>
              <a:t>Is this sufficient to indicate a participant has stopped sending a MS ? OR do we need explicit indication ?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prstClr val="black"/>
                </a:solidFill>
              </a:rPr>
              <a:t>The information on when the recording of a MS has stopped can be learnt from the m-line mapped to the MS class. </a:t>
            </a:r>
            <a:r>
              <a:rPr lang="en-US" sz="2000" dirty="0" smtClean="0"/>
              <a:t>Some cases include</a:t>
            </a:r>
            <a:r>
              <a:rPr lang="en-US" sz="2000" dirty="0" smtClean="0">
                <a:solidFill>
                  <a:prstClr val="black"/>
                </a:solidFill>
              </a:rPr>
              <a:t>:</a:t>
            </a:r>
          </a:p>
          <a:p>
            <a:pPr marL="973138" lvl="1" indent="-403225" eaLnBrk="1" hangingPunct="1"/>
            <a:r>
              <a:rPr lang="en-US" sz="1600" dirty="0" smtClean="0">
                <a:solidFill>
                  <a:srgbClr val="000000"/>
                </a:solidFill>
              </a:rPr>
              <a:t> Some different MS is mapped to that m-line</a:t>
            </a:r>
          </a:p>
          <a:p>
            <a:pPr marL="973138" lvl="1" indent="-403225" eaLnBrk="1" hangingPunct="1"/>
            <a:r>
              <a:rPr lang="en-US" sz="1600" dirty="0" smtClean="0">
                <a:solidFill>
                  <a:srgbClr val="000000"/>
                </a:solidFill>
              </a:rPr>
              <a:t> The port of the m-line is set to zero</a:t>
            </a:r>
          </a:p>
          <a:p>
            <a:pPr marL="973138" lvl="1" indent="-403225" eaLnBrk="1" hangingPunct="1"/>
            <a:r>
              <a:rPr lang="en-US" sz="1600" dirty="0" smtClean="0">
                <a:solidFill>
                  <a:srgbClr val="000000"/>
                </a:solidFill>
              </a:rPr>
              <a:t>The RS containing the m-line ends</a:t>
            </a:r>
          </a:p>
          <a:p>
            <a:pPr marL="973138" lvl="1" indent="-403225" eaLnBrk="1" hangingPunct="1"/>
            <a:r>
              <a:rPr lang="en-US" sz="1600" dirty="0" smtClean="0">
                <a:solidFill>
                  <a:srgbClr val="000000"/>
                </a:solidFill>
              </a:rPr>
              <a:t>The dir attribute in m-line is set to inactive</a:t>
            </a:r>
          </a:p>
          <a:p>
            <a:pPr>
              <a:buNone/>
            </a:pPr>
            <a:endParaRPr lang="en-US" sz="2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Metadata model : Media Stream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prstClr val="black"/>
                </a:solidFill>
              </a:rPr>
              <a:t>In case we want to have explicit start/stop time for MS how do we determine its value:</a:t>
            </a:r>
          </a:p>
          <a:p>
            <a:pPr marL="973138" lvl="1" indent="-403225" eaLnBrk="1" hangingPunct="1"/>
            <a:r>
              <a:rPr lang="en-US" sz="1600" dirty="0" smtClean="0">
                <a:solidFill>
                  <a:srgbClr val="000000"/>
                </a:solidFill>
              </a:rPr>
              <a:t> Is start-time the time </a:t>
            </a:r>
            <a:r>
              <a:rPr lang="en-US" sz="1600" dirty="0" err="1" smtClean="0">
                <a:solidFill>
                  <a:srgbClr val="000000"/>
                </a:solidFill>
              </a:rPr>
              <a:t>SRC</a:t>
            </a:r>
            <a:r>
              <a:rPr lang="en-US" sz="1600" dirty="0" smtClean="0">
                <a:solidFill>
                  <a:srgbClr val="000000"/>
                </a:solidFill>
              </a:rPr>
              <a:t> sees the media for a participant for the first time ?</a:t>
            </a:r>
          </a:p>
          <a:p>
            <a:pPr marL="973138" lvl="1" indent="-403225" eaLnBrk="1" hangingPunct="1"/>
            <a:r>
              <a:rPr lang="en-US" sz="1600" dirty="0" smtClean="0">
                <a:solidFill>
                  <a:srgbClr val="000000"/>
                </a:solidFill>
              </a:rPr>
              <a:t> What is start-time in mixed stream from </a:t>
            </a:r>
            <a:r>
              <a:rPr lang="en-US" sz="1600" dirty="0" err="1" smtClean="0">
                <a:solidFill>
                  <a:srgbClr val="000000"/>
                </a:solidFill>
              </a:rPr>
              <a:t>SRC</a:t>
            </a:r>
            <a:r>
              <a:rPr lang="en-US" sz="1600" dirty="0" smtClean="0">
                <a:solidFill>
                  <a:srgbClr val="000000"/>
                </a:solidFill>
              </a:rPr>
              <a:t> ?</a:t>
            </a:r>
          </a:p>
          <a:p>
            <a:pPr marL="973138" lvl="1" indent="-403225" eaLnBrk="1" hangingPunct="1"/>
            <a:r>
              <a:rPr lang="en-US" sz="1600" dirty="0" smtClean="0">
                <a:solidFill>
                  <a:srgbClr val="000000"/>
                </a:solidFill>
              </a:rPr>
              <a:t> What about stop-time  ? Is it the time a participant stops sending media (as seen by </a:t>
            </a:r>
            <a:r>
              <a:rPr lang="en-US" sz="1600" dirty="0" err="1" smtClean="0">
                <a:solidFill>
                  <a:srgbClr val="000000"/>
                </a:solidFill>
              </a:rPr>
              <a:t>SRC</a:t>
            </a:r>
            <a:r>
              <a:rPr lang="en-US" sz="1600" dirty="0" smtClean="0">
                <a:solidFill>
                  <a:srgbClr val="000000"/>
                </a:solidFill>
              </a:rPr>
              <a:t>). NOTE: a participant may re-start sending stream. How does an </a:t>
            </a:r>
            <a:r>
              <a:rPr lang="en-US" sz="1600" dirty="0" err="1" smtClean="0">
                <a:solidFill>
                  <a:srgbClr val="000000"/>
                </a:solidFill>
              </a:rPr>
              <a:t>SRC</a:t>
            </a:r>
            <a:r>
              <a:rPr lang="en-US" sz="1600" dirty="0" smtClean="0">
                <a:solidFill>
                  <a:srgbClr val="000000"/>
                </a:solidFill>
              </a:rPr>
              <a:t> knows a participant cannot send again ?</a:t>
            </a:r>
          </a:p>
          <a:p>
            <a:pPr marL="973138" lvl="1" indent="-403225" eaLnBrk="1" hangingPunct="1"/>
            <a:r>
              <a:rPr lang="en-US" sz="1600" dirty="0" smtClean="0">
                <a:solidFill>
                  <a:srgbClr val="000000"/>
                </a:solidFill>
              </a:rPr>
              <a:t> What is stop-time in case of mixed stream?</a:t>
            </a:r>
          </a:p>
          <a:p>
            <a:pPr marL="973138" lvl="1" indent="-403225" eaLnBrk="1" hangingPunct="1"/>
            <a:r>
              <a:rPr lang="en-US" sz="1600" dirty="0" smtClean="0">
                <a:solidFill>
                  <a:srgbClr val="000000"/>
                </a:solidFill>
              </a:rPr>
              <a:t>Should start/stop ( or rather participant participation in a MS ) be an attribute of participant rather than MS class </a:t>
            </a:r>
            <a:r>
              <a:rPr lang="en-US" sz="1600" smtClean="0">
                <a:solidFill>
                  <a:srgbClr val="000000"/>
                </a:solidFill>
              </a:rPr>
              <a:t>?  </a:t>
            </a:r>
            <a:endParaRPr lang="en-US" sz="1600" dirty="0" smtClean="0">
              <a:solidFill>
                <a:srgbClr val="00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Metadata format: Unique ID format options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Possible options: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A generic URN, with added constraint that equality is based only on lexical equivalence (as defined in </a:t>
            </a:r>
            <a:r>
              <a:rPr lang="en-US" sz="2400" dirty="0" err="1" smtClean="0"/>
              <a:t>rfc</a:t>
            </a:r>
            <a:r>
              <a:rPr lang="en-US" sz="2400" dirty="0" smtClean="0"/>
              <a:t> 2141)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err="1" smtClean="0"/>
              <a:t>UUID</a:t>
            </a:r>
            <a:r>
              <a:rPr lang="en-US" sz="2400" dirty="0" smtClean="0"/>
              <a:t> URN (</a:t>
            </a:r>
            <a:r>
              <a:rPr lang="en-US" sz="2400" dirty="0" err="1" smtClean="0"/>
              <a:t>rfc</a:t>
            </a:r>
            <a:r>
              <a:rPr lang="en-US" sz="2400" dirty="0" smtClean="0"/>
              <a:t> 4122)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 </a:t>
            </a:r>
            <a:r>
              <a:rPr lang="en-US" sz="2400" dirty="0" err="1" smtClean="0"/>
              <a:t>UUID</a:t>
            </a:r>
            <a:r>
              <a:rPr lang="en-US" sz="2400" dirty="0" smtClean="0"/>
              <a:t> encoded more densely than the </a:t>
            </a:r>
            <a:r>
              <a:rPr lang="en-US" sz="2400" dirty="0" err="1" smtClean="0"/>
              <a:t>UUID</a:t>
            </a:r>
            <a:r>
              <a:rPr lang="en-US" sz="2400" dirty="0" smtClean="0"/>
              <a:t> URN.  (e.g. </a:t>
            </a:r>
            <a:r>
              <a:rPr lang="en-US" sz="2400" dirty="0" err="1" smtClean="0"/>
              <a:t>radix64</a:t>
            </a:r>
            <a:r>
              <a:rPr lang="en-US" sz="2400" dirty="0" smtClean="0"/>
              <a:t> of the binary </a:t>
            </a:r>
            <a:r>
              <a:rPr lang="en-US" sz="2400" dirty="0" err="1" smtClean="0"/>
              <a:t>uuid</a:t>
            </a:r>
            <a:r>
              <a:rPr lang="en-US" sz="2400" dirty="0" smtClean="0"/>
              <a:t> form defined in 4122)</a:t>
            </a:r>
          </a:p>
          <a:p>
            <a:pPr lvl="1" eaLnBrk="1" hangingPunct="1"/>
            <a:r>
              <a:rPr lang="en-US" sz="1600" dirty="0" smtClean="0">
                <a:solidFill>
                  <a:srgbClr val="000000"/>
                </a:solidFill>
              </a:rPr>
              <a:t>Based on the initial discussion on the mailer, there was an inclination for this approach.</a:t>
            </a:r>
          </a:p>
          <a:p>
            <a:pPr lvl="1" eaLnBrk="1" hangingPunct="1"/>
            <a:r>
              <a:rPr lang="en-US" sz="1600" dirty="0" smtClean="0">
                <a:solidFill>
                  <a:srgbClr val="000000"/>
                </a:solidFill>
              </a:rPr>
              <a:t>How to represent radix in XML ? Use Big </a:t>
            </a:r>
            <a:r>
              <a:rPr lang="en-US" sz="1600" dirty="0" err="1" smtClean="0">
                <a:solidFill>
                  <a:srgbClr val="000000"/>
                </a:solidFill>
              </a:rPr>
              <a:t>Endian</a:t>
            </a:r>
            <a:r>
              <a:rPr lang="en-US" sz="1600" dirty="0" smtClean="0">
                <a:solidFill>
                  <a:srgbClr val="000000"/>
                </a:solidFill>
              </a:rPr>
              <a:t> notation ?</a:t>
            </a:r>
          </a:p>
          <a:p>
            <a:pPr marL="342900" lvl="1" indent="-342900">
              <a:buFont typeface="Wingdings" pitchFamily="2" charset="2"/>
              <a:buChar char="Ø"/>
            </a:pPr>
            <a:r>
              <a:rPr lang="en-US" sz="2400" dirty="0" smtClean="0"/>
              <a:t>Can we go ahead with Option 3 ? Most folks favor this from the discussion in mailer. Any other alternatives ?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Metadata format: &lt;</a:t>
            </a:r>
            <a:r>
              <a:rPr lang="en-US" dirty="0" err="1" smtClean="0"/>
              <a:t>recv</a:t>
            </a:r>
            <a:r>
              <a:rPr lang="en-US" dirty="0" smtClean="0"/>
              <a:t>&gt; element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The current metadata draft says that when &lt;</a:t>
            </a:r>
            <a:r>
              <a:rPr lang="en-US" sz="2400" dirty="0" err="1" smtClean="0"/>
              <a:t>recv</a:t>
            </a:r>
            <a:r>
              <a:rPr lang="en-US" sz="2400" dirty="0" smtClean="0"/>
              <a:t>&gt; is not present, it is assumed that all participants receive a stream.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It has challenges to represent  cases where a stream is not received by some participants of a CS  [ e.g. whisper call, participants on hold during a call].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A possible solution is to explicitly indicate &lt;</a:t>
            </a:r>
            <a:r>
              <a:rPr lang="en-US" sz="2400" dirty="0" err="1" smtClean="0"/>
              <a:t>recv</a:t>
            </a:r>
            <a:r>
              <a:rPr lang="en-US" sz="2400" dirty="0" smtClean="0"/>
              <a:t>&gt; element for each participant to give the list of streams received </a:t>
            </a:r>
            <a:r>
              <a:rPr lang="en-US" sz="2400" dirty="0" smtClean="0">
                <a:solidFill>
                  <a:prstClr val="black"/>
                </a:solidFill>
              </a:rPr>
              <a:t>. 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Any objections to go with above approach ? Any other better way to represent the relation of stream received/not-received to a participant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Open items in metadata draft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Use of </a:t>
            </a:r>
            <a:r>
              <a:rPr lang="en-US" dirty="0" err="1" smtClean="0"/>
              <a:t>RFC</a:t>
            </a:r>
            <a:r>
              <a:rPr lang="en-US" dirty="0" smtClean="0"/>
              <a:t> 2119 language in the metadata model</a:t>
            </a:r>
          </a:p>
          <a:p>
            <a:pPr lvl="1" eaLnBrk="1" hangingPunct="1"/>
            <a:r>
              <a:rPr lang="en-US" sz="1800" dirty="0" smtClean="0">
                <a:solidFill>
                  <a:srgbClr val="000000"/>
                </a:solidFill>
              </a:rPr>
              <a:t>Draft shall be modified to have normative language for the text related to XML schema and simple language for text related to Model.  Any issues ?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Terminology usage in draft</a:t>
            </a:r>
          </a:p>
          <a:p>
            <a:pPr lvl="1" eaLnBrk="1" hangingPunct="1"/>
            <a:r>
              <a:rPr lang="en-US" sz="1800" dirty="0" smtClean="0">
                <a:solidFill>
                  <a:srgbClr val="000000"/>
                </a:solidFill>
              </a:rPr>
              <a:t>Current draft has usage of block/element to indicate a metadata block (CS, CS-Group, Media Stream </a:t>
            </a:r>
            <a:r>
              <a:rPr lang="en-US" sz="1800" dirty="0" err="1" smtClean="0">
                <a:solidFill>
                  <a:srgbClr val="000000"/>
                </a:solidFill>
              </a:rPr>
              <a:t>e.t.c</a:t>
            </a:r>
            <a:r>
              <a:rPr lang="en-US" sz="1800" dirty="0" smtClean="0">
                <a:solidFill>
                  <a:srgbClr val="000000"/>
                </a:solidFill>
              </a:rPr>
              <a:t>). We will change it to “class” as per </a:t>
            </a:r>
            <a:r>
              <a:rPr lang="en-US" sz="1800" dirty="0" err="1" smtClean="0">
                <a:solidFill>
                  <a:srgbClr val="000000"/>
                </a:solidFill>
              </a:rPr>
              <a:t>UML</a:t>
            </a:r>
            <a:r>
              <a:rPr lang="en-US" sz="1800" dirty="0" smtClean="0">
                <a:solidFill>
                  <a:srgbClr val="000000"/>
                </a:solidFill>
              </a:rPr>
              <a:t>. So each block shall be called as metadata class and the linkages between them are “associations” or “</a:t>
            </a:r>
            <a:r>
              <a:rPr lang="en-US" sz="1800" smtClean="0">
                <a:solidFill>
                  <a:srgbClr val="000000"/>
                </a:solidFill>
              </a:rPr>
              <a:t>composition”.</a:t>
            </a:r>
            <a:endParaRPr lang="en-US" sz="1800" dirty="0" smtClean="0">
              <a:solidFill>
                <a:srgbClr val="000000"/>
              </a:solidFill>
            </a:endParaRPr>
          </a:p>
          <a:p>
            <a:pPr lvl="1" eaLnBrk="1" hangingPunct="1"/>
            <a:r>
              <a:rPr lang="en-US" sz="1800" dirty="0" smtClean="0">
                <a:solidFill>
                  <a:srgbClr val="000000"/>
                </a:solidFill>
              </a:rPr>
              <a:t>For  XML schema we will retain the name “element” for each XML element (session, stream </a:t>
            </a:r>
            <a:r>
              <a:rPr lang="en-US" sz="1800" dirty="0" err="1" smtClean="0">
                <a:solidFill>
                  <a:srgbClr val="000000"/>
                </a:solidFill>
              </a:rPr>
              <a:t>e.t.c</a:t>
            </a:r>
            <a:r>
              <a:rPr lang="en-US" sz="1800" dirty="0" smtClean="0">
                <a:solidFill>
                  <a:srgbClr val="000000"/>
                </a:solidFill>
              </a:rPr>
              <a:t>). </a:t>
            </a:r>
          </a:p>
          <a:p>
            <a:pPr>
              <a:buFont typeface="Arial" charset="0"/>
              <a:buNone/>
            </a:pPr>
            <a:r>
              <a:rPr lang="en-US" dirty="0" smtClean="0"/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steps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Close the remaining open items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Address the terminology</a:t>
            </a:r>
            <a:r>
              <a:rPr lang="en-US" smtClean="0"/>
              <a:t>, normative language </a:t>
            </a:r>
            <a:r>
              <a:rPr lang="en-US" dirty="0" smtClean="0"/>
              <a:t>issues with draft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Publish next version and ask for more review.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Font typeface="Arial" charset="0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Changes in draft-</a:t>
            </a:r>
            <a:r>
              <a:rPr lang="en-US" dirty="0" err="1" smtClean="0"/>
              <a:t>ietf</a:t>
            </a:r>
            <a:r>
              <a:rPr lang="en-US" dirty="0" smtClean="0"/>
              <a:t>-siprec-metadata from version 01.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Discuss Open items in Metadata model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Discuss open items in the format (XML)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Next Steps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Changes from Previous version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The new version of draft has following changes (Most of which were agreed in last interim meeting and rest over mailer) : </a:t>
            </a:r>
          </a:p>
          <a:p>
            <a:pPr lvl="1" eaLnBrk="1" hangingPunct="1"/>
            <a:r>
              <a:rPr lang="en-US" sz="1800" dirty="0" smtClean="0">
                <a:solidFill>
                  <a:srgbClr val="000000"/>
                </a:solidFill>
              </a:rPr>
              <a:t>Merged format (XML schema) with model</a:t>
            </a:r>
          </a:p>
          <a:p>
            <a:pPr lvl="1" eaLnBrk="1" hangingPunct="1"/>
            <a:r>
              <a:rPr lang="en-US" sz="1800" dirty="0" smtClean="0">
                <a:solidFill>
                  <a:srgbClr val="000000"/>
                </a:solidFill>
              </a:rPr>
              <a:t> Modified the linkages between Extension Data class and other classes in the model to indicate that Extension data class is contained inside other classes.</a:t>
            </a:r>
          </a:p>
          <a:p>
            <a:pPr lvl="1" eaLnBrk="1" hangingPunct="1"/>
            <a:r>
              <a:rPr lang="en-US" sz="1800" dirty="0" smtClean="0">
                <a:solidFill>
                  <a:srgbClr val="000000"/>
                </a:solidFill>
              </a:rPr>
              <a:t>Added a new attribute in MS class </a:t>
            </a:r>
            <a:r>
              <a:rPr lang="en-US" sz="1800" dirty="0" smtClean="0"/>
              <a:t>to describe the content of an MS based on types defined in </a:t>
            </a:r>
            <a:r>
              <a:rPr lang="en-US" sz="1800" dirty="0" err="1" smtClean="0"/>
              <a:t>RFC</a:t>
            </a:r>
            <a:r>
              <a:rPr lang="en-US" sz="1800" dirty="0" smtClean="0"/>
              <a:t> 4796 registry.</a:t>
            </a:r>
            <a:endParaRPr lang="en-US" sz="1800" dirty="0" smtClean="0">
              <a:solidFill>
                <a:srgbClr val="000000"/>
              </a:solidFill>
            </a:endParaRPr>
          </a:p>
          <a:p>
            <a:pPr lvl="1" eaLnBrk="1" hangingPunct="1"/>
            <a:r>
              <a:rPr lang="en-US" sz="1800" dirty="0" smtClean="0">
                <a:solidFill>
                  <a:srgbClr val="000000"/>
                </a:solidFill>
              </a:rPr>
              <a:t>Modified the XML schema to show extension data element contained inside the other elements.</a:t>
            </a:r>
          </a:p>
          <a:p>
            <a:pPr lvl="1" eaLnBrk="1" hangingPunct="1">
              <a:buFont typeface="Arial" charset="0"/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 flipH="1">
            <a:off x="2000250" y="4913313"/>
            <a:ext cx="838200" cy="2857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sends</a:t>
            </a:r>
          </a:p>
        </p:txBody>
      </p:sp>
      <p:sp>
        <p:nvSpPr>
          <p:cNvPr id="32" name="Rectangle 31"/>
          <p:cNvSpPr/>
          <p:nvPr/>
        </p:nvSpPr>
        <p:spPr>
          <a:xfrm flipH="1">
            <a:off x="1905000" y="4068763"/>
            <a:ext cx="838200" cy="2857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receives</a:t>
            </a:r>
          </a:p>
        </p:txBody>
      </p:sp>
      <p:sp>
        <p:nvSpPr>
          <p:cNvPr id="64" name="Rectangle 63"/>
          <p:cNvSpPr/>
          <p:nvPr/>
        </p:nvSpPr>
        <p:spPr>
          <a:xfrm>
            <a:off x="6573838" y="2455863"/>
            <a:ext cx="360362" cy="28733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1</a:t>
            </a:r>
          </a:p>
        </p:txBody>
      </p:sp>
      <p:sp>
        <p:nvSpPr>
          <p:cNvPr id="67" name="Rectangle 66"/>
          <p:cNvSpPr/>
          <p:nvPr/>
        </p:nvSpPr>
        <p:spPr>
          <a:xfrm>
            <a:off x="6477000" y="3276600"/>
            <a:ext cx="358775" cy="28733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1</a:t>
            </a:r>
          </a:p>
        </p:txBody>
      </p:sp>
      <p:sp>
        <p:nvSpPr>
          <p:cNvPr id="69" name="Rectangle 68"/>
          <p:cNvSpPr/>
          <p:nvPr/>
        </p:nvSpPr>
        <p:spPr>
          <a:xfrm>
            <a:off x="3505200" y="5410200"/>
            <a:ext cx="360363" cy="28733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1</a:t>
            </a:r>
          </a:p>
        </p:txBody>
      </p:sp>
      <p:sp>
        <p:nvSpPr>
          <p:cNvPr id="65" name="Rectangle 64"/>
          <p:cNvSpPr/>
          <p:nvPr/>
        </p:nvSpPr>
        <p:spPr>
          <a:xfrm>
            <a:off x="7038975" y="4435475"/>
            <a:ext cx="504825" cy="28892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0..*</a:t>
            </a:r>
          </a:p>
        </p:txBody>
      </p:sp>
      <p:sp>
        <p:nvSpPr>
          <p:cNvPr id="3072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en-US" sz="3600" smtClean="0"/>
              <a:t>Metadata 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C44D-5F99-48E4-A92F-85F5D5D3A71D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Flowchart: Process 6"/>
          <p:cNvSpPr/>
          <p:nvPr/>
        </p:nvSpPr>
        <p:spPr>
          <a:xfrm>
            <a:off x="1981200" y="1371600"/>
            <a:ext cx="2447925" cy="504825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Recording Session(RS)</a:t>
            </a:r>
          </a:p>
        </p:txBody>
      </p:sp>
      <p:sp>
        <p:nvSpPr>
          <p:cNvPr id="15" name="Flowchart: Process 14"/>
          <p:cNvSpPr/>
          <p:nvPr/>
        </p:nvSpPr>
        <p:spPr>
          <a:xfrm>
            <a:off x="4724400" y="2057400"/>
            <a:ext cx="1676400" cy="838200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Communication Session(CS) Group</a:t>
            </a:r>
          </a:p>
        </p:txBody>
      </p:sp>
      <p:sp>
        <p:nvSpPr>
          <p:cNvPr id="16" name="Flowchart: Process 15"/>
          <p:cNvSpPr/>
          <p:nvPr/>
        </p:nvSpPr>
        <p:spPr>
          <a:xfrm>
            <a:off x="2971800" y="4343400"/>
            <a:ext cx="1484313" cy="504825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Media Stream</a:t>
            </a:r>
          </a:p>
        </p:txBody>
      </p:sp>
      <p:sp>
        <p:nvSpPr>
          <p:cNvPr id="41" name="Flowchart: Process 40"/>
          <p:cNvSpPr/>
          <p:nvPr/>
        </p:nvSpPr>
        <p:spPr>
          <a:xfrm>
            <a:off x="6363587" y="4969825"/>
            <a:ext cx="1296988" cy="720725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Extension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Data</a:t>
            </a:r>
          </a:p>
        </p:txBody>
      </p:sp>
      <p:cxnSp>
        <p:nvCxnSpPr>
          <p:cNvPr id="38" name="Straight Connector 37"/>
          <p:cNvCxnSpPr/>
          <p:nvPr/>
        </p:nvCxnSpPr>
        <p:spPr>
          <a:xfrm rot="5400000">
            <a:off x="2578894" y="2509044"/>
            <a:ext cx="1247775" cy="4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lowchart: Process 38"/>
          <p:cNvSpPr/>
          <p:nvPr/>
        </p:nvSpPr>
        <p:spPr>
          <a:xfrm>
            <a:off x="533400" y="3154363"/>
            <a:ext cx="3962400" cy="503237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Communication Session(CS)</a:t>
            </a:r>
          </a:p>
        </p:txBody>
      </p:sp>
      <p:sp>
        <p:nvSpPr>
          <p:cNvPr id="53" name="Rectangle 52"/>
          <p:cNvSpPr/>
          <p:nvPr/>
        </p:nvSpPr>
        <p:spPr>
          <a:xfrm>
            <a:off x="5867400" y="1295400"/>
            <a:ext cx="358775" cy="28733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1</a:t>
            </a:r>
          </a:p>
        </p:txBody>
      </p:sp>
      <p:sp>
        <p:nvSpPr>
          <p:cNvPr id="54" name="Flowchart: Process 53"/>
          <p:cNvSpPr/>
          <p:nvPr/>
        </p:nvSpPr>
        <p:spPr>
          <a:xfrm>
            <a:off x="381000" y="4343400"/>
            <a:ext cx="1447800" cy="504825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Participant</a:t>
            </a:r>
          </a:p>
        </p:txBody>
      </p:sp>
      <p:cxnSp>
        <p:nvCxnSpPr>
          <p:cNvPr id="77" name="Straight Connector 76"/>
          <p:cNvCxnSpPr/>
          <p:nvPr/>
        </p:nvCxnSpPr>
        <p:spPr>
          <a:xfrm rot="5400000">
            <a:off x="571500" y="40005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990600" y="3733800"/>
            <a:ext cx="504825" cy="3587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1.. 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2..*</a:t>
            </a:r>
          </a:p>
        </p:txBody>
      </p:sp>
      <p:sp>
        <p:nvSpPr>
          <p:cNvPr id="80" name="Rectangle 79"/>
          <p:cNvSpPr/>
          <p:nvPr/>
        </p:nvSpPr>
        <p:spPr>
          <a:xfrm>
            <a:off x="5591175" y="2971800"/>
            <a:ext cx="504825" cy="3587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0..1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1..*</a:t>
            </a:r>
          </a:p>
        </p:txBody>
      </p:sp>
      <p:sp>
        <p:nvSpPr>
          <p:cNvPr id="86" name="Rectangle 85"/>
          <p:cNvSpPr/>
          <p:nvPr/>
        </p:nvSpPr>
        <p:spPr>
          <a:xfrm>
            <a:off x="4572000" y="4618038"/>
            <a:ext cx="358775" cy="28733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1</a:t>
            </a:r>
          </a:p>
        </p:txBody>
      </p:sp>
      <p:sp>
        <p:nvSpPr>
          <p:cNvPr id="92" name="Rectangle 91"/>
          <p:cNvSpPr/>
          <p:nvPr/>
        </p:nvSpPr>
        <p:spPr>
          <a:xfrm>
            <a:off x="3276600" y="2362200"/>
            <a:ext cx="504825" cy="3587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1..*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0..*</a:t>
            </a:r>
          </a:p>
        </p:txBody>
      </p:sp>
      <p:cxnSp>
        <p:nvCxnSpPr>
          <p:cNvPr id="88" name="Straight Connector 87"/>
          <p:cNvCxnSpPr/>
          <p:nvPr/>
        </p:nvCxnSpPr>
        <p:spPr>
          <a:xfrm>
            <a:off x="5181600" y="4495800"/>
            <a:ext cx="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1828800" y="4495800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1857375" y="4286250"/>
            <a:ext cx="504825" cy="2095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0.. *</a:t>
            </a:r>
          </a:p>
        </p:txBody>
      </p:sp>
      <p:sp>
        <p:nvSpPr>
          <p:cNvPr id="98" name="Rectangle 97"/>
          <p:cNvSpPr/>
          <p:nvPr/>
        </p:nvSpPr>
        <p:spPr>
          <a:xfrm>
            <a:off x="2438400" y="4286250"/>
            <a:ext cx="504825" cy="2095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0.. *</a:t>
            </a:r>
          </a:p>
        </p:txBody>
      </p:sp>
      <p:sp>
        <p:nvSpPr>
          <p:cNvPr id="99" name="Rectangle 98"/>
          <p:cNvSpPr/>
          <p:nvPr/>
        </p:nvSpPr>
        <p:spPr>
          <a:xfrm>
            <a:off x="1857375" y="4743450"/>
            <a:ext cx="504825" cy="2095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1.. *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2390775" y="4743450"/>
            <a:ext cx="504825" cy="2286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0..*</a:t>
            </a:r>
          </a:p>
        </p:txBody>
      </p:sp>
      <p:cxnSp>
        <p:nvCxnSpPr>
          <p:cNvPr id="105" name="Straight Connector 104"/>
          <p:cNvCxnSpPr/>
          <p:nvPr/>
        </p:nvCxnSpPr>
        <p:spPr>
          <a:xfrm>
            <a:off x="1828800" y="4724400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3424237" y="3957638"/>
            <a:ext cx="6191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3752850" y="3733800"/>
            <a:ext cx="504825" cy="3587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1.. 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0..*</a:t>
            </a:r>
          </a:p>
        </p:txBody>
      </p:sp>
      <p:cxnSp>
        <p:nvCxnSpPr>
          <p:cNvPr id="89" name="Elbow Connector 88"/>
          <p:cNvCxnSpPr>
            <a:stCxn id="39" idx="3"/>
            <a:endCxn id="15" idx="2"/>
          </p:cNvCxnSpPr>
          <p:nvPr/>
        </p:nvCxnSpPr>
        <p:spPr>
          <a:xfrm flipV="1">
            <a:off x="4495800" y="2895600"/>
            <a:ext cx="1066800" cy="509588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hape 100"/>
          <p:cNvCxnSpPr/>
          <p:nvPr/>
        </p:nvCxnSpPr>
        <p:spPr>
          <a:xfrm rot="16200000" flipV="1">
            <a:off x="4160044" y="1859756"/>
            <a:ext cx="3100387" cy="258127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hape 105"/>
          <p:cNvCxnSpPr/>
          <p:nvPr/>
        </p:nvCxnSpPr>
        <p:spPr>
          <a:xfrm>
            <a:off x="6400800" y="2438400"/>
            <a:ext cx="611281" cy="249332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4495800" y="3581400"/>
            <a:ext cx="2514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H="1">
            <a:off x="4419600" y="4495800"/>
            <a:ext cx="259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hape 129"/>
          <p:cNvCxnSpPr/>
          <p:nvPr/>
        </p:nvCxnSpPr>
        <p:spPr>
          <a:xfrm rot="10800000">
            <a:off x="1066800" y="4876800"/>
            <a:ext cx="4076700" cy="56197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rot="16200000" flipH="1">
            <a:off x="3886200" y="2057400"/>
            <a:ext cx="990600" cy="6858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4067175" y="1981200"/>
            <a:ext cx="504825" cy="3587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1..*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0..*</a:t>
            </a:r>
          </a:p>
        </p:txBody>
      </p:sp>
      <p:sp>
        <p:nvSpPr>
          <p:cNvPr id="44" name="Flowchart: Sort 43"/>
          <p:cNvSpPr/>
          <p:nvPr/>
        </p:nvSpPr>
        <p:spPr>
          <a:xfrm rot="5400000">
            <a:off x="4457700" y="1485900"/>
            <a:ext cx="152400" cy="228600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lowchart: Sort 43"/>
          <p:cNvSpPr/>
          <p:nvPr/>
        </p:nvSpPr>
        <p:spPr>
          <a:xfrm rot="5400000">
            <a:off x="6438900" y="2324100"/>
            <a:ext cx="152400" cy="228600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lowchart: Sort 43"/>
          <p:cNvSpPr/>
          <p:nvPr/>
        </p:nvSpPr>
        <p:spPr>
          <a:xfrm rot="5400000">
            <a:off x="4533900" y="4381500"/>
            <a:ext cx="152400" cy="228600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lowchart: Sort 43"/>
          <p:cNvSpPr/>
          <p:nvPr/>
        </p:nvSpPr>
        <p:spPr>
          <a:xfrm>
            <a:off x="990600" y="4876800"/>
            <a:ext cx="152400" cy="228600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lowchart: Sort 43"/>
          <p:cNvSpPr/>
          <p:nvPr/>
        </p:nvSpPr>
        <p:spPr>
          <a:xfrm rot="5400000">
            <a:off x="4533900" y="3467100"/>
            <a:ext cx="152400" cy="228600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to linkages in the model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As per the agreement in last meeting, Extension data for a class shall be sent with in the parent class to which it belongs.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The linkages between Extension data class and all other classes has been modified to show the same.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Elbow Connector 19"/>
          <p:cNvCxnSpPr/>
          <p:nvPr/>
        </p:nvCxnSpPr>
        <p:spPr>
          <a:xfrm rot="5400000">
            <a:off x="1620044" y="1926431"/>
            <a:ext cx="431800" cy="1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Metadata Model: Communication Session Group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098A16-8C8C-446E-962A-5D53B2507CD2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36" name="Flowchart: Process 35"/>
          <p:cNvSpPr/>
          <p:nvPr/>
        </p:nvSpPr>
        <p:spPr>
          <a:xfrm>
            <a:off x="539750" y="5238750"/>
            <a:ext cx="2447925" cy="504825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Communication Session</a:t>
            </a:r>
          </a:p>
        </p:txBody>
      </p:sp>
      <p:cxnSp>
        <p:nvCxnSpPr>
          <p:cNvPr id="45" name="Elbow Connector 44"/>
          <p:cNvCxnSpPr>
            <a:stCxn id="58" idx="2"/>
            <a:endCxn id="36" idx="0"/>
          </p:cNvCxnSpPr>
          <p:nvPr/>
        </p:nvCxnSpPr>
        <p:spPr>
          <a:xfrm rot="5400000">
            <a:off x="1547019" y="5023644"/>
            <a:ext cx="431800" cy="1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942" name="Group 24"/>
          <p:cNvGrpSpPr>
            <a:grpSpLocks/>
          </p:cNvGrpSpPr>
          <p:nvPr/>
        </p:nvGrpSpPr>
        <p:grpSpPr bwMode="auto">
          <a:xfrm>
            <a:off x="539750" y="2143125"/>
            <a:ext cx="2447925" cy="2663825"/>
            <a:chOff x="539552" y="2143035"/>
            <a:chExt cx="2447925" cy="2664295"/>
          </a:xfrm>
        </p:grpSpPr>
        <p:sp>
          <p:nvSpPr>
            <p:cNvPr id="15" name="Flowchart: Process 14"/>
            <p:cNvSpPr/>
            <p:nvPr/>
          </p:nvSpPr>
          <p:spPr>
            <a:xfrm>
              <a:off x="539552" y="2143035"/>
              <a:ext cx="2447925" cy="576365"/>
            </a:xfrm>
            <a:prstGeom prst="flowChartProcess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Communication Session Group (CS Group)</a:t>
              </a:r>
            </a:p>
          </p:txBody>
        </p:sp>
        <p:sp>
          <p:nvSpPr>
            <p:cNvPr id="58" name="Flowchart: Process 57"/>
            <p:cNvSpPr/>
            <p:nvPr/>
          </p:nvSpPr>
          <p:spPr>
            <a:xfrm>
              <a:off x="539552" y="2719400"/>
              <a:ext cx="2447925" cy="2087930"/>
            </a:xfrm>
            <a:prstGeom prst="flowChartProcess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CS  Group unique ID</a:t>
              </a:r>
            </a:p>
          </p:txBody>
        </p:sp>
      </p:grpSp>
      <p:grpSp>
        <p:nvGrpSpPr>
          <p:cNvPr id="39943" name="Group 41"/>
          <p:cNvGrpSpPr>
            <a:grpSpLocks/>
          </p:cNvGrpSpPr>
          <p:nvPr/>
        </p:nvGrpSpPr>
        <p:grpSpPr bwMode="auto">
          <a:xfrm>
            <a:off x="2987675" y="3141663"/>
            <a:ext cx="2376488" cy="504825"/>
            <a:chOff x="2987824" y="3140968"/>
            <a:chExt cx="2376264" cy="504825"/>
          </a:xfrm>
        </p:grpSpPr>
        <p:sp>
          <p:nvSpPr>
            <p:cNvPr id="37" name="Flowchart: Process 36"/>
            <p:cNvSpPr/>
            <p:nvPr/>
          </p:nvSpPr>
          <p:spPr>
            <a:xfrm>
              <a:off x="4067222" y="3140968"/>
              <a:ext cx="1296866" cy="504825"/>
            </a:xfrm>
            <a:prstGeom prst="flowChartProcess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Extension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Data</a:t>
              </a:r>
            </a:p>
          </p:txBody>
        </p:sp>
        <p:grpSp>
          <p:nvGrpSpPr>
            <p:cNvPr id="39949" name="Group 39"/>
            <p:cNvGrpSpPr>
              <a:grpSpLocks/>
            </p:cNvGrpSpPr>
            <p:nvPr/>
          </p:nvGrpSpPr>
          <p:grpSpPr bwMode="auto">
            <a:xfrm>
              <a:off x="2987824" y="3151146"/>
              <a:ext cx="1008112" cy="289620"/>
              <a:chOff x="6192180" y="1916832"/>
              <a:chExt cx="1008112" cy="289620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>
                <a:off x="6192180" y="2205104"/>
                <a:ext cx="1007968" cy="15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Rectangle 33"/>
              <p:cNvSpPr/>
              <p:nvPr/>
            </p:nvSpPr>
            <p:spPr>
              <a:xfrm>
                <a:off x="6228690" y="1916179"/>
                <a:ext cx="358741" cy="28892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/>
                  <a:t>1</a:t>
                </a: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6660449" y="1916179"/>
                <a:ext cx="503190" cy="28892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/>
                  <a:t>0..*</a:t>
                </a:r>
              </a:p>
            </p:txBody>
          </p:sp>
        </p:grpSp>
      </p:grpSp>
      <p:sp>
        <p:nvSpPr>
          <p:cNvPr id="39944" name="Content Placeholder 2"/>
          <p:cNvSpPr>
            <a:spLocks noGrp="1"/>
          </p:cNvSpPr>
          <p:nvPr>
            <p:ph idx="1"/>
          </p:nvPr>
        </p:nvSpPr>
        <p:spPr>
          <a:xfrm>
            <a:off x="5257800" y="1600200"/>
            <a:ext cx="3429000" cy="50292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2600" dirty="0" smtClean="0"/>
              <a:t>Open Items: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/>
              <a:t>Any objection for addition of Optional associate/</a:t>
            </a:r>
            <a:r>
              <a:rPr lang="en-US" sz="1800" dirty="0" smtClean="0">
                <a:solidFill>
                  <a:srgbClr val="000000"/>
                </a:solidFill>
              </a:rPr>
              <a:t>disassociate</a:t>
            </a:r>
            <a:r>
              <a:rPr lang="en-US" sz="1800" dirty="0" smtClean="0"/>
              <a:t> time attribute ?</a:t>
            </a:r>
          </a:p>
          <a:p>
            <a:pPr lvl="1" eaLnBrk="1" hangingPunct="1"/>
            <a:r>
              <a:rPr lang="en-US" sz="1600" dirty="0" smtClean="0">
                <a:solidFill>
                  <a:srgbClr val="000000"/>
                </a:solidFill>
              </a:rPr>
              <a:t>Associate-time for CS-Group shall be calculated by </a:t>
            </a:r>
            <a:r>
              <a:rPr lang="en-US" sz="1600" dirty="0" err="1" smtClean="0">
                <a:solidFill>
                  <a:srgbClr val="000000"/>
                </a:solidFill>
              </a:rPr>
              <a:t>SRC</a:t>
            </a:r>
            <a:r>
              <a:rPr lang="en-US" sz="1600" dirty="0" smtClean="0">
                <a:solidFill>
                  <a:srgbClr val="000000"/>
                </a:solidFill>
              </a:rPr>
              <a:t>  as the time when a CS-Group is formed. </a:t>
            </a:r>
          </a:p>
          <a:p>
            <a:pPr lvl="1" eaLnBrk="1" hangingPunct="1"/>
            <a:r>
              <a:rPr lang="en-US" sz="1600" dirty="0" smtClean="0">
                <a:solidFill>
                  <a:srgbClr val="000000"/>
                </a:solidFill>
              </a:rPr>
              <a:t>Disassociate-time for CS-Group shall be calculated by </a:t>
            </a:r>
            <a:r>
              <a:rPr lang="en-US" sz="1600" dirty="0" err="1" smtClean="0">
                <a:solidFill>
                  <a:srgbClr val="000000"/>
                </a:solidFill>
              </a:rPr>
              <a:t>SRC</a:t>
            </a:r>
            <a:r>
              <a:rPr lang="en-US" sz="1600" dirty="0" smtClean="0">
                <a:solidFill>
                  <a:srgbClr val="000000"/>
                </a:solidFill>
              </a:rPr>
              <a:t> as the time when CS-Group ends.</a:t>
            </a:r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17" name="Flowchart: Process 16"/>
          <p:cNvSpPr/>
          <p:nvPr/>
        </p:nvSpPr>
        <p:spPr>
          <a:xfrm>
            <a:off x="611188" y="1196975"/>
            <a:ext cx="2447925" cy="504825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Recording Session (RS)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905000" y="1735138"/>
            <a:ext cx="504825" cy="3587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1..*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0..*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828800" y="4899025"/>
            <a:ext cx="504825" cy="3587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0..1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1..*</a:t>
            </a:r>
          </a:p>
        </p:txBody>
      </p:sp>
      <p:sp>
        <p:nvSpPr>
          <p:cNvPr id="21" name="Flowchart: Sort 43"/>
          <p:cNvSpPr/>
          <p:nvPr/>
        </p:nvSpPr>
        <p:spPr>
          <a:xfrm rot="5400000">
            <a:off x="3086100" y="3314700"/>
            <a:ext cx="152400" cy="228600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Metadata Model: Participant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C8354E-017F-4843-8232-8B1419FEA8D8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grpSp>
        <p:nvGrpSpPr>
          <p:cNvPr id="41987" name="Group 24"/>
          <p:cNvGrpSpPr>
            <a:grpSpLocks/>
          </p:cNvGrpSpPr>
          <p:nvPr/>
        </p:nvGrpSpPr>
        <p:grpSpPr bwMode="auto">
          <a:xfrm>
            <a:off x="539750" y="2143125"/>
            <a:ext cx="2447925" cy="2663825"/>
            <a:chOff x="539552" y="2143035"/>
            <a:chExt cx="2447925" cy="2664295"/>
          </a:xfrm>
        </p:grpSpPr>
        <p:sp>
          <p:nvSpPr>
            <p:cNvPr id="15" name="Flowchart: Process 14"/>
            <p:cNvSpPr/>
            <p:nvPr/>
          </p:nvSpPr>
          <p:spPr>
            <a:xfrm>
              <a:off x="539552" y="2143035"/>
              <a:ext cx="2447925" cy="576365"/>
            </a:xfrm>
            <a:prstGeom prst="flowChartProcess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Participant</a:t>
              </a:r>
            </a:p>
          </p:txBody>
        </p:sp>
        <p:sp>
          <p:nvSpPr>
            <p:cNvPr id="58" name="Flowchart: Process 57"/>
            <p:cNvSpPr/>
            <p:nvPr/>
          </p:nvSpPr>
          <p:spPr>
            <a:xfrm>
              <a:off x="539552" y="2719400"/>
              <a:ext cx="2447925" cy="2087930"/>
            </a:xfrm>
            <a:prstGeom prst="flowChartProcess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Font typeface="Arial" charset="0"/>
                <a:buChar char="•"/>
              </a:pPr>
              <a:r>
                <a:rPr lang="en-US" dirty="0" err="1">
                  <a:solidFill>
                    <a:srgbClr val="000000"/>
                  </a:solidFill>
                </a:rPr>
                <a:t>AoR</a:t>
              </a:r>
              <a:r>
                <a:rPr lang="en-US" dirty="0">
                  <a:solidFill>
                    <a:srgbClr val="000000"/>
                  </a:solidFill>
                </a:rPr>
                <a:t> list</a:t>
              </a:r>
            </a:p>
            <a:p>
              <a:pPr>
                <a:buFont typeface="Arial" charset="0"/>
                <a:buChar char="•"/>
              </a:pPr>
              <a:r>
                <a:rPr lang="en-US" dirty="0" smtClean="0">
                  <a:solidFill>
                    <a:srgbClr val="000000"/>
                  </a:solidFill>
                </a:rPr>
                <a:t>Name</a:t>
              </a:r>
            </a:p>
            <a:p>
              <a:pPr>
                <a:buFont typeface="Arial" charset="0"/>
                <a:buChar char="•"/>
              </a:pPr>
              <a:r>
                <a:rPr lang="en-US" dirty="0" smtClean="0">
                  <a:solidFill>
                    <a:srgbClr val="000000"/>
                  </a:solidFill>
                </a:rPr>
                <a:t>Capability List</a:t>
              </a:r>
              <a:r>
                <a:rPr lang="en-US" dirty="0">
                  <a:solidFill>
                    <a:srgbClr val="000000"/>
                  </a:solidFill>
                </a:rPr>
                <a:t/>
              </a:r>
              <a:br>
                <a:rPr lang="en-US" dirty="0">
                  <a:solidFill>
                    <a:srgbClr val="000000"/>
                  </a:solidFill>
                </a:rPr>
              </a:br>
              <a:r>
                <a:rPr lang="en-US" dirty="0" smtClean="0">
                  <a:solidFill>
                    <a:srgbClr val="000000"/>
                  </a:solidFill>
                </a:rPr>
                <a:t>  (or Parameter List)</a:t>
              </a:r>
            </a:p>
          </p:txBody>
        </p:sp>
      </p:grpSp>
      <p:grpSp>
        <p:nvGrpSpPr>
          <p:cNvPr id="41988" name="Group 41"/>
          <p:cNvGrpSpPr>
            <a:grpSpLocks/>
          </p:cNvGrpSpPr>
          <p:nvPr/>
        </p:nvGrpSpPr>
        <p:grpSpPr bwMode="auto">
          <a:xfrm>
            <a:off x="2987675" y="3141663"/>
            <a:ext cx="2376488" cy="504825"/>
            <a:chOff x="2987824" y="3140968"/>
            <a:chExt cx="2376264" cy="504825"/>
          </a:xfrm>
        </p:grpSpPr>
        <p:sp>
          <p:nvSpPr>
            <p:cNvPr id="37" name="Flowchart: Process 36"/>
            <p:cNvSpPr/>
            <p:nvPr/>
          </p:nvSpPr>
          <p:spPr>
            <a:xfrm>
              <a:off x="4067222" y="3140968"/>
              <a:ext cx="1296866" cy="504825"/>
            </a:xfrm>
            <a:prstGeom prst="flowChartProcess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Extension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Data</a:t>
              </a:r>
            </a:p>
          </p:txBody>
        </p:sp>
        <p:grpSp>
          <p:nvGrpSpPr>
            <p:cNvPr id="42004" name="Group 39"/>
            <p:cNvGrpSpPr>
              <a:grpSpLocks/>
            </p:cNvGrpSpPr>
            <p:nvPr/>
          </p:nvGrpSpPr>
          <p:grpSpPr bwMode="auto">
            <a:xfrm>
              <a:off x="2987824" y="3151146"/>
              <a:ext cx="1008112" cy="289620"/>
              <a:chOff x="6192180" y="1916832"/>
              <a:chExt cx="1008112" cy="289620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>
                <a:off x="6192180" y="2205104"/>
                <a:ext cx="1007968" cy="15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Rectangle 33"/>
              <p:cNvSpPr/>
              <p:nvPr/>
            </p:nvSpPr>
            <p:spPr>
              <a:xfrm>
                <a:off x="6228690" y="1916179"/>
                <a:ext cx="358741" cy="28892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/>
                  <a:t>1</a:t>
                </a: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6660449" y="1916179"/>
                <a:ext cx="503190" cy="28892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/>
                  <a:t>0..*</a:t>
                </a:r>
              </a:p>
            </p:txBody>
          </p:sp>
        </p:grpSp>
      </p:grpSp>
      <p:sp>
        <p:nvSpPr>
          <p:cNvPr id="41989" name="Content Placeholder 2"/>
          <p:cNvSpPr>
            <a:spLocks noGrp="1"/>
          </p:cNvSpPr>
          <p:nvPr>
            <p:ph idx="1"/>
          </p:nvPr>
        </p:nvSpPr>
        <p:spPr>
          <a:xfrm>
            <a:off x="5486400" y="1295400"/>
            <a:ext cx="3178175" cy="50292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2400" dirty="0" smtClean="0"/>
              <a:t>Open Items: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/>
              <a:t>Participant lifetime is within the scope of CS or </a:t>
            </a:r>
            <a:r>
              <a:rPr lang="en-US" sz="1800" dirty="0" err="1" smtClean="0"/>
              <a:t>CSG</a:t>
            </a:r>
            <a:r>
              <a:rPr lang="en-US" sz="1800" dirty="0" smtClean="0"/>
              <a:t> ?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/>
              <a:t>Is Optional a</a:t>
            </a:r>
            <a:r>
              <a:rPr lang="en-US" sz="1800" dirty="0" smtClean="0">
                <a:solidFill>
                  <a:srgbClr val="000000"/>
                </a:solidFill>
              </a:rPr>
              <a:t>ssociate/disassociate </a:t>
            </a:r>
            <a:r>
              <a:rPr lang="en-US" sz="1800" dirty="0" smtClean="0"/>
              <a:t>time attribute needed?</a:t>
            </a:r>
          </a:p>
          <a:p>
            <a:pPr lvl="1" eaLnBrk="1" hangingPunct="1"/>
            <a:r>
              <a:rPr lang="en-US" sz="1400" dirty="0" smtClean="0">
                <a:solidFill>
                  <a:srgbClr val="000000"/>
                </a:solidFill>
              </a:rPr>
              <a:t>associate-time shall be calculated by </a:t>
            </a:r>
            <a:r>
              <a:rPr lang="en-US" sz="1400" dirty="0" err="1" smtClean="0">
                <a:solidFill>
                  <a:srgbClr val="000000"/>
                </a:solidFill>
              </a:rPr>
              <a:t>SRC</a:t>
            </a:r>
            <a:r>
              <a:rPr lang="en-US" sz="1400" dirty="0" smtClean="0">
                <a:solidFill>
                  <a:srgbClr val="000000"/>
                </a:solidFill>
              </a:rPr>
              <a:t> as the time it sees a new participant added to CS</a:t>
            </a:r>
          </a:p>
          <a:p>
            <a:pPr lvl="1" eaLnBrk="1" hangingPunct="1"/>
            <a:r>
              <a:rPr lang="en-US" sz="1400" dirty="0" smtClean="0">
                <a:solidFill>
                  <a:srgbClr val="000000"/>
                </a:solidFill>
              </a:rPr>
              <a:t>Disassociate-time shall be calculated by SRC as the time it see a participant stopping participation  from CS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/>
              <a:t>How </a:t>
            </a:r>
            <a:r>
              <a:rPr lang="en-US" sz="1800" dirty="0"/>
              <a:t>to handle capabilities</a:t>
            </a:r>
            <a:r>
              <a:rPr lang="en-US" sz="1800" dirty="0" smtClean="0"/>
              <a:t>?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/>
              <a:t>Allow Name per </a:t>
            </a:r>
            <a:r>
              <a:rPr lang="en-US" sz="1800" dirty="0" err="1" smtClean="0"/>
              <a:t>AoR</a:t>
            </a:r>
            <a:r>
              <a:rPr lang="en-US" sz="1800" dirty="0" smtClean="0"/>
              <a:t>?</a:t>
            </a:r>
            <a:endParaRPr lang="en-US" sz="1400" dirty="0" smtClean="0"/>
          </a:p>
          <a:p>
            <a:pPr>
              <a:buFont typeface="Arial" charset="0"/>
              <a:buNone/>
            </a:pPr>
            <a:r>
              <a:rPr lang="en-US" sz="1800" dirty="0" smtClean="0"/>
              <a:t>      </a:t>
            </a:r>
          </a:p>
        </p:txBody>
      </p:sp>
      <p:sp>
        <p:nvSpPr>
          <p:cNvPr id="17" name="Flowchart: Process 16"/>
          <p:cNvSpPr/>
          <p:nvPr/>
        </p:nvSpPr>
        <p:spPr>
          <a:xfrm>
            <a:off x="611188" y="1303338"/>
            <a:ext cx="2447925" cy="504825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Communication Session</a:t>
            </a:r>
          </a:p>
        </p:txBody>
      </p:sp>
      <p:grpSp>
        <p:nvGrpSpPr>
          <p:cNvPr id="41991" name="Group 39"/>
          <p:cNvGrpSpPr>
            <a:grpSpLocks/>
          </p:cNvGrpSpPr>
          <p:nvPr/>
        </p:nvGrpSpPr>
        <p:grpSpPr bwMode="auto">
          <a:xfrm>
            <a:off x="1828800" y="1665288"/>
            <a:ext cx="644525" cy="466725"/>
            <a:chOff x="4654550" y="1295400"/>
            <a:chExt cx="644525" cy="466725"/>
          </a:xfrm>
        </p:grpSpPr>
        <p:cxnSp>
          <p:nvCxnSpPr>
            <p:cNvPr id="20" name="Elbow Connector 19"/>
            <p:cNvCxnSpPr/>
            <p:nvPr/>
          </p:nvCxnSpPr>
          <p:spPr>
            <a:xfrm rot="5400000">
              <a:off x="4439444" y="1545431"/>
              <a:ext cx="431800" cy="1588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4724400" y="1295400"/>
              <a:ext cx="574675" cy="4524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1..*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2..*</a:t>
              </a:r>
            </a:p>
          </p:txBody>
        </p:sp>
      </p:grpSp>
      <p:sp>
        <p:nvSpPr>
          <p:cNvPr id="25" name="Flowchart: Process 24"/>
          <p:cNvSpPr/>
          <p:nvPr/>
        </p:nvSpPr>
        <p:spPr>
          <a:xfrm>
            <a:off x="533400" y="5532438"/>
            <a:ext cx="2447925" cy="504825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Media Stream</a:t>
            </a:r>
          </a:p>
        </p:txBody>
      </p:sp>
      <p:sp>
        <p:nvSpPr>
          <p:cNvPr id="26" name="Rectangle 25"/>
          <p:cNvSpPr/>
          <p:nvPr/>
        </p:nvSpPr>
        <p:spPr>
          <a:xfrm flipH="1">
            <a:off x="2362200" y="5105400"/>
            <a:ext cx="838200" cy="2857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sends</a:t>
            </a:r>
          </a:p>
        </p:txBody>
      </p:sp>
      <p:sp>
        <p:nvSpPr>
          <p:cNvPr id="27" name="Rectangle 26"/>
          <p:cNvSpPr/>
          <p:nvPr/>
        </p:nvSpPr>
        <p:spPr>
          <a:xfrm flipH="1">
            <a:off x="381000" y="5081588"/>
            <a:ext cx="838200" cy="2857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receives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055688" y="4887913"/>
            <a:ext cx="504825" cy="2095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0.. *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055688" y="5345113"/>
            <a:ext cx="504825" cy="2286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0..*</a:t>
            </a:r>
          </a:p>
        </p:txBody>
      </p:sp>
      <p:cxnSp>
        <p:nvCxnSpPr>
          <p:cNvPr id="33" name="Straight Connector 32"/>
          <p:cNvCxnSpPr/>
          <p:nvPr/>
        </p:nvCxnSpPr>
        <p:spPr>
          <a:xfrm rot="5400000">
            <a:off x="683419" y="5230019"/>
            <a:ext cx="838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1982788" y="4887913"/>
            <a:ext cx="504825" cy="2095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1.. *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982788" y="5345113"/>
            <a:ext cx="504825" cy="2286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0..*</a:t>
            </a: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978819" y="5230019"/>
            <a:ext cx="838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lowchart: Sort 43"/>
          <p:cNvSpPr/>
          <p:nvPr/>
        </p:nvSpPr>
        <p:spPr>
          <a:xfrm rot="5400000">
            <a:off x="3009900" y="3314700"/>
            <a:ext cx="152400" cy="228600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Metadata Model: Participant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en-US" sz="2800" dirty="0" smtClean="0">
                <a:solidFill>
                  <a:prstClr val="black"/>
                </a:solidFill>
              </a:rPr>
              <a:t>Recording </a:t>
            </a:r>
            <a:r>
              <a:rPr lang="en-US" sz="2800" dirty="0" err="1" smtClean="0">
                <a:solidFill>
                  <a:prstClr val="black"/>
                </a:solidFill>
              </a:rPr>
              <a:t>Callee</a:t>
            </a:r>
            <a:r>
              <a:rPr lang="en-US" sz="2800" dirty="0" smtClean="0">
                <a:solidFill>
                  <a:prstClr val="black"/>
                </a:solidFill>
              </a:rPr>
              <a:t> capabilities ( </a:t>
            </a:r>
            <a:r>
              <a:rPr lang="en-US" sz="2800" dirty="0" err="1" smtClean="0">
                <a:solidFill>
                  <a:prstClr val="black"/>
                </a:solidFill>
              </a:rPr>
              <a:t>RFC</a:t>
            </a:r>
            <a:r>
              <a:rPr lang="en-US" sz="2800" dirty="0" smtClean="0">
                <a:solidFill>
                  <a:prstClr val="black"/>
                </a:solidFill>
              </a:rPr>
              <a:t> 3840 defined capabilities)</a:t>
            </a:r>
          </a:p>
          <a:p>
            <a:pPr lvl="1" eaLnBrk="1" hangingPunct="1"/>
            <a:r>
              <a:rPr lang="en-US" sz="2000" dirty="0" smtClean="0">
                <a:solidFill>
                  <a:srgbClr val="000000"/>
                </a:solidFill>
              </a:rPr>
              <a:t>Each participant shall have Zero or more capabilities</a:t>
            </a:r>
          </a:p>
          <a:p>
            <a:pPr lvl="1" eaLnBrk="1" hangingPunct="1"/>
            <a:r>
              <a:rPr lang="en-US" sz="2000" dirty="0" smtClean="0">
                <a:solidFill>
                  <a:srgbClr val="000000"/>
                </a:solidFill>
              </a:rPr>
              <a:t>(Or include all Contact </a:t>
            </a:r>
            <a:r>
              <a:rPr lang="en-US" sz="2000" dirty="0" err="1" smtClean="0">
                <a:solidFill>
                  <a:srgbClr val="000000"/>
                </a:solidFill>
              </a:rPr>
              <a:t>params</a:t>
            </a:r>
            <a:r>
              <a:rPr lang="en-US" sz="2000" dirty="0" smtClean="0">
                <a:solidFill>
                  <a:srgbClr val="000000"/>
                </a:solidFill>
              </a:rPr>
              <a:t>, not just capabilities?)</a:t>
            </a:r>
          </a:p>
          <a:p>
            <a:pPr lvl="1" eaLnBrk="1" hangingPunct="1"/>
            <a:r>
              <a:rPr lang="en-US" sz="2000" dirty="0" smtClean="0">
                <a:solidFill>
                  <a:srgbClr val="000000"/>
                </a:solidFill>
              </a:rPr>
              <a:t>How to represent in XML ?</a:t>
            </a:r>
          </a:p>
          <a:p>
            <a:pPr lvl="1" eaLnBrk="1" hangingPunct="1"/>
            <a:r>
              <a:rPr lang="en-US" sz="2000" dirty="0" smtClean="0">
                <a:solidFill>
                  <a:srgbClr val="000000"/>
                </a:solidFill>
              </a:rPr>
              <a:t>A participant may use different capabilities depending on the role it plays at a particular instance.  Metadata shall report the capability of the participant at that instant.  </a:t>
            </a:r>
          </a:p>
          <a:p>
            <a:pPr lvl="1" eaLnBrk="1" hangingPunct="1"/>
            <a:r>
              <a:rPr lang="en-US" sz="2000" dirty="0" smtClean="0">
                <a:solidFill>
                  <a:srgbClr val="000000"/>
                </a:solidFill>
              </a:rPr>
              <a:t>IOW if a participants moves across different CSs ( due to transfer </a:t>
            </a:r>
            <a:r>
              <a:rPr lang="en-US" sz="2000" dirty="0" err="1" smtClean="0">
                <a:solidFill>
                  <a:srgbClr val="000000"/>
                </a:solidFill>
              </a:rPr>
              <a:t>e.t.c</a:t>
            </a:r>
            <a:r>
              <a:rPr lang="en-US" sz="2000" dirty="0" smtClean="0">
                <a:solidFill>
                  <a:srgbClr val="000000"/>
                </a:solidFill>
              </a:rPr>
              <a:t>) its role may change and hence the capability used.</a:t>
            </a:r>
          </a:p>
          <a:p>
            <a:pPr lvl="1" eaLnBrk="1" hangingPunct="1"/>
            <a:r>
              <a:rPr lang="en-US" sz="2000" dirty="0" smtClean="0">
                <a:solidFill>
                  <a:srgbClr val="000000"/>
                </a:solidFill>
              </a:rPr>
              <a:t>ISSUE: How to represent participant that is simultaneously in multiple CSs with different capabilities/parameters???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Metadata Model : Participant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200" dirty="0" smtClean="0">
                <a:solidFill>
                  <a:prstClr val="black"/>
                </a:solidFill>
              </a:rPr>
              <a:t>Paul has raised a suggestion that we allow multiple Names on the participant, since the sources of multiple </a:t>
            </a:r>
            <a:r>
              <a:rPr lang="en-US" sz="2200" dirty="0" err="1" smtClean="0">
                <a:solidFill>
                  <a:prstClr val="black"/>
                </a:solidFill>
              </a:rPr>
              <a:t>AORs</a:t>
            </a:r>
            <a:r>
              <a:rPr lang="en-US" sz="2200" dirty="0" smtClean="0">
                <a:solidFill>
                  <a:prstClr val="black"/>
                </a:solidFill>
              </a:rPr>
              <a:t> will typically provide multiple display names as well. So we could switch to a list of name/</a:t>
            </a:r>
            <a:r>
              <a:rPr lang="en-US" sz="2200" dirty="0" err="1" smtClean="0">
                <a:solidFill>
                  <a:prstClr val="black"/>
                </a:solidFill>
              </a:rPr>
              <a:t>aor</a:t>
            </a:r>
            <a:r>
              <a:rPr lang="en-US" sz="2200" dirty="0" smtClean="0">
                <a:solidFill>
                  <a:prstClr val="black"/>
                </a:solidFill>
              </a:rPr>
              <a:t> pairs, where the name is optional.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solidFill>
                  <a:prstClr val="black"/>
                </a:solidFill>
              </a:rPr>
              <a:t>Use-case where multiple names to single </a:t>
            </a:r>
            <a:r>
              <a:rPr lang="en-US" sz="2200" dirty="0" err="1" smtClean="0">
                <a:solidFill>
                  <a:prstClr val="black"/>
                </a:solidFill>
              </a:rPr>
              <a:t>AOR</a:t>
            </a:r>
            <a:r>
              <a:rPr lang="en-US" sz="2200" dirty="0" smtClean="0">
                <a:solidFill>
                  <a:prstClr val="black"/>
                </a:solidFill>
              </a:rPr>
              <a:t> may be present:</a:t>
            </a:r>
          </a:p>
          <a:p>
            <a:pPr lvl="1" eaLnBrk="1" hangingPunct="1"/>
            <a:r>
              <a:rPr lang="en-US" sz="1600" dirty="0" smtClean="0">
                <a:solidFill>
                  <a:srgbClr val="000000"/>
                </a:solidFill>
              </a:rPr>
              <a:t>if there are two values in P-A-ID, they could each  have a display name, and those could be different. And the From could also have a display name. If so, how would the </a:t>
            </a:r>
            <a:r>
              <a:rPr lang="en-US" sz="1600" dirty="0" err="1" smtClean="0">
                <a:solidFill>
                  <a:srgbClr val="000000"/>
                </a:solidFill>
              </a:rPr>
              <a:t>SRC</a:t>
            </a:r>
            <a:r>
              <a:rPr lang="en-US" sz="1600" dirty="0" smtClean="0">
                <a:solidFill>
                  <a:srgbClr val="000000"/>
                </a:solidFill>
              </a:rPr>
              <a:t>  know which one to include ??</a:t>
            </a:r>
          </a:p>
          <a:p>
            <a:pPr lvl="1" eaLnBrk="1" hangingPunct="1"/>
            <a:r>
              <a:rPr lang="en-US" sz="1600" dirty="0" smtClean="0">
                <a:solidFill>
                  <a:srgbClr val="000000"/>
                </a:solidFill>
              </a:rPr>
              <a:t>By making provision to provide one with each </a:t>
            </a:r>
            <a:r>
              <a:rPr lang="en-US" sz="1600" dirty="0" err="1" smtClean="0">
                <a:solidFill>
                  <a:srgbClr val="000000"/>
                </a:solidFill>
              </a:rPr>
              <a:t>AOR</a:t>
            </a:r>
            <a:r>
              <a:rPr lang="en-US" sz="1600" dirty="0" smtClean="0">
                <a:solidFill>
                  <a:srgbClr val="000000"/>
                </a:solidFill>
              </a:rPr>
              <a:t> the </a:t>
            </a:r>
            <a:r>
              <a:rPr lang="en-US" sz="1600" dirty="0" err="1" smtClean="0">
                <a:solidFill>
                  <a:srgbClr val="000000"/>
                </a:solidFill>
              </a:rPr>
              <a:t>SRC</a:t>
            </a:r>
            <a:r>
              <a:rPr lang="en-US" sz="1600" dirty="0" smtClean="0">
                <a:solidFill>
                  <a:srgbClr val="000000"/>
                </a:solidFill>
              </a:rPr>
              <a:t> is relieved of deciding which one is the right one</a:t>
            </a:r>
            <a:r>
              <a:rPr lang="en-US" sz="1600" dirty="0" smtClean="0"/>
              <a:t> and leave it for the SRS or even the person who later uses the recorded information, to decide which name(s) to chose. This gives a lot of flexibility.</a:t>
            </a:r>
          </a:p>
          <a:p>
            <a:pPr lvl="1" eaLnBrk="1" hangingPunct="1"/>
            <a:r>
              <a:rPr lang="en-US" sz="1600" dirty="0" smtClean="0">
                <a:solidFill>
                  <a:srgbClr val="000000"/>
                </a:solidFill>
              </a:rPr>
              <a:t>Alternatively </a:t>
            </a:r>
            <a:r>
              <a:rPr lang="en-US" sz="1600" dirty="0" smtClean="0"/>
              <a:t>we can simply declare that the </a:t>
            </a:r>
            <a:r>
              <a:rPr lang="en-US" sz="1600" dirty="0" err="1" smtClean="0"/>
              <a:t>SRC</a:t>
            </a:r>
            <a:r>
              <a:rPr lang="en-US" sz="1600" dirty="0" smtClean="0"/>
              <a:t> must have some policy for making this decision  and avoid having this attribute in metadata. </a:t>
            </a:r>
          </a:p>
          <a:p>
            <a:pPr marL="342900" lvl="1" indent="-342900">
              <a:buFont typeface="Wingdings" pitchFamily="2" charset="2"/>
              <a:buChar char="Ø"/>
            </a:pPr>
            <a:r>
              <a:rPr lang="en-US" sz="2200" dirty="0" smtClean="0">
                <a:solidFill>
                  <a:prstClr val="black"/>
                </a:solidFill>
              </a:rPr>
              <a:t>Which way to go ? - Give all information to SRS and let SRS decide ? Or policy at </a:t>
            </a:r>
            <a:r>
              <a:rPr lang="en-US" sz="2200" dirty="0" err="1" smtClean="0">
                <a:solidFill>
                  <a:prstClr val="black"/>
                </a:solidFill>
              </a:rPr>
              <a:t>SRC</a:t>
            </a:r>
            <a:r>
              <a:rPr lang="en-US" sz="2200" dirty="0" smtClean="0">
                <a:solidFill>
                  <a:prstClr val="black"/>
                </a:solidFill>
              </a:rPr>
              <a:t> ?</a:t>
            </a:r>
          </a:p>
          <a:p>
            <a:pPr lvl="1" eaLnBrk="1" hangingPunct="1"/>
            <a:endParaRPr lang="en-US" sz="1600" dirty="0" smtClean="0">
              <a:solidFill>
                <a:srgbClr val="00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8095</TotalTime>
  <Words>1831</Words>
  <Application>Microsoft Office PowerPoint</Application>
  <PresentationFormat>On-screen Show (4:3)</PresentationFormat>
  <Paragraphs>235</Paragraphs>
  <Slides>17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Custom Design</vt:lpstr>
      <vt:lpstr>SIPREC Recording Metadata for SRS (draft-ietf-siprec-metadata-03)   </vt:lpstr>
      <vt:lpstr>Agenda</vt:lpstr>
      <vt:lpstr>Changes from Previous version</vt:lpstr>
      <vt:lpstr>Metadata Model</vt:lpstr>
      <vt:lpstr>Changes to linkages in the model</vt:lpstr>
      <vt:lpstr>Metadata Model: Communication Session Group</vt:lpstr>
      <vt:lpstr>Metadata Model: Participant</vt:lpstr>
      <vt:lpstr>Metadata Model: Participant</vt:lpstr>
      <vt:lpstr>Metadata Model : Participant</vt:lpstr>
      <vt:lpstr>Metadata Model: Participant</vt:lpstr>
      <vt:lpstr>Metadata Model:  Media Stream</vt:lpstr>
      <vt:lpstr>Metadata Model: Media Stream</vt:lpstr>
      <vt:lpstr>Metadata model : Media Stream</vt:lpstr>
      <vt:lpstr>Metadata format: Unique ID format options </vt:lpstr>
      <vt:lpstr>Metadata format: &lt;recv&gt; element</vt:lpstr>
      <vt:lpstr>General Open items in metadata draft</vt:lpstr>
      <vt:lpstr>Next steps</vt:lpstr>
    </vt:vector>
  </TitlesOfParts>
  <Company>Cisco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Information Technology</cp:lastModifiedBy>
  <cp:revision>407</cp:revision>
  <dcterms:created xsi:type="dcterms:W3CDTF">2010-10-26T11:43:01Z</dcterms:created>
  <dcterms:modified xsi:type="dcterms:W3CDTF">2011-07-27T22:55:09Z</dcterms:modified>
</cp:coreProperties>
</file>