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57" r:id="rId4"/>
    <p:sldId id="258" r:id="rId5"/>
    <p:sldId id="267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20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11-7-27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11-7-27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11-7-27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11-7-27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11-7-27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11-7-27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11-7-27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11-7-27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11-7-27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11-7-27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11-7-27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FC824-ECA8-CC42-80C4-00417958E421}" type="datetimeFigureOut">
              <a:rPr lang="en-US" smtClean="0"/>
              <a:pPr/>
              <a:t>11-7-27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tf.org/rfc/rfc3979.txt" TargetMode="External"/><Relationship Id="rId4" Type="http://schemas.openxmlformats.org/officeDocument/2006/relationships/hyperlink" Target="http://www.ietf.org/rfc/rfc4879.txt" TargetMode="External"/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ietf.org/rfc/rfc5378.txt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Softwire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IETF 81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 taker?</a:t>
            </a:r>
          </a:p>
          <a:p>
            <a:r>
              <a:rPr lang="en-US" dirty="0" smtClean="0"/>
              <a:t>Blue sheet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911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518"/>
            <a:ext cx="8229600" cy="1143000"/>
          </a:xfrm>
        </p:spPr>
        <p:txBody>
          <a:bodyPr/>
          <a:lstStyle/>
          <a:p>
            <a:r>
              <a:rPr lang="en-US" dirty="0" smtClean="0"/>
              <a:t>Note Well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1301" y="1192672"/>
            <a:ext cx="8074559" cy="5355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Any submission to the IETF intended by the Contributor for publication</a:t>
            </a:r>
          </a:p>
          <a:p>
            <a:r>
              <a:rPr lang="en-US" dirty="0" smtClean="0"/>
              <a:t>as all or part of an IETF Internet-Draft or RFC and any statement made</a:t>
            </a:r>
          </a:p>
          <a:p>
            <a:r>
              <a:rPr lang="en-US" dirty="0" smtClean="0"/>
              <a:t>within the context of an IETF activity is considered an "IETF Contribution”.</a:t>
            </a:r>
          </a:p>
          <a:p>
            <a:r>
              <a:rPr lang="en-US" dirty="0" smtClean="0"/>
              <a:t>Such statements include oral statements in IETF sessions, as well as written</a:t>
            </a:r>
          </a:p>
          <a:p>
            <a:r>
              <a:rPr lang="en-US" dirty="0" smtClean="0"/>
              <a:t>and electronic communications made at any time or place, which are</a:t>
            </a:r>
          </a:p>
          <a:p>
            <a:r>
              <a:rPr lang="en-US" dirty="0" smtClean="0"/>
              <a:t>addressed </a:t>
            </a:r>
            <a:r>
              <a:rPr lang="en-US" dirty="0" err="1" smtClean="0"/>
              <a:t>to:The</a:t>
            </a:r>
            <a:r>
              <a:rPr lang="en-US" dirty="0" smtClean="0"/>
              <a:t> IETF plenary </a:t>
            </a:r>
            <a:r>
              <a:rPr lang="en-US" dirty="0" err="1" smtClean="0"/>
              <a:t>sessionThe</a:t>
            </a:r>
            <a:r>
              <a:rPr lang="en-US" dirty="0" smtClean="0"/>
              <a:t> IESG, or any member thereof</a:t>
            </a:r>
          </a:p>
          <a:p>
            <a:r>
              <a:rPr lang="en-US" dirty="0" smtClean="0"/>
              <a:t>on behalf of the </a:t>
            </a:r>
            <a:r>
              <a:rPr lang="en-US" dirty="0" err="1" smtClean="0"/>
              <a:t>IESGAny</a:t>
            </a:r>
            <a:r>
              <a:rPr lang="en-US" dirty="0" smtClean="0"/>
              <a:t> IETF mailing list, including the IETF list itself,</a:t>
            </a:r>
          </a:p>
          <a:p>
            <a:r>
              <a:rPr lang="en-US" dirty="0" smtClean="0"/>
              <a:t>any working group or design team list, or any other list functioning</a:t>
            </a:r>
          </a:p>
          <a:p>
            <a:r>
              <a:rPr lang="en-US" dirty="0" smtClean="0"/>
              <a:t>under IETF </a:t>
            </a:r>
            <a:r>
              <a:rPr lang="en-US" dirty="0" err="1" smtClean="0"/>
              <a:t>auspicesAny</a:t>
            </a:r>
            <a:r>
              <a:rPr lang="en-US" dirty="0" smtClean="0"/>
              <a:t> IETF working group or portion thereof</a:t>
            </a:r>
          </a:p>
          <a:p>
            <a:r>
              <a:rPr lang="en-US" dirty="0" smtClean="0"/>
              <a:t>The IAB or any member thereof on behalf of the </a:t>
            </a:r>
            <a:r>
              <a:rPr lang="en-US" dirty="0" err="1" smtClean="0"/>
              <a:t>IABThe</a:t>
            </a:r>
            <a:r>
              <a:rPr lang="en-US" dirty="0" smtClean="0"/>
              <a:t> RFC Editor</a:t>
            </a:r>
          </a:p>
          <a:p>
            <a:r>
              <a:rPr lang="en-US" dirty="0" smtClean="0"/>
              <a:t>or the Internet-Drafts </a:t>
            </a:r>
            <a:r>
              <a:rPr lang="en-US" dirty="0" err="1" smtClean="0"/>
              <a:t>functionAll</a:t>
            </a:r>
            <a:r>
              <a:rPr lang="en-US" dirty="0" smtClean="0"/>
              <a:t> IETF Contributions are subject to the rules</a:t>
            </a:r>
          </a:p>
          <a:p>
            <a:r>
              <a:rPr lang="en-US" dirty="0" smtClean="0"/>
              <a:t>of </a:t>
            </a:r>
            <a:r>
              <a:rPr lang="en-US" u="sng" dirty="0" smtClean="0">
                <a:hlinkClick r:id="rId2"/>
              </a:rPr>
              <a:t>RFC 5378 and </a:t>
            </a:r>
            <a:r>
              <a:rPr lang="en-US" u="sng" dirty="0" smtClean="0">
                <a:hlinkClick r:id="rId3"/>
              </a:rPr>
              <a:t>RFC 3979 (updated by </a:t>
            </a:r>
            <a:r>
              <a:rPr lang="en-US" u="sng" dirty="0" smtClean="0">
                <a:hlinkClick r:id="rId4"/>
              </a:rPr>
              <a:t>RFC 4879). Statements made outside</a:t>
            </a:r>
          </a:p>
          <a:p>
            <a:r>
              <a:rPr lang="en-US" u="sng" dirty="0" smtClean="0">
                <a:hlinkClick r:id="rId4"/>
              </a:rPr>
              <a:t>of an IETF session, mailing list or other function, that are clearly not intended</a:t>
            </a:r>
          </a:p>
          <a:p>
            <a:r>
              <a:rPr lang="en-US" u="sng" dirty="0" smtClean="0">
                <a:hlinkClick r:id="rId4"/>
              </a:rPr>
              <a:t>to be input to an IETF activity, group or function, are not IETF Contributions</a:t>
            </a:r>
          </a:p>
          <a:p>
            <a:r>
              <a:rPr lang="en-US" u="sng" dirty="0" smtClean="0">
                <a:hlinkClick r:id="rId4"/>
              </a:rPr>
              <a:t>in the context of this notice.Please consult </a:t>
            </a:r>
            <a:r>
              <a:rPr lang="en-US" u="sng" dirty="0" smtClean="0">
                <a:hlinkClick r:id="rId2"/>
              </a:rPr>
              <a:t>RFC 5378 and </a:t>
            </a:r>
            <a:r>
              <a:rPr lang="en-US" u="sng" dirty="0" smtClean="0">
                <a:hlinkClick r:id="rId3"/>
              </a:rPr>
              <a:t>RFC 3979 for details.</a:t>
            </a:r>
          </a:p>
          <a:p>
            <a:r>
              <a:rPr lang="en-US" u="sng" dirty="0" smtClean="0">
                <a:hlinkClick r:id="rId3"/>
              </a:rPr>
              <a:t>A participant in any IETF activity is deemed to accept all IETF rules of process,</a:t>
            </a:r>
          </a:p>
          <a:p>
            <a:r>
              <a:rPr lang="en-US" u="sng" dirty="0" smtClean="0">
                <a:hlinkClick r:id="rId3"/>
              </a:rPr>
              <a:t>as documented in Best Current Practices RFCs and IESG Statements.</a:t>
            </a:r>
          </a:p>
          <a:p>
            <a:r>
              <a:rPr lang="en-US" u="sng" dirty="0" smtClean="0">
                <a:hlinkClick r:id="rId3"/>
              </a:rPr>
              <a:t>A participant in any IETF activity acknowledges that written, audio and video records</a:t>
            </a:r>
          </a:p>
          <a:p>
            <a:r>
              <a:rPr lang="en-US" u="sng" dirty="0" smtClean="0">
                <a:hlinkClick r:id="rId3"/>
              </a:rPr>
              <a:t>of meetings may be made and may be available to the public.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475"/>
            <a:ext cx="8229600" cy="1143000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19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4069861"/>
              </p:ext>
            </p:extLst>
          </p:nvPr>
        </p:nvGraphicFramePr>
        <p:xfrm>
          <a:off x="401178" y="1077467"/>
          <a:ext cx="8284799" cy="5452466"/>
        </p:xfrm>
        <a:graphic>
          <a:graphicData uri="http://schemas.openxmlformats.org/drawingml/2006/table">
            <a:tbl>
              <a:tblPr/>
              <a:tblGrid>
                <a:gridCol w="565392"/>
                <a:gridCol w="1377001"/>
                <a:gridCol w="1377001"/>
                <a:gridCol w="4965405"/>
              </a:tblGrid>
              <a:tr h="266284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 dirty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r>
                        <a:rPr lang="zh-CN" alt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    </a:t>
                      </a:r>
                      <a:endParaRPr lang="zh-CN" alt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9:00-9:03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Chairs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/>
                          <a:cs typeface="Times New Roman"/>
                        </a:rPr>
                        <a:t>Welcome notes and agenda bashing</a:t>
                      </a:r>
                      <a:endParaRPr lang="en-US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034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 dirty="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r>
                        <a:rPr lang="zh-CN" alt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    </a:t>
                      </a:r>
                      <a:endParaRPr lang="zh-CN" alt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9:03-9:05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Frank </a:t>
                      </a:r>
                      <a:r>
                        <a:rPr lang="en-US" sz="2000" b="1" dirty="0" err="1">
                          <a:latin typeface="Times New Roman"/>
                          <a:cs typeface="Times New Roman"/>
                        </a:rPr>
                        <a:t>Brockners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/>
                          <a:cs typeface="Times New Roman"/>
                        </a:rPr>
                        <a:t>Gateway Initiated Dual-Stack </a:t>
                      </a:r>
                      <a:r>
                        <a:rPr lang="en-US" sz="2000" dirty="0" err="1">
                          <a:latin typeface="Times New Roman"/>
                          <a:cs typeface="Times New Roman"/>
                        </a:rPr>
                        <a:t>Lite</a:t>
                      </a:r>
                      <a:r>
                        <a:rPr lang="en-US" sz="2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smtClean="0">
                          <a:latin typeface="Times New Roman"/>
                          <a:cs typeface="Times New Roman"/>
                        </a:rPr>
                        <a:t>Deployment</a:t>
                      </a:r>
                      <a:endParaRPr lang="en-US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034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 dirty="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zh-CN" alt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    </a:t>
                      </a:r>
                      <a:endParaRPr lang="zh-CN" alt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9:05-9:10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Roberta </a:t>
                      </a:r>
                      <a:r>
                        <a:rPr lang="en-US" sz="2000" b="1" dirty="0" err="1">
                          <a:latin typeface="Times New Roman"/>
                          <a:cs typeface="Times New Roman"/>
                        </a:rPr>
                        <a:t>Maglione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/>
                          <a:cs typeface="Times New Roman"/>
                        </a:rPr>
                        <a:t>RADIUS Extensions for Dual-Stack </a:t>
                      </a:r>
                      <a:r>
                        <a:rPr lang="en-US" sz="2000" dirty="0" err="1" smtClean="0">
                          <a:latin typeface="Times New Roman"/>
                          <a:cs typeface="Times New Roman"/>
                        </a:rPr>
                        <a:t>Lite</a:t>
                      </a:r>
                      <a:endParaRPr lang="en-US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906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 dirty="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r>
                        <a:rPr lang="zh-CN" alt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    </a:t>
                      </a:r>
                      <a:endParaRPr lang="zh-CN" alt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9:10-9:20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Times New Roman"/>
                          <a:cs typeface="Times New Roman"/>
                        </a:rPr>
                        <a:t>Yiu Lee</a:t>
                      </a:r>
                      <a:endParaRPr lang="en-US" sz="2000" b="1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/>
                          <a:cs typeface="Times New Roman"/>
                        </a:rPr>
                        <a:t>Deployment Considerations for Dual-Stack </a:t>
                      </a:r>
                      <a:r>
                        <a:rPr lang="en-US" sz="2000" dirty="0" err="1" smtClean="0">
                          <a:latin typeface="Times New Roman"/>
                          <a:cs typeface="Times New Roman"/>
                        </a:rPr>
                        <a:t>Lite</a:t>
                      </a:r>
                      <a:endParaRPr lang="en-US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056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 dirty="0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r>
                        <a:rPr lang="zh-CN" alt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    </a:t>
                      </a:r>
                      <a:endParaRPr lang="zh-CN" altLang="en-US" sz="2000" b="1" dirty="0"/>
                    </a:p>
                  </a:txBody>
                  <a:tcPr marL="17680" marR="176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9:20-9:35</a:t>
                      </a:r>
                      <a:endParaRPr lang="en-US" sz="2000" b="1" dirty="0"/>
                    </a:p>
                  </a:txBody>
                  <a:tcPr marL="17680" marR="176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Med </a:t>
                      </a:r>
                      <a:r>
                        <a:rPr lang="en-US" sz="2000" b="1" dirty="0" err="1">
                          <a:latin typeface="Times New Roman"/>
                          <a:cs typeface="Times New Roman"/>
                        </a:rPr>
                        <a:t>Boucadair</a:t>
                      </a:r>
                      <a:endParaRPr lang="en-US" sz="2000" b="1" dirty="0"/>
                    </a:p>
                  </a:txBody>
                  <a:tcPr marL="17680" marR="176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Motivations for Stateless IPv4 over IPv6 Migration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Solutions</a:t>
                      </a:r>
                      <a:endParaRPr lang="en-US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568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 dirty="0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r>
                        <a:rPr lang="zh-CN" alt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    </a:t>
                      </a:r>
                      <a:endParaRPr lang="zh-CN" alt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9:35-9:45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Times New Roman"/>
                          <a:cs typeface="Times New Roman"/>
                        </a:rPr>
                        <a:t>Chair </a:t>
                      </a:r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Discussion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Motivations for Stateless IPv4 over IPv6 Migration Solutions</a:t>
                      </a:r>
                      <a:endParaRPr lang="en-US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568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 dirty="0"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r>
                        <a:rPr lang="zh-CN" alt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    </a:t>
                      </a:r>
                      <a:endParaRPr lang="zh-CN" alt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9:45-10:00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Open </a:t>
                      </a:r>
                      <a:r>
                        <a:rPr lang="en-US" sz="2000" b="1" dirty="0" err="1">
                          <a:latin typeface="Times New Roman"/>
                          <a:cs typeface="Times New Roman"/>
                        </a:rPr>
                        <a:t>Mic</a:t>
                      </a:r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 Discussion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Motivations for Stateless IPv4 over IPv6 Migration Solutions</a:t>
                      </a:r>
                      <a:endParaRPr lang="en-US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034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 dirty="0"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r>
                        <a:rPr lang="zh-CN" alt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    </a:t>
                      </a:r>
                      <a:endParaRPr lang="zh-CN" altLang="en-US" sz="2000" b="1" dirty="0"/>
                    </a:p>
                  </a:txBody>
                  <a:tcPr marL="17680" marR="176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10:00-10:05</a:t>
                      </a:r>
                      <a:endParaRPr lang="en-US" sz="2000" b="1" dirty="0"/>
                    </a:p>
                  </a:txBody>
                  <a:tcPr marL="17680" marR="176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Tetsuya Murakami</a:t>
                      </a:r>
                      <a:endParaRPr lang="en-US" sz="2000" b="1" dirty="0"/>
                    </a:p>
                  </a:txBody>
                  <a:tcPr marL="17680" marR="176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/>
                          <a:cs typeface="Times New Roman"/>
                        </a:rPr>
                        <a:t>IPv4 Residual Deployment on IPv6 infrastructure - protocol </a:t>
                      </a:r>
                      <a:r>
                        <a:rPr lang="en-US" sz="2000" dirty="0" smtClean="0">
                          <a:latin typeface="Times New Roman"/>
                          <a:cs typeface="Times New Roman"/>
                        </a:rPr>
                        <a:t>specification</a:t>
                      </a:r>
                      <a:endParaRPr lang="en-US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802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en-US" altLang="zh-CN" sz="20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zh-CN" alt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zh-CN" altLang="en-US" sz="2000" b="1" dirty="0"/>
                    </a:p>
                  </a:txBody>
                  <a:tcPr marL="17680" marR="176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10:05-10:10</a:t>
                      </a:r>
                      <a:endParaRPr lang="en-US" sz="2000" b="1" dirty="0"/>
                    </a:p>
                  </a:txBody>
                  <a:tcPr marL="17680" marR="176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Gang Chen</a:t>
                      </a:r>
                      <a:endParaRPr lang="en-US" sz="2000" b="1" dirty="0"/>
                    </a:p>
                  </a:txBody>
                  <a:tcPr marL="17680" marR="176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Times New Roman"/>
                          <a:cs typeface="Times New Roman"/>
                        </a:rPr>
                        <a:t>4via6 Stateless </a:t>
                      </a:r>
                      <a:r>
                        <a:rPr lang="it-IT" sz="2000" dirty="0" smtClean="0">
                          <a:latin typeface="Times New Roman"/>
                          <a:cs typeface="Times New Roman"/>
                        </a:rPr>
                        <a:t>Translation</a:t>
                      </a:r>
                      <a:endParaRPr lang="it-IT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024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 dirty="0">
                          <a:latin typeface="Times New Roman"/>
                          <a:ea typeface="Times New Roman"/>
                          <a:cs typeface="Times New Roman"/>
                        </a:rPr>
                        <a:t>10.</a:t>
                      </a:r>
                      <a:r>
                        <a:rPr lang="zh-CN" alt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zh-CN" alt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10:10-10:20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>
                          <a:latin typeface="Times New Roman"/>
                          <a:cs typeface="Times New Roman"/>
                        </a:rPr>
                        <a:t>Peng</a:t>
                      </a:r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 Wu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/>
                          <a:cs typeface="Times New Roman"/>
                        </a:rPr>
                        <a:t>DHCPv4 Behavior over IP-IP </a:t>
                      </a:r>
                      <a:r>
                        <a:rPr lang="en-US" sz="2000" dirty="0" smtClean="0">
                          <a:latin typeface="Times New Roman"/>
                          <a:cs typeface="Times New Roman"/>
                        </a:rPr>
                        <a:t>tunnel</a:t>
                      </a:r>
                    </a:p>
                    <a:p>
                      <a:r>
                        <a:rPr lang="en-US" sz="2000" dirty="0" smtClean="0">
                          <a:latin typeface="Times New Roman"/>
                          <a:cs typeface="Times New Roman"/>
                        </a:rPr>
                        <a:t>Public </a:t>
                      </a:r>
                      <a:r>
                        <a:rPr lang="en-US" sz="2000" dirty="0">
                          <a:latin typeface="Times New Roman"/>
                          <a:cs typeface="Times New Roman"/>
                        </a:rPr>
                        <a:t>IPv4 over Access IPv6 </a:t>
                      </a:r>
                      <a:r>
                        <a:rPr lang="en-US" sz="2000" dirty="0" smtClean="0">
                          <a:latin typeface="Times New Roman"/>
                          <a:cs typeface="Times New Roman"/>
                        </a:rPr>
                        <a:t>Network</a:t>
                      </a:r>
                      <a:endParaRPr lang="en-US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7874568"/>
              </p:ext>
            </p:extLst>
          </p:nvPr>
        </p:nvGraphicFramePr>
        <p:xfrm>
          <a:off x="345664" y="1078845"/>
          <a:ext cx="8472517" cy="5330480"/>
        </p:xfrm>
        <a:graphic>
          <a:graphicData uri="http://schemas.openxmlformats.org/drawingml/2006/table">
            <a:tbl>
              <a:tblPr/>
              <a:tblGrid>
                <a:gridCol w="578204"/>
                <a:gridCol w="1408200"/>
                <a:gridCol w="1408200"/>
                <a:gridCol w="5077913"/>
              </a:tblGrid>
              <a:tr h="368819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 dirty="0">
                          <a:latin typeface="Times New Roman"/>
                          <a:ea typeface="Times New Roman"/>
                          <a:cs typeface="Times New Roman"/>
                        </a:rPr>
                        <a:t>11.</a:t>
                      </a:r>
                      <a:r>
                        <a:rPr lang="zh-CN" alt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zh-CN" alt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10:20-10:30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>
                          <a:latin typeface="Times New Roman"/>
                          <a:cs typeface="Times New Roman"/>
                        </a:rPr>
                        <a:t>Chongfeng</a:t>
                      </a:r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err="1">
                          <a:latin typeface="Times New Roman"/>
                          <a:cs typeface="Times New Roman"/>
                        </a:rPr>
                        <a:t>Xie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/>
                          <a:cs typeface="Times New Roman"/>
                        </a:rPr>
                        <a:t>Lightweight </a:t>
                      </a:r>
                      <a:r>
                        <a:rPr lang="en-US" sz="2000" dirty="0" smtClean="0">
                          <a:latin typeface="Times New Roman"/>
                          <a:cs typeface="Times New Roman"/>
                        </a:rPr>
                        <a:t>4over6</a:t>
                      </a:r>
                      <a:endParaRPr lang="en-US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814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 dirty="0">
                          <a:latin typeface="Times New Roman"/>
                          <a:ea typeface="Times New Roman"/>
                          <a:cs typeface="Times New Roman"/>
                        </a:rPr>
                        <a:t>12.</a:t>
                      </a:r>
                      <a:r>
                        <a:rPr lang="zh-CN" alt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zh-CN" alt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10:30-10:40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>
                          <a:latin typeface="Times New Roman"/>
                          <a:cs typeface="Times New Roman"/>
                        </a:rPr>
                        <a:t>Xiaohong</a:t>
                      </a:r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 Deng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DS-Lite AFTR NAT Bypass: Co-located B4 and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NAT; Implementing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AplusP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in the provider's IPv6-only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network</a:t>
                      </a:r>
                      <a:endParaRPr lang="en-US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377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>
                          <a:latin typeface="Times New Roman"/>
                          <a:ea typeface="Times New Roman"/>
                          <a:cs typeface="Times New Roman"/>
                        </a:rPr>
                        <a:t>13.</a:t>
                      </a:r>
                      <a:r>
                        <a:rPr lang="zh-CN" altLang="en-US" sz="2000" b="1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zh-CN" altLang="en-US" sz="2000" b="1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10:40-10:50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Jiang Dong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1800" dirty="0" err="1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Softwire</a:t>
                      </a:r>
                      <a:r>
                        <a:rPr lang="en-US" sz="2000" kern="18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Mesh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Management</a:t>
                      </a:r>
                      <a:r>
                        <a:rPr lang="en-US" sz="2000" kern="18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Information Base (MIB</a:t>
                      </a:r>
                      <a:r>
                        <a:rPr lang="en-US" sz="2000" kern="18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endParaRPr lang="en-US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377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>
                          <a:latin typeface="Times New Roman"/>
                          <a:ea typeface="Times New Roman"/>
                          <a:cs typeface="Times New Roman"/>
                        </a:rPr>
                        <a:t>14.</a:t>
                      </a:r>
                      <a:r>
                        <a:rPr lang="zh-CN" altLang="en-US" sz="2000" b="1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zh-CN" altLang="en-US" sz="2000" b="1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10:50-11:00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latin typeface="Times New Roman"/>
                          <a:cs typeface="Times New Roman"/>
                        </a:rPr>
                        <a:t>Yu Fu</a:t>
                      </a:r>
                      <a:endParaRPr lang="en-US" sz="2000" b="1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dirty="0">
                          <a:latin typeface="Times New Roman"/>
                          <a:cs typeface="Times New Roman"/>
                        </a:rPr>
                        <a:t>DS-Lite Management Information Base (MIB</a:t>
                      </a:r>
                      <a:r>
                        <a:rPr lang="fr-FR" sz="2000" dirty="0" smtClean="0">
                          <a:latin typeface="Times New Roman"/>
                          <a:cs typeface="Times New Roman"/>
                        </a:rPr>
                        <a:t>)</a:t>
                      </a:r>
                      <a:endParaRPr lang="fr-FR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000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>
                          <a:latin typeface="Times New Roman"/>
                          <a:ea typeface="Times New Roman"/>
                          <a:cs typeface="Times New Roman"/>
                        </a:rPr>
                        <a:t>15.</a:t>
                      </a:r>
                      <a:r>
                        <a:rPr lang="zh-CN" altLang="en-US" sz="2000" b="1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zh-CN" altLang="en-US" sz="2000" b="1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11:00-11:10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>
                          <a:latin typeface="Times New Roman"/>
                          <a:cs typeface="Times New Roman"/>
                        </a:rPr>
                        <a:t>Mingwei</a:t>
                      </a:r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err="1">
                          <a:latin typeface="Times New Roman"/>
                          <a:cs typeface="Times New Roman"/>
                        </a:rPr>
                        <a:t>Xu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latin typeface="Times New Roman"/>
                          <a:cs typeface="Times New Roman"/>
                        </a:rPr>
                        <a:t>Softwire Mesh </a:t>
                      </a:r>
                      <a:r>
                        <a:rPr lang="de-DE" sz="2000" dirty="0" smtClean="0">
                          <a:latin typeface="Times New Roman"/>
                          <a:cs typeface="Times New Roman"/>
                        </a:rPr>
                        <a:t>Multicast</a:t>
                      </a:r>
                      <a:endParaRPr lang="de-DE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739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>
                          <a:latin typeface="Times New Roman"/>
                          <a:ea typeface="Times New Roman"/>
                          <a:cs typeface="Times New Roman"/>
                        </a:rPr>
                        <a:t>16.</a:t>
                      </a:r>
                      <a:r>
                        <a:rPr lang="zh-CN" altLang="en-US" sz="2000" b="1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zh-CN" altLang="en-US" sz="2000" b="1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11:10-11:20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>
                          <a:latin typeface="Times New Roman"/>
                          <a:cs typeface="Times New Roman"/>
                        </a:rPr>
                        <a:t>Yiu</a:t>
                      </a:r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 Lee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/>
                          <a:cs typeface="Times New Roman"/>
                        </a:rPr>
                        <a:t>Multicast Extensions to </a:t>
                      </a:r>
                      <a:r>
                        <a:rPr lang="en-US" sz="2000" dirty="0" smtClean="0">
                          <a:latin typeface="Times New Roman"/>
                          <a:cs typeface="Times New Roman"/>
                        </a:rPr>
                        <a:t>DS-</a:t>
                      </a:r>
                      <a:r>
                        <a:rPr lang="en-US" sz="2000" dirty="0" err="1" smtClean="0">
                          <a:latin typeface="Times New Roman"/>
                          <a:cs typeface="Times New Roman"/>
                        </a:rPr>
                        <a:t>Lite</a:t>
                      </a:r>
                      <a:endParaRPr lang="en-US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415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>
                          <a:latin typeface="Times New Roman"/>
                          <a:ea typeface="Times New Roman"/>
                          <a:cs typeface="Times New Roman"/>
                        </a:rPr>
                        <a:t>17.</a:t>
                      </a:r>
                      <a:r>
                        <a:rPr lang="zh-CN" altLang="en-US" sz="2000" b="1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zh-CN" altLang="en-US" sz="2000" b="1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11:20-11:30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>
                          <a:latin typeface="Times New Roman"/>
                          <a:cs typeface="Times New Roman"/>
                        </a:rPr>
                        <a:t>Behcet</a:t>
                      </a:r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err="1">
                          <a:latin typeface="Times New Roman"/>
                          <a:cs typeface="Times New Roman"/>
                        </a:rPr>
                        <a:t>Sarikaya</a:t>
                      </a:r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 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Multicast Support for Dual Stack 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Lite</a:t>
                      </a:r>
                      <a:endParaRPr lang="en-US" sz="200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18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Multicast </a:t>
                      </a:r>
                      <a:r>
                        <a:rPr lang="en-US" sz="2000" kern="18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Support for </a:t>
                      </a:r>
                      <a:r>
                        <a:rPr lang="en-US" sz="2000" kern="180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6rd</a:t>
                      </a:r>
                      <a:endParaRPr lang="en-US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749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>
                          <a:latin typeface="Times New Roman"/>
                          <a:ea typeface="Times New Roman"/>
                          <a:cs typeface="Times New Roman"/>
                        </a:rPr>
                        <a:t>18.</a:t>
                      </a:r>
                      <a:r>
                        <a:rPr lang="zh-CN" altLang="en-US" sz="2000" b="1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zh-CN" altLang="en-US" sz="2000" b="1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11:30-11:35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Naoki </a:t>
                      </a:r>
                      <a:r>
                        <a:rPr lang="en-US" sz="2000" b="1" dirty="0" err="1">
                          <a:latin typeface="Times New Roman"/>
                          <a:cs typeface="Times New Roman"/>
                        </a:rPr>
                        <a:t>Matsuhira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/>
                          <a:cs typeface="Times New Roman"/>
                        </a:rPr>
                        <a:t>Motivation for developing </a:t>
                      </a:r>
                      <a:r>
                        <a:rPr lang="en-US" sz="2000" dirty="0" smtClean="0">
                          <a:latin typeface="Times New Roman"/>
                          <a:cs typeface="Times New Roman"/>
                        </a:rPr>
                        <a:t>SA46T</a:t>
                      </a:r>
                      <a:endParaRPr lang="en-US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115">
                <a:tc>
                  <a:txBody>
                    <a:bodyPr/>
                    <a:lstStyle/>
                    <a:p>
                      <a:pPr marL="342900" lvl="0" indent="-342900" algn="ctr"/>
                      <a:r>
                        <a:rPr lang="en-US" altLang="zh-CN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19.</a:t>
                      </a:r>
                      <a:r>
                        <a:rPr lang="zh-CN" altLang="en-US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zh-CN" alt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11:35-11:40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>
                          <a:latin typeface="Times New Roman"/>
                          <a:cs typeface="Times New Roman"/>
                        </a:rPr>
                        <a:t>Shishio</a:t>
                      </a:r>
                      <a:r>
                        <a:rPr lang="en-US" sz="2000" b="1" dirty="0">
                          <a:latin typeface="Times New Roman"/>
                          <a:cs typeface="Times New Roman"/>
                        </a:rPr>
                        <a:t> Tsuchiya</a:t>
                      </a:r>
                      <a:endParaRPr lang="en-US" sz="2000" b="1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/>
                          <a:cs typeface="Times New Roman"/>
                        </a:rPr>
                        <a:t>IPv6 Rapid Deployment (6rd) in a Large Data </a:t>
                      </a:r>
                      <a:r>
                        <a:rPr lang="en-US" sz="2000" dirty="0" smtClean="0">
                          <a:latin typeface="Times New Roman"/>
                          <a:cs typeface="Times New Roman"/>
                        </a:rPr>
                        <a:t>Center</a:t>
                      </a:r>
                      <a:endParaRPr lang="en-US" sz="2000" dirty="0"/>
                    </a:p>
                  </a:txBody>
                  <a:tcPr marL="17680" marR="176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44475"/>
            <a:ext cx="8229600" cy="1143000"/>
          </a:xfrm>
        </p:spPr>
        <p:txBody>
          <a:bodyPr/>
          <a:lstStyle/>
          <a:p>
            <a:r>
              <a:rPr lang="en-US" dirty="0" smtClean="0"/>
              <a:t>Agenda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370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DS-Lite &amp; DS-Lite DHCP </a:t>
            </a:r>
            <a:r>
              <a:rPr lang="en-US" dirty="0" smtClean="0"/>
              <a:t>option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RFC Editor </a:t>
            </a:r>
            <a:r>
              <a:rPr lang="en-US" dirty="0"/>
              <a:t>AUTH48</a:t>
            </a:r>
            <a:endParaRPr lang="en-US" dirty="0" smtClean="0"/>
          </a:p>
          <a:p>
            <a:r>
              <a:rPr lang="en-US" dirty="0"/>
              <a:t>DS-Lite radius extension:</a:t>
            </a:r>
          </a:p>
          <a:p>
            <a:pPr lvl="1"/>
            <a:r>
              <a:rPr lang="en-US" dirty="0" smtClean="0"/>
              <a:t>IESG comments</a:t>
            </a:r>
            <a:endParaRPr lang="en-US" dirty="0"/>
          </a:p>
          <a:p>
            <a:r>
              <a:rPr lang="en-US" dirty="0"/>
              <a:t>RADIUS Attribute for </a:t>
            </a:r>
            <a:r>
              <a:rPr lang="en-US" dirty="0" smtClean="0"/>
              <a:t>6rd</a:t>
            </a:r>
          </a:p>
          <a:p>
            <a:pPr lvl="1"/>
            <a:r>
              <a:rPr lang="en-US" dirty="0"/>
              <a:t>WG last call </a:t>
            </a:r>
            <a:r>
              <a:rPr lang="en-US" dirty="0" smtClean="0"/>
              <a:t>completed</a:t>
            </a:r>
          </a:p>
          <a:p>
            <a:pPr lvl="1"/>
            <a:r>
              <a:rPr lang="en-US" dirty="0" smtClean="0"/>
              <a:t>Need to sync-up with comments received on DS-lite radius extension from IESG</a:t>
            </a:r>
            <a:endParaRPr lang="en-US" dirty="0"/>
          </a:p>
          <a:p>
            <a:r>
              <a:rPr lang="en-US" dirty="0" smtClean="0"/>
              <a:t>GI-DS</a:t>
            </a:r>
            <a:r>
              <a:rPr lang="en-US" dirty="0"/>
              <a:t>-Lite:</a:t>
            </a:r>
          </a:p>
          <a:p>
            <a:pPr lvl="1"/>
            <a:r>
              <a:rPr lang="en-US" dirty="0"/>
              <a:t>in </a:t>
            </a:r>
            <a:r>
              <a:rPr lang="en-US" dirty="0" smtClean="0"/>
              <a:t>WG </a:t>
            </a:r>
            <a:r>
              <a:rPr lang="en-US" dirty="0"/>
              <a:t>last call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14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Milestones to A</a:t>
            </a:r>
            <a:r>
              <a:rPr lang="en-US" dirty="0" smtClean="0"/>
              <a:t>chieve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216" y="1164258"/>
            <a:ext cx="8682345" cy="528977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b="1" dirty="0" smtClean="0"/>
              <a:t>Jun </a:t>
            </a:r>
            <a:r>
              <a:rPr lang="en-US" sz="2400" b="1" dirty="0" smtClean="0"/>
              <a:t>2011 Adopt </a:t>
            </a:r>
            <a:r>
              <a:rPr lang="en-US" sz="2400" b="1" dirty="0"/>
              <a:t>DS-lite operational </a:t>
            </a:r>
            <a:r>
              <a:rPr lang="en-US" sz="2400" b="1" dirty="0" smtClean="0"/>
              <a:t>document by WG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r>
              <a:rPr lang="en-US" sz="2400" b="1" dirty="0"/>
              <a:t>Jul 2011	</a:t>
            </a:r>
            <a:r>
              <a:rPr lang="en-US" sz="2400" b="1" dirty="0" smtClean="0"/>
              <a:t> Submit </a:t>
            </a:r>
            <a:r>
              <a:rPr lang="en-US" sz="2400" b="1" dirty="0"/>
              <a:t>6rd RADIUS attribute document for Proposed Standard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r>
              <a:rPr lang="en-US" sz="2400" b="1" dirty="0"/>
              <a:t>Jul 2011	</a:t>
            </a:r>
            <a:r>
              <a:rPr lang="en-US" sz="2400" b="1" dirty="0" smtClean="0"/>
              <a:t> Submit </a:t>
            </a:r>
            <a:r>
              <a:rPr lang="en-US" sz="2400" b="1" dirty="0"/>
              <a:t>GI DS-lite document for Proposed Standard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r>
              <a:rPr lang="en-US" sz="2400" b="1" dirty="0"/>
              <a:t>Jul 2011	</a:t>
            </a:r>
            <a:r>
              <a:rPr lang="en-US" sz="2400" b="1" dirty="0" smtClean="0"/>
              <a:t> Adopt </a:t>
            </a:r>
            <a:r>
              <a:rPr lang="en-US" sz="2400" b="1" dirty="0"/>
              <a:t>DS-Lite without NAT document by WG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r>
              <a:rPr lang="en-US" sz="2400" b="1" dirty="0" smtClean="0"/>
              <a:t>Jul </a:t>
            </a:r>
            <a:r>
              <a:rPr lang="en-US" sz="2400" b="1" dirty="0"/>
              <a:t>2011	</a:t>
            </a:r>
            <a:r>
              <a:rPr lang="en-US" sz="2400" b="1" dirty="0" smtClean="0"/>
              <a:t> Adopt </a:t>
            </a:r>
            <a:r>
              <a:rPr lang="en-US" sz="2400" b="1" dirty="0"/>
              <a:t>DHCPv4 over tunnel document by WG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Aug 2011 Adopt </a:t>
            </a:r>
            <a:r>
              <a:rPr lang="en-US" sz="2400" b="1" dirty="0">
                <a:solidFill>
                  <a:srgbClr val="FF0000"/>
                </a:solidFill>
              </a:rPr>
              <a:t>6rd operational by WG</a:t>
            </a:r>
            <a:endParaRPr lang="zh-CN" altLang="en-US" sz="24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b="1" dirty="0" smtClean="0"/>
              <a:t>Aug 2011 Adopt </a:t>
            </a:r>
            <a:r>
              <a:rPr lang="en-US" sz="2400" b="1" dirty="0"/>
              <a:t>Multicast extensions by WG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Aug 2011 Submit </a:t>
            </a:r>
            <a:r>
              <a:rPr lang="en-US" sz="2400" b="1" dirty="0">
                <a:solidFill>
                  <a:srgbClr val="FFFF00"/>
                </a:solidFill>
              </a:rPr>
              <a:t>DS-lite operational document for Informational</a:t>
            </a:r>
            <a:endParaRPr lang="zh-CN" altLang="en-US" sz="2400" b="1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b="1" dirty="0"/>
              <a:t>Aug </a:t>
            </a:r>
            <a:r>
              <a:rPr lang="en-US" sz="2400" b="1" dirty="0" smtClean="0"/>
              <a:t>2011 Adopt </a:t>
            </a:r>
            <a:r>
              <a:rPr lang="en-US" sz="2400" b="1" dirty="0"/>
              <a:t>stateless legacy IPv4 solution motivation by </a:t>
            </a:r>
            <a:r>
              <a:rPr lang="en-US" sz="2400" b="1" dirty="0" smtClean="0"/>
              <a:t>WG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FFFF00"/>
                </a:solidFill>
              </a:rPr>
              <a:t>Sep </a:t>
            </a:r>
            <a:r>
              <a:rPr lang="en-US" sz="2400" b="1" dirty="0" smtClean="0">
                <a:solidFill>
                  <a:srgbClr val="FFFF00"/>
                </a:solidFill>
              </a:rPr>
              <a:t>2011</a:t>
            </a:r>
            <a:r>
              <a:rPr lang="en-US" sz="2400" b="1" dirty="0">
                <a:solidFill>
                  <a:srgbClr val="FFFF00"/>
                </a:solidFill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</a:rPr>
              <a:t>Submit </a:t>
            </a:r>
            <a:r>
              <a:rPr lang="en-US" sz="2400" b="1" dirty="0">
                <a:solidFill>
                  <a:srgbClr val="FFFF00"/>
                </a:solidFill>
              </a:rPr>
              <a:t>DS-Lite without NAT document for Informational</a:t>
            </a:r>
            <a:endParaRPr lang="zh-CN" altLang="en-US" sz="2400" b="1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FFFF00"/>
                </a:solidFill>
              </a:rPr>
              <a:t>Sep </a:t>
            </a:r>
            <a:r>
              <a:rPr lang="en-US" sz="2400" b="1" dirty="0" smtClean="0">
                <a:solidFill>
                  <a:srgbClr val="FFFF00"/>
                </a:solidFill>
              </a:rPr>
              <a:t>2011 Submit </a:t>
            </a:r>
            <a:r>
              <a:rPr lang="en-US" sz="2400" b="1" dirty="0">
                <a:solidFill>
                  <a:srgbClr val="FFFF00"/>
                </a:solidFill>
              </a:rPr>
              <a:t>DHCPv4 over tunnel document for Proposed </a:t>
            </a:r>
            <a:r>
              <a:rPr lang="en-US" sz="2400" b="1" dirty="0" smtClean="0">
                <a:solidFill>
                  <a:srgbClr val="FFFF00"/>
                </a:solidFill>
              </a:rPr>
              <a:t>Standard</a:t>
            </a:r>
            <a:br>
              <a:rPr lang="en-US" sz="2400" b="1" dirty="0" smtClean="0">
                <a:solidFill>
                  <a:srgbClr val="FFFF00"/>
                </a:solidFill>
              </a:rPr>
            </a:br>
            <a:endParaRPr lang="en-US" sz="24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1917</TotalTime>
  <Words>707</Words>
  <Application>Microsoft Macintosh PowerPoint</Application>
  <PresentationFormat>On-screen Show (4:3)</PresentationFormat>
  <Paragraphs>127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Softwire</vt:lpstr>
      <vt:lpstr>PowerPoint Presentation</vt:lpstr>
      <vt:lpstr>Note Well</vt:lpstr>
      <vt:lpstr>Agenda</vt:lpstr>
      <vt:lpstr>Agenda (cont.)</vt:lpstr>
      <vt:lpstr>Document Status</vt:lpstr>
      <vt:lpstr>Milestones to Achieve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PCP brown-bag lunch</dc:title>
  <dc:creator>Alain Durand</dc:creator>
  <cp:lastModifiedBy>Yong Cui</cp:lastModifiedBy>
  <cp:revision>26</cp:revision>
  <dcterms:created xsi:type="dcterms:W3CDTF">2011-03-29T21:22:18Z</dcterms:created>
  <dcterms:modified xsi:type="dcterms:W3CDTF">2011-07-27T03:13:18Z</dcterms:modified>
</cp:coreProperties>
</file>