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embeddings/oleObject2.bin" ContentType="application/vnd.openxmlformats-officedocument.oleObject"/>
  <Override PartName="/ppt/notesSlides/notesSlide7.xml" ContentType="application/vnd.openxmlformats-officedocument.presentationml.notesSlide+xml"/>
  <Override PartName="/ppt/embeddings/oleObject3.bin" ContentType="application/vnd.openxmlformats-officedocument.oleObject"/>
  <Override PartName="/ppt/notesSlides/notesSlide8.xml" ContentType="application/vnd.openxmlformats-officedocument.presentationml.notesSlide+xml"/>
  <Override PartName="/ppt/embeddings/oleObject4.bin" ContentType="application/vnd.openxmlformats-officedocument.oleObject"/>
  <Override PartName="/ppt/notesSlides/notesSlide9.xml" ContentType="application/vnd.openxmlformats-officedocument.presentationml.notesSlide+xml"/>
  <Override PartName="/ppt/embeddings/oleObject5.bin" ContentType="application/vnd.openxmlformats-officedocument.oleObject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64" r:id="rId4"/>
    <p:sldId id="258" r:id="rId5"/>
    <p:sldId id="260" r:id="rId6"/>
    <p:sldId id="265" r:id="rId7"/>
    <p:sldId id="266" r:id="rId8"/>
    <p:sldId id="270" r:id="rId9"/>
    <p:sldId id="269" r:id="rId10"/>
    <p:sldId id="271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83" autoAdjust="0"/>
  </p:normalViewPr>
  <p:slideViewPr>
    <p:cSldViewPr>
      <p:cViewPr varScale="1">
        <p:scale>
          <a:sx n="87" d="100"/>
          <a:sy n="87" d="100"/>
        </p:scale>
        <p:origin x="-2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AB1AF-05C0-42F4-87E0-0732C291DA7F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DD951-8DFE-4032-8511-1B2FCA126E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17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DD951-8DFE-4032-8511-1B2FCA126EF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79B993-13E0-41BB-8C95-B9B40ABBB0DB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92177B-1977-437D-866D-AC7C36A2F01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C6369E-BCF2-4E01-91B3-51EA4F40CC43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DD951-8DFE-4032-8511-1B2FCA126EF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Why is</a:t>
            </a:r>
            <a:r>
              <a:rPr lang="en-US" altLang="zh-CN" baseline="0" dirty="0" smtClean="0"/>
              <a:t> under transmission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DD951-8DFE-4032-8511-1B2FCA126EF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6E2B58-1D9B-41D0-AFF8-256DDEC073DA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DD951-8DFE-4032-8511-1B2FCA126EF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85C369-7A5A-4EFA-984E-9A401B58D683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E6B29D-6BC9-4D3F-B8A4-0620B1C10C1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11-7-27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Softwire Mesh MIB</a:t>
            </a:r>
            <a:br>
              <a:rPr lang="en-US" altLang="zh-CN" dirty="0" smtClean="0"/>
            </a:br>
            <a:r>
              <a:rPr lang="en-US" altLang="zh-CN" dirty="0" smtClean="0"/>
              <a:t>draft-cui-softwire-mesh-mib-02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28662" y="3714752"/>
            <a:ext cx="7143800" cy="250033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Jiang Dong</a:t>
            </a:r>
          </a:p>
          <a:p>
            <a:r>
              <a:rPr lang="en-US" altLang="zh-CN" dirty="0" err="1" smtClean="0"/>
              <a:t>Tsinghua</a:t>
            </a:r>
            <a:r>
              <a:rPr lang="en-US" altLang="zh-CN" dirty="0" smtClean="0"/>
              <a:t> University</a:t>
            </a:r>
          </a:p>
          <a:p>
            <a:r>
              <a:rPr lang="en-US" altLang="zh-CN" dirty="0" smtClean="0"/>
              <a:t>2011.7</a:t>
            </a:r>
          </a:p>
          <a:p>
            <a:r>
              <a:rPr lang="en-US" altLang="zh-CN" dirty="0" smtClean="0"/>
              <a:t>IETF 81, Quebec city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Discussion</a:t>
            </a:r>
            <a:endParaRPr lang="zh-CN" altLang="en-US" smtClean="0"/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Collaboration welcomed. Please jump in if you’re interested.</a:t>
            </a:r>
            <a:endParaRPr lang="zh-CN" altLang="en-US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en-US" altLang="zh-CN" dirty="0" smtClean="0"/>
              <a:t>Suggestions? Anything we miss?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947863"/>
            <a:ext cx="4932362" cy="40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Background</a:t>
            </a:r>
            <a:endParaRPr lang="zh-CN" altLang="en-US" smtClean="0"/>
          </a:p>
        </p:txBody>
      </p:sp>
      <p:sp>
        <p:nvSpPr>
          <p:cNvPr id="12292" name="内容占位符 2"/>
          <p:cNvSpPr>
            <a:spLocks noGrp="1"/>
          </p:cNvSpPr>
          <p:nvPr>
            <p:ph idx="1"/>
          </p:nvPr>
        </p:nvSpPr>
        <p:spPr>
          <a:xfrm>
            <a:off x="0" y="1643050"/>
            <a:ext cx="4572000" cy="5000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800" dirty="0" smtClean="0"/>
              <a:t>The WG completes RFC4925/ RFC5565 for softwire mesh</a:t>
            </a:r>
          </a:p>
          <a:p>
            <a:pPr eaLnBrk="1" hangingPunct="1"/>
            <a:r>
              <a:rPr lang="en-US" altLang="zh-CN" sz="2800" dirty="0" smtClean="0"/>
              <a:t>Supported by vendors</a:t>
            </a:r>
          </a:p>
          <a:p>
            <a:pPr eaLnBrk="1" hangingPunct="1"/>
            <a:r>
              <a:rPr lang="en-US" altLang="zh-CN" sz="2800" dirty="0" smtClean="0"/>
              <a:t>China’s Next Generation Internets:  4over6 mesh deployment in CERNET2</a:t>
            </a:r>
          </a:p>
          <a:p>
            <a:pPr lvl="1" eaLnBrk="1" hangingPunct="1"/>
            <a:r>
              <a:rPr lang="en-US" altLang="zh-CN" sz="2400" dirty="0" smtClean="0"/>
              <a:t>A large number of PEs/client networks</a:t>
            </a:r>
          </a:p>
          <a:p>
            <a:pPr lvl="1" eaLnBrk="1" hangingPunct="1"/>
            <a:r>
              <a:rPr lang="en-US" altLang="zh-CN" sz="2400" dirty="0" smtClean="0"/>
              <a:t>Management requirements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1143000"/>
          </a:xfrm>
        </p:spPr>
        <p:txBody>
          <a:bodyPr/>
          <a:lstStyle/>
          <a:p>
            <a:pPr eaLnBrk="1" hangingPunct="1"/>
            <a:r>
              <a:rPr lang="en-US" altLang="zh-CN" smtClean="0"/>
              <a:t>Management requirement</a:t>
            </a:r>
            <a:endParaRPr lang="zh-CN" altLang="en-US" smtClean="0"/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>
          <a:xfrm>
            <a:off x="500034" y="1428736"/>
            <a:ext cx="8362950" cy="51847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Technical requirements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Monitor the status of PEs’ mesh functions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When broken, analyze information like BGP connectivity, NLRI-NH to find what &amp; where is the problem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Collect each PE’s traffic information, find the bottleneck, etc.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Manage a large number of PEs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Produced by different vendors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M</a:t>
            </a:r>
            <a:r>
              <a:rPr lang="en-US" altLang="zh-CN" dirty="0" smtClean="0"/>
              <a:t>anaged </a:t>
            </a:r>
            <a:r>
              <a:rPr lang="en-US" altLang="zh-CN" dirty="0" smtClean="0"/>
              <a:t>by different campus networks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Unified management is indeed necessary</a:t>
            </a:r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000108"/>
            <a:ext cx="8143932" cy="535785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BGP MIB(RFC4273)</a:t>
            </a:r>
            <a:endParaRPr lang="zh-CN" altLang="en-US" dirty="0" smtClean="0"/>
          </a:p>
          <a:p>
            <a:pPr lvl="1"/>
            <a:r>
              <a:rPr lang="en-US" altLang="zh-CN" dirty="0" err="1" smtClean="0"/>
              <a:t>Softwire</a:t>
            </a:r>
            <a:r>
              <a:rPr lang="en-US" altLang="zh-CN" dirty="0" smtClean="0"/>
              <a:t> mesh BGP peers need to negotiate tunnel type</a:t>
            </a:r>
          </a:p>
          <a:p>
            <a:pPr lvl="2"/>
            <a:r>
              <a:rPr lang="en-US" altLang="zh-CN" dirty="0" smtClean="0"/>
              <a:t>Need </a:t>
            </a:r>
            <a:r>
              <a:rPr lang="en-US" altLang="zh-CN" dirty="0" err="1" smtClean="0"/>
              <a:t>softwire</a:t>
            </a:r>
            <a:r>
              <a:rPr lang="en-US" altLang="zh-CN" dirty="0" smtClean="0"/>
              <a:t> mesh BGP neighbor table</a:t>
            </a:r>
          </a:p>
          <a:p>
            <a:r>
              <a:rPr lang="en-US" altLang="zh-CN" dirty="0" smtClean="0"/>
              <a:t>IP Tunnel MIB(RFC4087)</a:t>
            </a:r>
          </a:p>
          <a:p>
            <a:pPr lvl="1"/>
            <a:r>
              <a:rPr lang="en-US" altLang="zh-CN" dirty="0" smtClean="0"/>
              <a:t>The IP Tunnel MIB includes </a:t>
            </a:r>
            <a:r>
              <a:rPr lang="en-US" altLang="zh-CN" dirty="0" err="1" smtClean="0"/>
              <a:t>softwire</a:t>
            </a:r>
            <a:r>
              <a:rPr lang="en-US" altLang="zh-CN" dirty="0" smtClean="0"/>
              <a:t> mesh tunnel</a:t>
            </a:r>
          </a:p>
          <a:p>
            <a:pPr lvl="1"/>
            <a:r>
              <a:rPr lang="en-US" altLang="zh-CN" dirty="0" smtClean="0"/>
              <a:t>Need a new </a:t>
            </a:r>
            <a:r>
              <a:rPr lang="en-US" altLang="zh-CN" dirty="0" err="1" smtClean="0"/>
              <a:t>tunnelIfEncapsMethod</a:t>
            </a:r>
            <a:r>
              <a:rPr lang="en-US" altLang="zh-CN" dirty="0" smtClean="0"/>
              <a:t>  “</a:t>
            </a:r>
            <a:r>
              <a:rPr lang="en-US" altLang="zh-CN" dirty="0" err="1" smtClean="0"/>
              <a:t>softwireMesh</a:t>
            </a:r>
            <a:r>
              <a:rPr lang="en-US" altLang="zh-CN" dirty="0" smtClean="0"/>
              <a:t>”</a:t>
            </a:r>
          </a:p>
          <a:p>
            <a:pPr lvl="1"/>
            <a:r>
              <a:rPr lang="en-US" altLang="zh-CN" dirty="0" err="1" smtClean="0"/>
              <a:t>tunnelIfRemoteInetAddress</a:t>
            </a:r>
            <a:r>
              <a:rPr lang="en-US" altLang="zh-CN" dirty="0" smtClean="0"/>
              <a:t> must be set to</a:t>
            </a:r>
            <a:r>
              <a:rPr lang="zh-CN" altLang="en-US" dirty="0" smtClean="0"/>
              <a:t> </a:t>
            </a:r>
            <a:r>
              <a:rPr lang="en-US" altLang="zh-CN" dirty="0" smtClean="0"/>
              <a:t>0.0.0.0 or ::</a:t>
            </a:r>
          </a:p>
          <a:p>
            <a:pPr lvl="1"/>
            <a:r>
              <a:rPr lang="en-US" altLang="zh-CN" dirty="0" err="1" smtClean="0"/>
              <a:t>tunnelIfAddressType</a:t>
            </a:r>
            <a:r>
              <a:rPr lang="en-US" altLang="zh-CN" dirty="0" smtClean="0"/>
              <a:t> shows address type of I-IP</a:t>
            </a:r>
          </a:p>
          <a:p>
            <a:pPr lvl="1"/>
            <a:r>
              <a:rPr lang="en-US" altLang="zh-CN" dirty="0" err="1" smtClean="0"/>
              <a:t>Softwire</a:t>
            </a:r>
            <a:r>
              <a:rPr lang="en-US" altLang="zh-CN" dirty="0" smtClean="0"/>
              <a:t> mesh tunnel is a point to multi-point tunnel</a:t>
            </a:r>
          </a:p>
          <a:p>
            <a:pPr lvl="2"/>
            <a:r>
              <a:rPr lang="en-US" altLang="zh-CN" dirty="0" smtClean="0"/>
              <a:t>Need </a:t>
            </a:r>
            <a:r>
              <a:rPr lang="en-US" altLang="zh-CN" dirty="0" err="1" smtClean="0"/>
              <a:t>softwire</a:t>
            </a:r>
            <a:r>
              <a:rPr lang="en-US" altLang="zh-CN" dirty="0" smtClean="0"/>
              <a:t> mesh encapsulation table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Relationship with Other MIBs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Position softwire mesh MIB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747712"/>
          </a:xfrm>
        </p:spPr>
        <p:txBody>
          <a:bodyPr/>
          <a:lstStyle/>
          <a:p>
            <a:pPr eaLnBrk="1" hangingPunct="1"/>
            <a:r>
              <a:rPr lang="en-US" altLang="zh-CN" dirty="0" err="1" smtClean="0">
                <a:solidFill>
                  <a:srgbClr val="FF0000"/>
                </a:solidFill>
              </a:rPr>
              <a:t>swmMIB</a:t>
            </a:r>
            <a:r>
              <a:rPr lang="en-US" altLang="zh-CN" dirty="0" smtClean="0"/>
              <a:t> ::= {transmission xxx}</a:t>
            </a:r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714348" y="1571612"/>
          <a:ext cx="7888316" cy="4996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4" imgW="11914522" imgH="8028634" progId="Visio.Drawing.11">
                  <p:embed/>
                </p:oleObj>
              </mc:Choice>
              <mc:Fallback>
                <p:oleObj name="Visio" r:id="rId4" imgW="11914522" imgH="802863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1571612"/>
                        <a:ext cx="7888316" cy="49960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Subtree of swmMIB</a:t>
            </a:r>
            <a:endParaRPr lang="zh-CN" altLang="en-US" smtClean="0"/>
          </a:p>
        </p:txBody>
      </p:sp>
      <p:sp>
        <p:nvSpPr>
          <p:cNvPr id="2052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3240088"/>
          </a:xfrm>
        </p:spPr>
        <p:txBody>
          <a:bodyPr>
            <a:normAutofit/>
          </a:bodyPr>
          <a:lstStyle/>
          <a:p>
            <a:r>
              <a:rPr lang="en-US" altLang="zh-CN" sz="2800" dirty="0" err="1" smtClean="0"/>
              <a:t>swmTunnelTypeTable</a:t>
            </a:r>
            <a:r>
              <a:rPr lang="en-US" altLang="zh-CN" sz="2800" dirty="0" smtClean="0"/>
              <a:t> :  </a:t>
            </a:r>
            <a:r>
              <a:rPr lang="en-US" altLang="zh-CN" sz="2400" dirty="0" smtClean="0"/>
              <a:t>Supported tunnel Type</a:t>
            </a:r>
          </a:p>
          <a:p>
            <a:r>
              <a:rPr lang="en-US" altLang="zh-CN" sz="2800" dirty="0" err="1" smtClean="0"/>
              <a:t>swmEncapsTable</a:t>
            </a:r>
            <a:r>
              <a:rPr lang="en-US" altLang="zh-CN" sz="2800" dirty="0" smtClean="0"/>
              <a:t> :  </a:t>
            </a:r>
            <a:r>
              <a:rPr lang="en-US" altLang="zh-CN" sz="2400" dirty="0" smtClean="0"/>
              <a:t>Information about encapsulation</a:t>
            </a:r>
          </a:p>
          <a:p>
            <a:r>
              <a:rPr lang="en-US" altLang="zh-CN" sz="2800" dirty="0" err="1" smtClean="0"/>
              <a:t>swmBGPNeighborTable</a:t>
            </a:r>
            <a:r>
              <a:rPr lang="en-US" altLang="zh-CN" sz="2800" dirty="0" smtClean="0"/>
              <a:t> :  </a:t>
            </a:r>
            <a:r>
              <a:rPr lang="en-US" altLang="zh-CN" sz="2400" dirty="0" smtClean="0"/>
              <a:t>Information about mesh neighbors</a:t>
            </a:r>
            <a:endParaRPr lang="en-US" altLang="zh-CN" sz="2800" dirty="0" smtClean="0"/>
          </a:p>
          <a:p>
            <a:pPr eaLnBrk="1" hangingPunct="1"/>
            <a:r>
              <a:rPr lang="en-US" altLang="zh-CN" sz="2800" dirty="0" err="1" smtClean="0"/>
              <a:t>swmMIBConformance</a:t>
            </a:r>
            <a:endParaRPr lang="zh-CN" altLang="en-US" sz="2800" dirty="0" smtClean="0"/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571472" y="4000504"/>
          <a:ext cx="8386702" cy="221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4" imgW="7774511" imgH="1728655" progId="Visio.Drawing.11">
                  <p:embed/>
                </p:oleObj>
              </mc:Choice>
              <mc:Fallback>
                <p:oleObj name="Visio" r:id="rId4" imgW="7774511" imgH="1728655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4000504"/>
                        <a:ext cx="8386702" cy="22145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err="1" smtClean="0"/>
              <a:t>swmTunnelTypeTable</a:t>
            </a:r>
            <a:r>
              <a:rPr lang="en-US" altLang="zh-CN" sz="3600" dirty="0" smtClean="0"/>
              <a:t> ::= {</a:t>
            </a:r>
            <a:r>
              <a:rPr lang="en-US" altLang="zh-CN" sz="3600" dirty="0" err="1" smtClean="0"/>
              <a:t>swmMIB</a:t>
            </a:r>
            <a:r>
              <a:rPr lang="en-US" altLang="zh-CN" sz="3600" dirty="0" smtClean="0"/>
              <a:t> 1}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r>
              <a:rPr lang="en-US" altLang="zh-CN" dirty="0" smtClean="0"/>
              <a:t>Shows what kind of tunnel type the </a:t>
            </a:r>
            <a:r>
              <a:rPr lang="en-US" altLang="zh-CN" dirty="0" err="1" smtClean="0"/>
              <a:t>softwire</a:t>
            </a:r>
            <a:r>
              <a:rPr lang="en-US" altLang="zh-CN" dirty="0" smtClean="0"/>
              <a:t> mesh tunnel supported</a:t>
            </a:r>
          </a:p>
          <a:p>
            <a:pPr lvl="1"/>
            <a:r>
              <a:rPr lang="en-US" altLang="zh-CN" dirty="0" smtClean="0"/>
              <a:t>Indexed by </a:t>
            </a:r>
            <a:r>
              <a:rPr lang="en-US" altLang="zh-CN" dirty="0" err="1" smtClean="0"/>
              <a:t>ifIndex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swmTunnelType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Current softwire mesh tunnel supports IP-IP, GRE, L2TPv3 (section 4 of RFC5512)</a:t>
            </a:r>
          </a:p>
          <a:p>
            <a:pPr lvl="1"/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14282" y="4000504"/>
          <a:ext cx="8510830" cy="2857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Visio" r:id="rId4" imgW="6010487" imgH="1908430" progId="Visio.Drawing.11">
                  <p:embed/>
                </p:oleObj>
              </mc:Choice>
              <mc:Fallback>
                <p:oleObj name="Visio" r:id="rId4" imgW="6010487" imgH="1908430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4000504"/>
                        <a:ext cx="8510830" cy="28574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/>
              <a:t>swmEncapsTable</a:t>
            </a:r>
            <a:r>
              <a:rPr lang="en-US" altLang="zh-CN" dirty="0" smtClean="0"/>
              <a:t> ::= {</a:t>
            </a:r>
            <a:r>
              <a:rPr lang="en-US" altLang="zh-CN" dirty="0" err="1" smtClean="0"/>
              <a:t>swmMIB</a:t>
            </a:r>
            <a:r>
              <a:rPr lang="en-US" altLang="zh-CN" dirty="0" smtClean="0"/>
              <a:t> 2}</a:t>
            </a:r>
            <a:endParaRPr lang="zh-CN" altLang="en-US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2373314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2400" dirty="0" smtClean="0"/>
              <a:t>A encapsulation table of the softwire mesh tunnel, including IPv4-over-IPv6 and IPv6-over-IPv4</a:t>
            </a:r>
            <a:endParaRPr lang="en-US" altLang="zh-CN" sz="2000" dirty="0" smtClean="0"/>
          </a:p>
          <a:p>
            <a:pPr lvl="1">
              <a:defRPr/>
            </a:pPr>
            <a:r>
              <a:rPr lang="en-US" altLang="zh-CN" sz="2000" dirty="0" smtClean="0"/>
              <a:t>Indexed by </a:t>
            </a:r>
            <a:r>
              <a:rPr lang="en-US" altLang="zh-CN" sz="2000" dirty="0" err="1" smtClean="0"/>
              <a:t>ifIndex</a:t>
            </a:r>
            <a:r>
              <a:rPr lang="en-US" altLang="zh-CN" sz="2000" dirty="0" smtClean="0"/>
              <a:t> &amp; </a:t>
            </a:r>
            <a:r>
              <a:rPr lang="en-US" altLang="zh-CN" sz="2000" dirty="0" err="1" smtClean="0"/>
              <a:t>swmEncapsEIPDst</a:t>
            </a:r>
            <a:r>
              <a:rPr lang="en-US" altLang="zh-CN" sz="2000" dirty="0" smtClean="0"/>
              <a:t> &amp; </a:t>
            </a:r>
            <a:r>
              <a:rPr lang="en-US" altLang="zh-CN" sz="2000" dirty="0" err="1" smtClean="0"/>
              <a:t>swmEncapsEIPMask</a:t>
            </a:r>
            <a:endParaRPr lang="en-US" altLang="zh-CN" sz="2000" dirty="0" smtClean="0"/>
          </a:p>
          <a:p>
            <a:pPr lvl="1">
              <a:defRPr/>
            </a:pPr>
            <a:r>
              <a:rPr lang="en-US" altLang="zh-CN" sz="2000" dirty="0" smtClean="0"/>
              <a:t>Address type is decided by </a:t>
            </a:r>
            <a:r>
              <a:rPr lang="en-US" sz="2000" dirty="0" err="1" smtClean="0"/>
              <a:t>tunnelIfAddressType</a:t>
            </a:r>
            <a:r>
              <a:rPr lang="en-US" sz="2000" dirty="0" smtClean="0"/>
              <a:t> in </a:t>
            </a:r>
            <a:r>
              <a:rPr lang="en-US" sz="2000" dirty="0" err="1" smtClean="0"/>
              <a:t>tunnelIfTable</a:t>
            </a:r>
            <a:endParaRPr lang="en-US" sz="2000" dirty="0" smtClean="0"/>
          </a:p>
          <a:p>
            <a:pPr>
              <a:defRPr/>
            </a:pPr>
            <a:r>
              <a:rPr lang="en-US" altLang="zh-CN" sz="2400" dirty="0" smtClean="0"/>
              <a:t>Objects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zh-CN" sz="2000" dirty="0" smtClean="0"/>
              <a:t>Destination (E-IP destination address + mask)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zh-CN" sz="2000" dirty="0" smtClean="0"/>
              <a:t>Encapsulation header (I-IP destination address)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3714752"/>
          <a:ext cx="914400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Visio" r:id="rId4" imgW="9214560" imgH="1584565" progId="Visio.Drawing.11">
                  <p:embed/>
                </p:oleObj>
              </mc:Choice>
              <mc:Fallback>
                <p:oleObj name="Visio" r:id="rId4" imgW="9214560" imgH="1584565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14752"/>
                        <a:ext cx="9144000" cy="287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zh-CN" dirty="0" err="1" smtClean="0"/>
              <a:t>swmBGPNeighborInfo</a:t>
            </a:r>
            <a:r>
              <a:rPr lang="en-US" altLang="zh-CN" dirty="0" smtClean="0"/>
              <a:t> ::= {</a:t>
            </a:r>
            <a:r>
              <a:rPr lang="en-US" altLang="zh-CN" dirty="0" err="1" smtClean="0"/>
              <a:t>swmMIB</a:t>
            </a:r>
            <a:r>
              <a:rPr lang="en-US" altLang="zh-CN" dirty="0" smtClean="0"/>
              <a:t> 3}</a:t>
            </a:r>
            <a:endParaRPr lang="zh-CN" altLang="en-US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2303462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en-US" altLang="zh-CN" dirty="0" smtClean="0"/>
              <a:t>BGP neighbor information of the softwire mesh tunnel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zh-CN" dirty="0" smtClean="0"/>
              <a:t>Indexed by </a:t>
            </a:r>
            <a:r>
              <a:rPr lang="en-US" altLang="zh-CN" dirty="0" err="1" smtClean="0"/>
              <a:t>ifIndex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swmBGPNeighborAddress</a:t>
            </a:r>
            <a:r>
              <a:rPr lang="en-US" altLang="zh-CN" dirty="0" smtClean="0"/>
              <a:t>	</a:t>
            </a:r>
          </a:p>
          <a:p>
            <a:pPr>
              <a:defRPr/>
            </a:pPr>
            <a:r>
              <a:rPr lang="en-US" altLang="zh-CN" dirty="0" smtClean="0"/>
              <a:t>Objects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zh-CN" dirty="0" smtClean="0"/>
              <a:t>BGP neighbor address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zh-CN" dirty="0" smtClean="0"/>
              <a:t>negotiated tunnel type with each neighbor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642910" y="3214686"/>
          <a:ext cx="9144000" cy="338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Visio" r:id="rId4" imgW="8530380" imgH="2412431" progId="Visio.Drawing.11">
                  <p:embed/>
                </p:oleObj>
              </mc:Choice>
              <mc:Fallback>
                <p:oleObj name="Visio" r:id="rId4" imgW="8530380" imgH="2412431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3214686"/>
                        <a:ext cx="9144000" cy="338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378</Words>
  <Application>Microsoft Macintosh PowerPoint</Application>
  <PresentationFormat>On-screen Show (4:3)</PresentationFormat>
  <Paragraphs>70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主题</vt:lpstr>
      <vt:lpstr>Visio</vt:lpstr>
      <vt:lpstr>Softwire Mesh MIB draft-cui-softwire-mesh-mib-02 </vt:lpstr>
      <vt:lpstr>Background</vt:lpstr>
      <vt:lpstr>Management requirement</vt:lpstr>
      <vt:lpstr>Relationship with Other MIBs</vt:lpstr>
      <vt:lpstr>Position softwire mesh MIB</vt:lpstr>
      <vt:lpstr>Subtree of swmMIB</vt:lpstr>
      <vt:lpstr>swmTunnelTypeTable ::= {swmMIB 1}</vt:lpstr>
      <vt:lpstr>swmEncapsTable ::= {swmMIB 2}</vt:lpstr>
      <vt:lpstr>swmBGPNeighborInfo ::= {swmMIB 3}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Mesh MIB update</dc:title>
  <dc:creator>DJ</dc:creator>
  <cp:lastModifiedBy>Yong Cui</cp:lastModifiedBy>
  <cp:revision>85</cp:revision>
  <dcterms:created xsi:type="dcterms:W3CDTF">2011-06-30T08:29:44Z</dcterms:created>
  <dcterms:modified xsi:type="dcterms:W3CDTF">2011-07-26T22:48:28Z</dcterms:modified>
</cp:coreProperties>
</file>