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12" r:id="rId3"/>
    <p:sldId id="288" r:id="rId4"/>
    <p:sldId id="311" r:id="rId5"/>
    <p:sldId id="322" r:id="rId6"/>
    <p:sldId id="323" r:id="rId7"/>
    <p:sldId id="29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CC99"/>
    <a:srgbClr val="99FF33"/>
    <a:srgbClr val="4F81BD"/>
    <a:srgbClr val="9966FF"/>
    <a:srgbClr val="FF7C80"/>
    <a:srgbClr val="0066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36" autoAdjust="0"/>
    <p:restoredTop sz="90924" autoAdjust="0"/>
  </p:normalViewPr>
  <p:slideViewPr>
    <p:cSldViewPr>
      <p:cViewPr>
        <p:scale>
          <a:sx n="70" d="100"/>
          <a:sy n="70" d="100"/>
        </p:scale>
        <p:origin x="-105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13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7930D3-CCDF-4CD2-9AA9-B8231A7AB125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96143F-7CFB-4D39-81F7-618ADA306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25FFD-7648-4677-BB80-85D23EE17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3A5E4-1859-41B6-9AAC-EFBC8E4C7AA3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16AD4-165D-4390-9510-6E124F0F4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4F0C2-682F-4CF8-A60C-7CC3613C8D04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2F78F-5EB2-4825-BDB7-65B37762F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0622-FB4B-4BBC-A24B-A15CB2C44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69ACC-F071-4FE6-8DB1-87EA8996C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BDB3-9207-4B9D-8217-A551B8292B87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D170-28A2-466A-8A10-C872AE077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75CB0-23D2-4C6A-9A94-979B8D70A39C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EDC9-B7F7-450F-B765-72E7B5C1E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8930-3EA0-4039-B84C-1B7EEA4E1E92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A902-3C4B-400F-B457-7934B74A7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01FD1-0F84-496E-BF3E-DDF5A1216952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FBE57-22FC-45AF-A89E-50F01CF2B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A3D2-B077-44FA-8FA0-B29E981E1E6E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06805-382D-4D11-98A8-150B3ADEB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EE45B-FF27-4682-AD16-D9B823921CDE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FBE4C-6981-4C96-B42C-4CDF51C47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/>
          <p:nvPr userDrawn="1"/>
        </p:nvSpPr>
        <p:spPr>
          <a:xfrm>
            <a:off x="7848600" y="225425"/>
            <a:ext cx="8588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IETF 80</a:t>
            </a:r>
            <a:r>
              <a:rPr lang="en-US" sz="1400" b="1" baseline="30000" dirty="0">
                <a:latin typeface="+mn-lt"/>
              </a:rPr>
              <a:t>th</a:t>
            </a:r>
            <a:r>
              <a:rPr lang="en-US" sz="1400" b="1" dirty="0">
                <a:latin typeface="+mn-lt"/>
              </a:rPr>
              <a:t> </a:t>
            </a:r>
            <a:endParaRPr lang="zh-CN" altLang="en-US" sz="14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AC90-13FA-4DF3-8C16-D812966317EF}" type="datetimeFigureOut">
              <a:rPr lang="en-US"/>
              <a:pPr>
                <a:defRPr/>
              </a:pPr>
              <a:t>7/20/2011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7007-5986-4AEF-A1B9-38EF4ACC9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425296-5695-4586-83B1-D2CC4A4B0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矩形 6"/>
          <p:cNvSpPr/>
          <p:nvPr userDrawn="1"/>
        </p:nvSpPr>
        <p:spPr>
          <a:xfrm>
            <a:off x="7848600" y="225425"/>
            <a:ext cx="849313" cy="304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latin typeface="Calibri" pitchFamily="34" charset="0"/>
              </a:rPr>
              <a:t>IETF 81</a:t>
            </a:r>
            <a:r>
              <a:rPr lang="en-US" sz="1400" b="1" baseline="30000">
                <a:latin typeface="Calibri" pitchFamily="34" charset="0"/>
              </a:rPr>
              <a:t>th</a:t>
            </a:r>
            <a:r>
              <a:rPr lang="en-US" sz="1400" b="1">
                <a:latin typeface="Calibri" pitchFamily="34" charset="0"/>
              </a:rPr>
              <a:t> </a:t>
            </a:r>
            <a:endParaRPr lang="zh-CN" altLang="en-US" sz="1400" b="1">
              <a:latin typeface="Calibri" pitchFamily="34" charset="0"/>
              <a:cs typeface="宋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</a:pPr>
            <a:r>
              <a:rPr lang="en-US" altLang="zh-CN" sz="3600" smtClean="0">
                <a:ea typeface="微软雅黑"/>
                <a:cs typeface="微软雅黑"/>
              </a:rPr>
              <a:t>Multicast Extensions to DS-Lite Technique in Broadband Deployments </a:t>
            </a:r>
            <a:br>
              <a:rPr lang="en-US" altLang="zh-CN" sz="3600" smtClean="0">
                <a:ea typeface="微软雅黑"/>
                <a:cs typeface="微软雅黑"/>
              </a:rPr>
            </a:br>
            <a:r>
              <a:rPr lang="en-US" altLang="zh-CN" sz="2200" i="1" smtClean="0">
                <a:solidFill>
                  <a:srgbClr val="558ED5"/>
                </a:solidFill>
                <a:ea typeface="微软雅黑"/>
                <a:cs typeface="微软雅黑"/>
              </a:rPr>
              <a:t/>
            </a:r>
            <a:br>
              <a:rPr lang="en-US" altLang="zh-CN" sz="2200" i="1" smtClean="0">
                <a:solidFill>
                  <a:srgbClr val="558ED5"/>
                </a:solidFill>
                <a:ea typeface="微软雅黑"/>
                <a:cs typeface="微软雅黑"/>
              </a:rPr>
            </a:br>
            <a:r>
              <a:rPr lang="en-US" altLang="zh-CN" sz="2200" i="1" smtClean="0">
                <a:ea typeface="微软雅黑"/>
                <a:cs typeface="微软雅黑"/>
              </a:rPr>
              <a:t> draft-qin-softwire-dslite-multicast-</a:t>
            </a:r>
            <a:r>
              <a:rPr lang="en-US" altLang="zh-CN" sz="2200" i="1" smtClean="0">
                <a:solidFill>
                  <a:srgbClr val="558ED5"/>
                </a:solidFill>
                <a:ea typeface="微软雅黑"/>
                <a:cs typeface="微软雅黑"/>
              </a:rPr>
              <a:t>04</a:t>
            </a:r>
            <a:endParaRPr lang="zh-CN" altLang="en-US" sz="2200" smtClean="0">
              <a:ea typeface="微软雅黑"/>
              <a:cs typeface="微软雅黑"/>
            </a:endParaRPr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776288" y="3886200"/>
            <a:ext cx="6996112" cy="1752600"/>
          </a:xfrm>
        </p:spPr>
        <p:txBody>
          <a:bodyPr/>
          <a:lstStyle/>
          <a:p>
            <a:pPr algn="l" eaLnBrk="1" hangingPunct="1"/>
            <a:r>
              <a:rPr lang="en-US" altLang="zh-CN" sz="2000" smtClean="0">
                <a:solidFill>
                  <a:schemeClr val="tx1"/>
                </a:solidFill>
                <a:ea typeface="微软雅黑"/>
                <a:cs typeface="微软雅黑"/>
              </a:rPr>
              <a:t>Wang, Q., Qin, J., Boucadair, M., Jacquenet, C., and Y. Lee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微软雅黑" pitchFamily="34" charset="-122"/>
              </a:rPr>
              <a:t>Context &amp; Use Cases</a:t>
            </a:r>
            <a:endParaRPr lang="en-US" sz="4000" dirty="0">
              <a:latin typeface="+mn-lt"/>
              <a:ea typeface="微软雅黑" pitchFamily="34" charset="-122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Context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ea typeface="微软雅黑"/>
                <a:cs typeface="微软雅黑"/>
              </a:rPr>
              <a:t>Deliver multicast-based service offerings to DS-</a:t>
            </a:r>
            <a:r>
              <a:rPr lang="en-US" sz="2400" dirty="0" err="1" smtClean="0">
                <a:solidFill>
                  <a:srgbClr val="FF0000"/>
                </a:solidFill>
                <a:ea typeface="微软雅黑"/>
                <a:cs typeface="微软雅黑"/>
              </a:rPr>
              <a:t>Lite</a:t>
            </a:r>
            <a:r>
              <a:rPr lang="en-US" sz="2400" dirty="0" smtClean="0">
                <a:solidFill>
                  <a:srgbClr val="FF0000"/>
                </a:solidFill>
                <a:ea typeface="微软雅黑"/>
                <a:cs typeface="微软雅黑"/>
              </a:rPr>
              <a:t> serviced customers in ASM and SSM modes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Use Cases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IPv4 receiver </a:t>
            </a:r>
            <a:r>
              <a:rPr lang="en-US" sz="2400" dirty="0" smtClean="0">
                <a:ea typeface="微软雅黑"/>
                <a:cs typeface="微软雅黑"/>
              </a:rPr>
              <a:t>accessing </a:t>
            </a:r>
            <a:r>
              <a:rPr lang="en-US" sz="2400" dirty="0" smtClean="0">
                <a:ea typeface="微软雅黑"/>
                <a:cs typeface="微软雅黑"/>
              </a:rPr>
              <a:t>IPv4-framed multicast content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Dual-Stack receiver accessing </a:t>
            </a:r>
            <a:r>
              <a:rPr lang="en-US" sz="2400" dirty="0" smtClean="0">
                <a:ea typeface="微软雅黑"/>
                <a:cs typeface="微软雅黑"/>
              </a:rPr>
              <a:t>IPv4-framed </a:t>
            </a:r>
            <a:r>
              <a:rPr lang="en-US" sz="2400" dirty="0" smtClean="0">
                <a:ea typeface="微软雅黑"/>
                <a:cs typeface="微软雅黑"/>
              </a:rPr>
              <a:t>multicast 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微软雅黑" pitchFamily="34" charset="-122"/>
              </a:rPr>
              <a:t>Foundations</a:t>
            </a:r>
            <a:endParaRPr lang="en-US" sz="4000" dirty="0">
              <a:latin typeface="+mn-lt"/>
              <a:ea typeface="微软雅黑" pitchFamily="34" charset="-122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Address Building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ea typeface="微软雅黑"/>
                <a:cs typeface="微软雅黑"/>
              </a:rPr>
              <a:t>Use [</a:t>
            </a:r>
            <a:r>
              <a:rPr lang="en-US" altLang="zh-CN" sz="2200" dirty="0" smtClean="0">
                <a:ea typeface="微软雅黑"/>
                <a:cs typeface="微软雅黑"/>
              </a:rPr>
              <a:t>I-D.boucadair-behave-64-multicast-address-format</a:t>
            </a:r>
            <a:r>
              <a:rPr lang="en-US" sz="2200" dirty="0" smtClean="0">
                <a:ea typeface="微软雅黑"/>
                <a:cs typeface="微软雅黑"/>
              </a:rPr>
              <a:t>] to build multicast IPv4-embedded IPv6 addresses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ea typeface="微软雅黑"/>
                <a:cs typeface="微软雅黑"/>
              </a:rPr>
              <a:t>Use [</a:t>
            </a:r>
            <a:r>
              <a:rPr lang="en-US" altLang="zh-CN" sz="2200" dirty="0" smtClean="0">
                <a:ea typeface="微软雅黑"/>
                <a:cs typeface="微软雅黑"/>
              </a:rPr>
              <a:t>RFC6052</a:t>
            </a:r>
            <a:r>
              <a:rPr lang="en-US" sz="2200" dirty="0" smtClean="0">
                <a:ea typeface="微软雅黑"/>
                <a:cs typeface="微软雅黑"/>
              </a:rPr>
              <a:t>] to build </a:t>
            </a:r>
            <a:r>
              <a:rPr lang="en-US" sz="2200" dirty="0" err="1" smtClean="0">
                <a:ea typeface="微软雅黑"/>
                <a:cs typeface="微软雅黑"/>
              </a:rPr>
              <a:t>unicast</a:t>
            </a:r>
            <a:r>
              <a:rPr lang="en-US" sz="2200" dirty="0" smtClean="0">
                <a:ea typeface="微软雅黑"/>
                <a:cs typeface="微软雅黑"/>
              </a:rPr>
              <a:t> IPv4-embedded IPv6 addresses representing IPv4 sources in the IPv6 realm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The </a:t>
            </a:r>
            <a:r>
              <a:rPr lang="en-US" sz="2800" dirty="0" smtClean="0">
                <a:ea typeface="微软雅黑"/>
                <a:cs typeface="微软雅黑"/>
              </a:rPr>
              <a:t>underlying </a:t>
            </a:r>
            <a:r>
              <a:rPr lang="en-US" sz="2800" dirty="0" smtClean="0">
                <a:ea typeface="微软雅黑"/>
                <a:cs typeface="微软雅黑"/>
              </a:rPr>
              <a:t>network delivers encapsulated packets </a:t>
            </a:r>
            <a:r>
              <a:rPr lang="en-US" sz="2800" dirty="0" smtClean="0">
                <a:solidFill>
                  <a:srgbClr val="FF0000"/>
                </a:solidFill>
                <a:ea typeface="微软雅黑"/>
                <a:cs typeface="微软雅黑"/>
              </a:rPr>
              <a:t>in standard multicast fashion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ea typeface="微软雅黑"/>
                <a:cs typeface="微软雅黑"/>
              </a:rPr>
              <a:t>Bandwidth optimization is ensured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ea typeface="微软雅黑"/>
                <a:cs typeface="微软雅黑"/>
              </a:rPr>
              <a:t>All involved interworking functions are </a:t>
            </a:r>
            <a:r>
              <a:rPr lang="en-US" sz="2800" dirty="0" smtClean="0">
                <a:solidFill>
                  <a:srgbClr val="FF0000"/>
                </a:solidFill>
                <a:ea typeface="微软雅黑"/>
                <a:cs typeface="微软雅黑"/>
              </a:rPr>
              <a:t>stateless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6"/>
          <p:cNvSpPr>
            <a:spLocks noChangeArrowheads="1"/>
          </p:cNvSpPr>
          <p:nvPr/>
        </p:nvSpPr>
        <p:spPr bwMode="auto">
          <a:xfrm>
            <a:off x="5715000" y="1947863"/>
            <a:ext cx="3124200" cy="2547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8434" name="Rectangle 65"/>
          <p:cNvSpPr>
            <a:spLocks noChangeArrowheads="1"/>
          </p:cNvSpPr>
          <p:nvPr/>
        </p:nvSpPr>
        <p:spPr bwMode="auto">
          <a:xfrm>
            <a:off x="2438400" y="1947863"/>
            <a:ext cx="3124200" cy="25479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457200" y="1947863"/>
            <a:ext cx="1828800" cy="2547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7710488" y="1509713"/>
            <a:ext cx="1447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Source</a:t>
            </a:r>
          </a:p>
        </p:txBody>
      </p:sp>
      <p:sp>
        <p:nvSpPr>
          <p:cNvPr id="18437" name="Text Box 14"/>
          <p:cNvSpPr txBox="1">
            <a:spLocks noChangeArrowheads="1"/>
          </p:cNvSpPr>
          <p:nvPr/>
        </p:nvSpPr>
        <p:spPr bwMode="auto">
          <a:xfrm>
            <a:off x="61913" y="1495425"/>
            <a:ext cx="152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Receiver</a:t>
            </a:r>
          </a:p>
        </p:txBody>
      </p:sp>
      <p:sp>
        <p:nvSpPr>
          <p:cNvPr id="18438" name="Text Box 34"/>
          <p:cNvSpPr txBox="1">
            <a:spLocks noChangeArrowheads="1"/>
          </p:cNvSpPr>
          <p:nvPr/>
        </p:nvSpPr>
        <p:spPr bwMode="auto">
          <a:xfrm>
            <a:off x="5208588" y="1490663"/>
            <a:ext cx="862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chemeClr val="tx2"/>
                </a:solidFill>
                <a:latin typeface="Calibri" pitchFamily="34" charset="0"/>
              </a:rPr>
              <a:t>mAFTR</a:t>
            </a:r>
          </a:p>
        </p:txBody>
      </p:sp>
      <p:sp>
        <p:nvSpPr>
          <p:cNvPr id="18439" name="Text Box 35"/>
          <p:cNvSpPr txBox="1">
            <a:spLocks noChangeArrowheads="1"/>
          </p:cNvSpPr>
          <p:nvPr/>
        </p:nvSpPr>
        <p:spPr bwMode="auto">
          <a:xfrm>
            <a:off x="2052638" y="1470025"/>
            <a:ext cx="619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chemeClr val="tx2"/>
                </a:solidFill>
                <a:latin typeface="Calibri" pitchFamily="34" charset="0"/>
              </a:rPr>
              <a:t>mB4</a:t>
            </a:r>
          </a:p>
        </p:txBody>
      </p:sp>
      <p:sp>
        <p:nvSpPr>
          <p:cNvPr id="18440" name="Line 36"/>
          <p:cNvSpPr>
            <a:spLocks noChangeShapeType="1"/>
          </p:cNvSpPr>
          <p:nvPr/>
        </p:nvSpPr>
        <p:spPr bwMode="auto">
          <a:xfrm>
            <a:off x="838200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41" name="Line 37"/>
          <p:cNvSpPr>
            <a:spLocks noChangeShapeType="1"/>
          </p:cNvSpPr>
          <p:nvPr/>
        </p:nvSpPr>
        <p:spPr bwMode="auto">
          <a:xfrm>
            <a:off x="2362200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42" name="Line 38"/>
          <p:cNvSpPr>
            <a:spLocks noChangeShapeType="1"/>
          </p:cNvSpPr>
          <p:nvPr/>
        </p:nvSpPr>
        <p:spPr bwMode="auto">
          <a:xfrm>
            <a:off x="5641975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43" name="Line 39"/>
          <p:cNvSpPr>
            <a:spLocks noChangeShapeType="1"/>
          </p:cNvSpPr>
          <p:nvPr/>
        </p:nvSpPr>
        <p:spPr bwMode="auto">
          <a:xfrm>
            <a:off x="8435975" y="1947863"/>
            <a:ext cx="0" cy="2378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44" name="Line 40"/>
          <p:cNvSpPr>
            <a:spLocks noChangeShapeType="1"/>
          </p:cNvSpPr>
          <p:nvPr/>
        </p:nvSpPr>
        <p:spPr bwMode="auto">
          <a:xfrm>
            <a:off x="955675" y="2328863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8445" name="Text Box 41"/>
          <p:cNvSpPr txBox="1">
            <a:spLocks noChangeArrowheads="1"/>
          </p:cNvSpPr>
          <p:nvPr/>
        </p:nvSpPr>
        <p:spPr bwMode="auto">
          <a:xfrm>
            <a:off x="1333500" y="1947863"/>
            <a:ext cx="658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IGMP</a:t>
            </a:r>
          </a:p>
        </p:txBody>
      </p:sp>
      <p:sp>
        <p:nvSpPr>
          <p:cNvPr id="18446" name="Line 42"/>
          <p:cNvSpPr>
            <a:spLocks noChangeShapeType="1"/>
          </p:cNvSpPr>
          <p:nvPr/>
        </p:nvSpPr>
        <p:spPr bwMode="auto">
          <a:xfrm>
            <a:off x="2452688" y="2328863"/>
            <a:ext cx="1462087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8447" name="Text Box 43"/>
          <p:cNvSpPr txBox="1">
            <a:spLocks noChangeArrowheads="1"/>
          </p:cNvSpPr>
          <p:nvPr/>
        </p:nvSpPr>
        <p:spPr bwMode="auto">
          <a:xfrm>
            <a:off x="2817813" y="1947863"/>
            <a:ext cx="5810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MLD</a:t>
            </a:r>
          </a:p>
        </p:txBody>
      </p:sp>
      <p:sp>
        <p:nvSpPr>
          <p:cNvPr id="18448" name="Oval 44"/>
          <p:cNvSpPr>
            <a:spLocks noChangeArrowheads="1"/>
          </p:cNvSpPr>
          <p:nvPr/>
        </p:nvSpPr>
        <p:spPr bwMode="auto">
          <a:xfrm>
            <a:off x="3676650" y="955675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QR</a:t>
            </a:r>
          </a:p>
        </p:txBody>
      </p:sp>
      <p:sp>
        <p:nvSpPr>
          <p:cNvPr id="18449" name="Text Box 45"/>
          <p:cNvSpPr txBox="1">
            <a:spLocks noChangeArrowheads="1"/>
          </p:cNvSpPr>
          <p:nvPr/>
        </p:nvSpPr>
        <p:spPr bwMode="auto">
          <a:xfrm>
            <a:off x="3330575" y="1490663"/>
            <a:ext cx="12811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MLD Querier</a:t>
            </a:r>
          </a:p>
        </p:txBody>
      </p:sp>
      <p:sp>
        <p:nvSpPr>
          <p:cNvPr id="18450" name="Line 46"/>
          <p:cNvSpPr>
            <a:spLocks noChangeShapeType="1"/>
          </p:cNvSpPr>
          <p:nvPr/>
        </p:nvSpPr>
        <p:spPr bwMode="auto">
          <a:xfrm>
            <a:off x="3968750" y="1947863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51" name="Line 47"/>
          <p:cNvSpPr>
            <a:spLocks noChangeShapeType="1"/>
          </p:cNvSpPr>
          <p:nvPr/>
        </p:nvSpPr>
        <p:spPr bwMode="auto">
          <a:xfrm>
            <a:off x="4024313" y="2328863"/>
            <a:ext cx="1463675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8452" name="Text Box 48"/>
          <p:cNvSpPr txBox="1">
            <a:spLocks noChangeArrowheads="1"/>
          </p:cNvSpPr>
          <p:nvPr/>
        </p:nvSpPr>
        <p:spPr bwMode="auto">
          <a:xfrm>
            <a:off x="4194175" y="1947863"/>
            <a:ext cx="939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IPv6 PIM</a:t>
            </a:r>
          </a:p>
        </p:txBody>
      </p:sp>
      <p:sp>
        <p:nvSpPr>
          <p:cNvPr id="18453" name="Line 49"/>
          <p:cNvSpPr>
            <a:spLocks noChangeShapeType="1"/>
          </p:cNvSpPr>
          <p:nvPr/>
        </p:nvSpPr>
        <p:spPr bwMode="auto">
          <a:xfrm>
            <a:off x="5715000" y="2328863"/>
            <a:ext cx="1600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8454" name="Text Box 50"/>
          <p:cNvSpPr txBox="1">
            <a:spLocks noChangeArrowheads="1"/>
          </p:cNvSpPr>
          <p:nvPr/>
        </p:nvSpPr>
        <p:spPr bwMode="auto">
          <a:xfrm>
            <a:off x="5946775" y="1947863"/>
            <a:ext cx="939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PIM</a:t>
            </a:r>
          </a:p>
        </p:txBody>
      </p:sp>
      <p:sp>
        <p:nvSpPr>
          <p:cNvPr id="18455" name="Line 51"/>
          <p:cNvSpPr>
            <a:spLocks noChangeShapeType="1"/>
          </p:cNvSpPr>
          <p:nvPr/>
        </p:nvSpPr>
        <p:spPr bwMode="auto">
          <a:xfrm>
            <a:off x="5761038" y="3940175"/>
            <a:ext cx="25606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56" name="Line 52"/>
          <p:cNvSpPr>
            <a:spLocks noChangeShapeType="1"/>
          </p:cNvSpPr>
          <p:nvPr/>
        </p:nvSpPr>
        <p:spPr bwMode="auto">
          <a:xfrm>
            <a:off x="2498725" y="3940175"/>
            <a:ext cx="30178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57" name="Line 53"/>
          <p:cNvSpPr>
            <a:spLocks noChangeShapeType="1"/>
          </p:cNvSpPr>
          <p:nvPr/>
        </p:nvSpPr>
        <p:spPr bwMode="auto">
          <a:xfrm>
            <a:off x="873125" y="3940175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458" name="Text Box 54"/>
          <p:cNvSpPr txBox="1">
            <a:spLocks noChangeArrowheads="1"/>
          </p:cNvSpPr>
          <p:nvPr/>
        </p:nvSpPr>
        <p:spPr bwMode="auto">
          <a:xfrm>
            <a:off x="6400800" y="3522663"/>
            <a:ext cx="1084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Flows</a:t>
            </a:r>
          </a:p>
        </p:txBody>
      </p:sp>
      <p:sp>
        <p:nvSpPr>
          <p:cNvPr id="18459" name="Text Box 55"/>
          <p:cNvSpPr txBox="1">
            <a:spLocks noChangeArrowheads="1"/>
          </p:cNvSpPr>
          <p:nvPr/>
        </p:nvSpPr>
        <p:spPr bwMode="auto">
          <a:xfrm>
            <a:off x="3017838" y="3511550"/>
            <a:ext cx="1735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IPv4-in-IPv6 Flows</a:t>
            </a:r>
          </a:p>
        </p:txBody>
      </p:sp>
      <p:sp>
        <p:nvSpPr>
          <p:cNvPr id="18460" name="AutoShape 4"/>
          <p:cNvSpPr>
            <a:spLocks noChangeArrowheads="1"/>
          </p:cNvSpPr>
          <p:nvPr/>
        </p:nvSpPr>
        <p:spPr bwMode="auto">
          <a:xfrm>
            <a:off x="5791200" y="2667000"/>
            <a:ext cx="2286000" cy="685800"/>
          </a:xfrm>
          <a:prstGeom prst="wedgeRoundRectCallout">
            <a:avLst>
              <a:gd name="adj1" fmla="val -56556"/>
              <a:gd name="adj2" fmla="val -87495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IPv4-IPv6 PIM Interworking Function</a:t>
            </a:r>
          </a:p>
        </p:txBody>
      </p:sp>
      <p:sp>
        <p:nvSpPr>
          <p:cNvPr id="18461" name="AutoShape 4"/>
          <p:cNvSpPr>
            <a:spLocks noChangeArrowheads="1"/>
          </p:cNvSpPr>
          <p:nvPr/>
        </p:nvSpPr>
        <p:spPr bwMode="auto">
          <a:xfrm>
            <a:off x="2438400" y="2689225"/>
            <a:ext cx="2209800" cy="641350"/>
          </a:xfrm>
          <a:prstGeom prst="wedgeRoundRectCallout">
            <a:avLst>
              <a:gd name="adj1" fmla="val -53917"/>
              <a:gd name="adj2" fmla="val -91926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IGMP-MLD Interworking Function </a:t>
            </a:r>
          </a:p>
        </p:txBody>
      </p:sp>
      <p:sp>
        <p:nvSpPr>
          <p:cNvPr id="18462" name="AutoShape 4"/>
          <p:cNvSpPr>
            <a:spLocks noChangeArrowheads="1"/>
          </p:cNvSpPr>
          <p:nvPr/>
        </p:nvSpPr>
        <p:spPr bwMode="auto">
          <a:xfrm>
            <a:off x="5791200" y="4648200"/>
            <a:ext cx="2819400" cy="914400"/>
          </a:xfrm>
          <a:prstGeom prst="wedgeRoundRectCallout">
            <a:avLst>
              <a:gd name="adj1" fmla="val -53671"/>
              <a:gd name="adj2" fmla="val -105366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encapsulation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&amp;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IPv4 -&gt; IPv6 header mapping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of multicast flows</a:t>
            </a:r>
          </a:p>
        </p:txBody>
      </p:sp>
      <p:sp>
        <p:nvSpPr>
          <p:cNvPr id="18463" name="AutoShape 4"/>
          <p:cNvSpPr>
            <a:spLocks noChangeArrowheads="1"/>
          </p:cNvSpPr>
          <p:nvPr/>
        </p:nvSpPr>
        <p:spPr bwMode="auto">
          <a:xfrm>
            <a:off x="1371600" y="5715000"/>
            <a:ext cx="6248400" cy="914400"/>
          </a:xfrm>
          <a:prstGeom prst="wedgeRoundRectCallout">
            <a:avLst>
              <a:gd name="adj1" fmla="val 42903"/>
              <a:gd name="adj2" fmla="val 18782"/>
              <a:gd name="adj3" fmla="val 16667"/>
            </a:avLst>
          </a:prstGeom>
          <a:solidFill>
            <a:srgbClr val="FFCC66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chemeClr val="tx2"/>
                </a:solidFill>
                <a:latin typeface="Calibri" pitchFamily="34" charset="0"/>
              </a:rPr>
              <a:t>Overall</a:t>
            </a:r>
            <a:r>
              <a:rPr lang="en-US">
                <a:solidFill>
                  <a:schemeClr val="tx2"/>
                </a:solidFill>
                <a:latin typeface="Calibri" pitchFamily="34" charset="0"/>
              </a:rPr>
              <a:t> procedures with involved interworking functions:</a:t>
            </a:r>
          </a:p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Need to provision the mB4 with mPREFIX64 and uPREFIX64</a:t>
            </a:r>
          </a:p>
        </p:txBody>
      </p:sp>
      <p:sp>
        <p:nvSpPr>
          <p:cNvPr id="18464" name="Text Box 69"/>
          <p:cNvSpPr txBox="1">
            <a:spLocks noChangeArrowheads="1"/>
          </p:cNvSpPr>
          <p:nvPr/>
        </p:nvSpPr>
        <p:spPr bwMode="auto">
          <a:xfrm>
            <a:off x="6643688" y="4191000"/>
            <a:ext cx="1128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Realm</a:t>
            </a:r>
          </a:p>
        </p:txBody>
      </p:sp>
      <p:pic>
        <p:nvPicPr>
          <p:cNvPr id="44" name="Picture 132" descr="Gateway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02240" y="914400"/>
            <a:ext cx="490030" cy="54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6" name="Text Box 69"/>
          <p:cNvSpPr txBox="1">
            <a:spLocks noChangeArrowheads="1"/>
          </p:cNvSpPr>
          <p:nvPr/>
        </p:nvSpPr>
        <p:spPr bwMode="auto">
          <a:xfrm>
            <a:off x="3276600" y="4178300"/>
            <a:ext cx="1128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IPv6 Realm</a:t>
            </a:r>
          </a:p>
        </p:txBody>
      </p:sp>
      <p:sp>
        <p:nvSpPr>
          <p:cNvPr id="18467" name="Text Box 54"/>
          <p:cNvSpPr txBox="1">
            <a:spLocks noChangeArrowheads="1"/>
          </p:cNvSpPr>
          <p:nvPr/>
        </p:nvSpPr>
        <p:spPr bwMode="auto">
          <a:xfrm>
            <a:off x="1101725" y="3511550"/>
            <a:ext cx="10842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latin typeface="Calibri" pitchFamily="34" charset="0"/>
              </a:rPr>
              <a:t>IPv4 Flows</a:t>
            </a:r>
          </a:p>
        </p:txBody>
      </p:sp>
      <p:sp>
        <p:nvSpPr>
          <p:cNvPr id="18468" name="Oval 44"/>
          <p:cNvSpPr>
            <a:spLocks noChangeArrowheads="1"/>
          </p:cNvSpPr>
          <p:nvPr/>
        </p:nvSpPr>
        <p:spPr bwMode="auto">
          <a:xfrm>
            <a:off x="6967538" y="963613"/>
            <a:ext cx="609600" cy="5080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>
                <a:solidFill>
                  <a:schemeClr val="bg1"/>
                </a:solidFill>
                <a:latin typeface="Calibri" pitchFamily="34" charset="0"/>
              </a:rPr>
              <a:t>DR</a:t>
            </a:r>
          </a:p>
        </p:txBody>
      </p:sp>
      <p:sp>
        <p:nvSpPr>
          <p:cNvPr id="18469" name="Oval 50"/>
          <p:cNvSpPr>
            <a:spLocks noChangeArrowheads="1"/>
          </p:cNvSpPr>
          <p:nvPr/>
        </p:nvSpPr>
        <p:spPr bwMode="auto">
          <a:xfrm>
            <a:off x="609600" y="989013"/>
            <a:ext cx="609600" cy="508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bg1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18470" name="Oval 51"/>
          <p:cNvSpPr>
            <a:spLocks noChangeArrowheads="1"/>
          </p:cNvSpPr>
          <p:nvPr/>
        </p:nvSpPr>
        <p:spPr bwMode="auto">
          <a:xfrm>
            <a:off x="8118475" y="949325"/>
            <a:ext cx="609600" cy="508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 b="1">
                <a:solidFill>
                  <a:schemeClr val="bg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8471" name="Text Box 69"/>
          <p:cNvSpPr txBox="1">
            <a:spLocks noChangeArrowheads="1"/>
          </p:cNvSpPr>
          <p:nvPr/>
        </p:nvSpPr>
        <p:spPr bwMode="auto">
          <a:xfrm>
            <a:off x="852488" y="4191000"/>
            <a:ext cx="1128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b="1">
                <a:solidFill>
                  <a:schemeClr val="tx2"/>
                </a:solidFill>
                <a:latin typeface="Calibri" pitchFamily="34" charset="0"/>
              </a:rPr>
              <a:t>IPv4 Realm</a:t>
            </a:r>
          </a:p>
        </p:txBody>
      </p:sp>
      <p:sp>
        <p:nvSpPr>
          <p:cNvPr id="18472" name="AutoShape 4"/>
          <p:cNvSpPr>
            <a:spLocks noChangeArrowheads="1"/>
          </p:cNvSpPr>
          <p:nvPr/>
        </p:nvSpPr>
        <p:spPr bwMode="auto">
          <a:xfrm>
            <a:off x="2514600" y="4648200"/>
            <a:ext cx="2514600" cy="685800"/>
          </a:xfrm>
          <a:prstGeom prst="wedgeRoundRectCallout">
            <a:avLst>
              <a:gd name="adj1" fmla="val -55606"/>
              <a:gd name="adj2" fmla="val -114324"/>
              <a:gd name="adj3" fmla="val 16667"/>
            </a:avLst>
          </a:prstGeom>
          <a:solidFill>
            <a:srgbClr val="FF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Stateless de-encapsulation of multicast flows</a:t>
            </a:r>
          </a:p>
        </p:txBody>
      </p:sp>
      <p:grpSp>
        <p:nvGrpSpPr>
          <p:cNvPr id="18473" name="Group 58"/>
          <p:cNvGrpSpPr>
            <a:grpSpLocks/>
          </p:cNvGrpSpPr>
          <p:nvPr/>
        </p:nvGrpSpPr>
        <p:grpSpPr bwMode="auto">
          <a:xfrm>
            <a:off x="2100263" y="1017588"/>
            <a:ext cx="519112" cy="454025"/>
            <a:chOff x="-133652" y="5221890"/>
            <a:chExt cx="519431" cy="453933"/>
          </a:xfrm>
        </p:grpSpPr>
        <p:pic>
          <p:nvPicPr>
            <p:cNvPr id="18474" name="Picture 127" descr="routerfirw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33652" y="5221890"/>
              <a:ext cx="519431" cy="439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5" name="Rectangle 60"/>
            <p:cNvSpPr>
              <a:spLocks noChangeArrowheads="1"/>
            </p:cNvSpPr>
            <p:nvPr/>
          </p:nvSpPr>
          <p:spPr bwMode="auto">
            <a:xfrm>
              <a:off x="-126107" y="5337269"/>
              <a:ext cx="5020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600" b="1">
                  <a:solidFill>
                    <a:schemeClr val="bg1"/>
                  </a:solidFill>
                  <a:latin typeface="Calibri" pitchFamily="34" charset="0"/>
                </a:rPr>
                <a:t>CPE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ASM/SSM Discussion</a:t>
            </a:r>
            <a:endParaRPr lang="en-US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Shared tree computation (ASM)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Transparent in the IPv4 side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In the IPv6 side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For the sake of simplicity, it is RECOMMENDED to configure an mAFTR as the RP for IPv4-embedded IPv6 multicast groups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If some other IPv6 multicast router wants to become the RP of the IPv4-embedded IPv6 multicast groups, it may require an mAFTR to emulate the PIM Source Register procedure on behalf of IPv4-embedded IPv6 sources with the RP</a:t>
            </a:r>
          </a:p>
          <a:p>
            <a:pPr lvl="3">
              <a:lnSpc>
                <a:spcPct val="80000"/>
              </a:lnSpc>
            </a:pPr>
            <a:r>
              <a:rPr lang="en-US" sz="1800" dirty="0" smtClean="0"/>
              <a:t>The PIM Source Register procedure in the IPv4 domain is not altered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Switching to a SPT tree computation is natively supported where the mAFTR would become the source of the IPv6 MDT and perform the translation</a:t>
            </a: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SSM Mode is supported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Difference to -03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“Fall-Back” mode </a:t>
            </a:r>
            <a:r>
              <a:rPr lang="en-US" dirty="0" smtClean="0"/>
              <a:t>removed</a:t>
            </a:r>
            <a:endParaRPr lang="en-US" dirty="0" smtClean="0"/>
          </a:p>
          <a:p>
            <a:pPr lvl="1"/>
            <a:r>
              <a:rPr lang="en-US" dirty="0" smtClean="0"/>
              <a:t>There is another draft discussing this </a:t>
            </a:r>
            <a:r>
              <a:rPr lang="en-US" dirty="0" smtClean="0"/>
              <a:t>mode</a:t>
            </a:r>
            <a:endParaRPr lang="en-US" dirty="0" smtClean="0"/>
          </a:p>
          <a:p>
            <a:pPr lvl="2"/>
            <a:r>
              <a:rPr lang="en-US" dirty="0" smtClean="0"/>
              <a:t>I-D-</a:t>
            </a:r>
            <a:r>
              <a:rPr lang="en-US" dirty="0" err="1" smtClean="0"/>
              <a:t>sarikaya</a:t>
            </a:r>
            <a:r>
              <a:rPr lang="en-US" dirty="0" smtClean="0"/>
              <a:t>-</a:t>
            </a:r>
            <a:r>
              <a:rPr lang="en-US" dirty="0" err="1" smtClean="0"/>
              <a:t>softwire</a:t>
            </a:r>
            <a:r>
              <a:rPr lang="en-US" dirty="0" smtClean="0"/>
              <a:t>-</a:t>
            </a:r>
            <a:r>
              <a:rPr lang="en-US" dirty="0" err="1" smtClean="0"/>
              <a:t>dslitemulticast</a:t>
            </a:r>
            <a:endParaRPr lang="en-US" dirty="0" smtClean="0"/>
          </a:p>
          <a:p>
            <a:pPr lvl="1"/>
            <a:r>
              <a:rPr lang="en-US" dirty="0" smtClean="0"/>
              <a:t>Which relies on the original design of DS-</a:t>
            </a:r>
            <a:r>
              <a:rPr lang="en-US" dirty="0" err="1" smtClean="0"/>
              <a:t>Lite</a:t>
            </a:r>
            <a:r>
              <a:rPr lang="en-US" dirty="0" smtClean="0"/>
              <a:t> (i.e., </a:t>
            </a:r>
            <a:r>
              <a:rPr lang="en-US" dirty="0" err="1" smtClean="0"/>
              <a:t>Unicast</a:t>
            </a:r>
            <a:r>
              <a:rPr lang="en-US" dirty="0" smtClean="0"/>
              <a:t>-based tunnel) to deliver multicast traffic</a:t>
            </a:r>
          </a:p>
          <a:p>
            <a:pPr lvl="1"/>
            <a:r>
              <a:rPr lang="en-US" dirty="0" smtClean="0"/>
              <a:t>The efficiency of multicast traffic forwarding between B4 and AFTR will be lost in this mode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微软雅黑" pitchFamily="34" charset="-122"/>
              </a:rPr>
              <a:t>Next Step</a:t>
            </a:r>
            <a:endParaRPr lang="en-US" sz="4000" dirty="0">
              <a:latin typeface="+mn-lt"/>
              <a:ea typeface="微软雅黑" pitchFamily="34" charset="-122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mtClean="0">
                <a:ea typeface="微软雅黑"/>
                <a:cs typeface="微软雅黑"/>
              </a:rPr>
              <a:t>Adopt this I-D as a Working Group document</a:t>
            </a:r>
            <a:endParaRPr lang="en-US" sz="2400" i="1" smtClean="0"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4015</TotalTime>
  <Words>360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Multicast Extensions to DS-Lite Technique in Broadband Deployments    draft-qin-softwire-dslite-multicast-04</vt:lpstr>
      <vt:lpstr>Context &amp; Use Cases</vt:lpstr>
      <vt:lpstr>Foundations</vt:lpstr>
      <vt:lpstr>Slide 4</vt:lpstr>
      <vt:lpstr>ASM/SSM Discussion</vt:lpstr>
      <vt:lpstr>Difference to -03</vt:lpstr>
      <vt:lpstr>Next Step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Richard Woundy</cp:lastModifiedBy>
  <cp:revision>418</cp:revision>
  <dcterms:created xsi:type="dcterms:W3CDTF">2006-08-16T00:00:00Z</dcterms:created>
  <dcterms:modified xsi:type="dcterms:W3CDTF">2011-07-20T14:07:11Z</dcterms:modified>
</cp:coreProperties>
</file>