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7"/>
  </p:notesMasterIdLst>
  <p:sldIdLst>
    <p:sldId id="256" r:id="rId2"/>
    <p:sldId id="262" r:id="rId3"/>
    <p:sldId id="265" r:id="rId4"/>
    <p:sldId id="266" r:id="rId5"/>
    <p:sldId id="267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494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CD29F42-F758-4E0A-835A-28DB3969ECA3}" type="datetimeFigureOut">
              <a:rPr lang="en-US"/>
              <a:pPr>
                <a:defRPr/>
              </a:pPr>
              <a:t>7/14/2011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76D9418-7C6B-4EC9-BF64-29ADCF34EA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211B626-2FA5-48EF-991F-C35239555DBD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2A257DD-70D4-415A-9E61-495E84D55EFC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206F14-DA8E-4687-82A4-0FC114A92408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4C5D0-AA99-4C0E-8B2D-C480A89EF02D}" type="datetimeFigureOut">
              <a:rPr lang="en-US"/>
              <a:pPr>
                <a:defRPr/>
              </a:pPr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16379-9393-493D-B341-1D5B813950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8B690-3F07-49C9-A1F0-B5601D3C0957}" type="datetimeFigureOut">
              <a:rPr lang="en-US"/>
              <a:pPr>
                <a:defRPr/>
              </a:pPr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A5D34-FD4F-412C-8630-050D55B5A0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D7840-3EA9-4025-9DDB-286ED8F99908}" type="datetimeFigureOut">
              <a:rPr lang="en-US"/>
              <a:pPr>
                <a:defRPr/>
              </a:pPr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9D267-5DE1-4BDE-B435-1E421BA745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A73F1-C5D7-4B31-ADE2-7D04B1725FBD}" type="datetimeFigureOut">
              <a:rPr lang="en-US"/>
              <a:pPr>
                <a:defRPr/>
              </a:pPr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E20DC-172C-4E13-B666-DEE8B55E4F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83F48-0980-4562-93F0-3AF605818642}" type="datetimeFigureOut">
              <a:rPr lang="en-US"/>
              <a:pPr>
                <a:defRPr/>
              </a:pPr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F23A1-F37F-4D31-BB2A-F157666035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52209-97C7-4BD2-B95B-C6C797C321B7}" type="datetimeFigureOut">
              <a:rPr lang="en-US"/>
              <a:pPr>
                <a:defRPr/>
              </a:pPr>
              <a:t>7/14/2011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D9AD4-E479-4EB2-A2D3-414F87D2EF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FA8F3-1A3E-4F60-B12E-97043756CA7B}" type="datetimeFigureOut">
              <a:rPr lang="en-US"/>
              <a:pPr>
                <a:defRPr/>
              </a:pPr>
              <a:t>7/14/2011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40743-875F-4367-8D37-B632EF1DE0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1500E-3DD8-43C5-9579-32A6B54A9BE0}" type="datetimeFigureOut">
              <a:rPr lang="en-US"/>
              <a:pPr>
                <a:defRPr/>
              </a:pPr>
              <a:t>7/14/2011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C1893-1417-49C1-9A64-61AA9D705C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7DCEA-B27E-4124-81B5-8EC7CE06FC7E}" type="datetimeFigureOut">
              <a:rPr lang="en-US"/>
              <a:pPr>
                <a:defRPr/>
              </a:pPr>
              <a:t>7/14/2011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44B3A-3B75-48FD-953F-AC7C35CFA1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E75B1-11FC-4211-9782-D905B737DD71}" type="datetimeFigureOut">
              <a:rPr lang="en-US"/>
              <a:pPr>
                <a:defRPr/>
              </a:pPr>
              <a:t>7/14/2011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78E3B-8315-46F6-9919-65D5C588E3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74D3A-E694-4D1E-AF78-387FEE61E610}" type="datetimeFigureOut">
              <a:rPr lang="en-US"/>
              <a:pPr>
                <a:defRPr/>
              </a:pPr>
              <a:t>7/14/2011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F4642-33C2-45F6-B436-FB58E81CF8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3655F1-B057-4648-B484-7034EC030023}" type="datetimeFigureOut">
              <a:rPr lang="en-US"/>
              <a:pPr>
                <a:defRPr/>
              </a:pPr>
              <a:t>7/14/2011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2447555-D546-4E33-94A5-B5EA140FEC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Multicast Support for Dual Stack </a:t>
            </a:r>
            <a:r>
              <a:rPr lang="en-US" dirty="0" err="1" smtClean="0"/>
              <a:t>Lite</a:t>
            </a:r>
            <a:endParaRPr lang="en-US" dirty="0" smtClean="0"/>
          </a:p>
        </p:txBody>
      </p:sp>
      <p:sp>
        <p:nvSpPr>
          <p:cNvPr id="6146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04313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Behcet Sarikaya</a:t>
            </a:r>
          </a:p>
        </p:txBody>
      </p:sp>
      <p:sp>
        <p:nvSpPr>
          <p:cNvPr id="5" name="Subtitle 1"/>
          <p:cNvSpPr txBox="1">
            <a:spLocks/>
          </p:cNvSpPr>
          <p:nvPr/>
        </p:nvSpPr>
        <p:spPr bwMode="auto">
          <a:xfrm>
            <a:off x="500034" y="6072206"/>
            <a:ext cx="814393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lvl="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draft-sarikaya-softwire-dslitemulticast-00.txt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DS-</a:t>
            </a:r>
            <a:r>
              <a:rPr lang="en-US" dirty="0" err="1" smtClean="0"/>
              <a:t>Lite</a:t>
            </a:r>
            <a:r>
              <a:rPr lang="en-US" dirty="0" smtClean="0"/>
              <a:t> Multicast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43314"/>
            <a:ext cx="8229600" cy="2857520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>
                <a:solidFill>
                  <a:schemeClr val="accent1"/>
                </a:solidFill>
              </a:rPr>
              <a:t>DS-</a:t>
            </a:r>
            <a:r>
              <a:rPr lang="en-US" b="1" dirty="0" err="1" smtClean="0">
                <a:solidFill>
                  <a:schemeClr val="accent1"/>
                </a:solidFill>
              </a:rPr>
              <a:t>Lite</a:t>
            </a:r>
            <a:r>
              <a:rPr lang="en-US" b="1" dirty="0" smtClean="0">
                <a:solidFill>
                  <a:schemeClr val="accent1"/>
                </a:solidFill>
              </a:rPr>
              <a:t> B4 MUST support IGMP Proxy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>
                <a:solidFill>
                  <a:schemeClr val="accent1"/>
                </a:solidFill>
              </a:rPr>
              <a:t>DS-</a:t>
            </a:r>
            <a:r>
              <a:rPr lang="en-US" b="1" dirty="0" err="1" smtClean="0">
                <a:solidFill>
                  <a:schemeClr val="accent1"/>
                </a:solidFill>
              </a:rPr>
              <a:t>Lite</a:t>
            </a:r>
            <a:r>
              <a:rPr lang="en-US" b="1" dirty="0" smtClean="0">
                <a:solidFill>
                  <a:schemeClr val="accent1"/>
                </a:solidFill>
              </a:rPr>
              <a:t> AFTR MUST support IGMP </a:t>
            </a:r>
            <a:r>
              <a:rPr lang="en-US" b="1" dirty="0" err="1" smtClean="0">
                <a:solidFill>
                  <a:schemeClr val="accent1"/>
                </a:solidFill>
              </a:rPr>
              <a:t>Querier</a:t>
            </a:r>
            <a:endParaRPr lang="en-US" b="1" dirty="0" smtClean="0">
              <a:solidFill>
                <a:schemeClr val="accent1"/>
              </a:solidFill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>
                <a:solidFill>
                  <a:schemeClr val="accent1"/>
                </a:solidFill>
              </a:rPr>
              <a:t>ASM/SSM transparently </a:t>
            </a:r>
            <a:r>
              <a:rPr lang="en-US" b="1" dirty="0" smtClean="0">
                <a:solidFill>
                  <a:schemeClr val="accent1"/>
                </a:solidFill>
              </a:rPr>
              <a:t>supported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>
                <a:solidFill>
                  <a:schemeClr val="accent1"/>
                </a:solidFill>
              </a:rPr>
              <a:t>For SSM, IGMPv3 must be supported</a:t>
            </a:r>
            <a:endParaRPr lang="en-US" b="1" dirty="0" smtClean="0">
              <a:solidFill>
                <a:schemeClr val="accent1"/>
              </a:solidFill>
            </a:endParaRPr>
          </a:p>
        </p:txBody>
      </p:sp>
      <p:sp>
        <p:nvSpPr>
          <p:cNvPr id="4" name="Cloud"/>
          <p:cNvSpPr>
            <a:spLocks noChangeAspect="1" noEditPoints="1" noChangeArrowheads="1"/>
          </p:cNvSpPr>
          <p:nvPr/>
        </p:nvSpPr>
        <p:spPr bwMode="auto">
          <a:xfrm>
            <a:off x="5639843" y="2372390"/>
            <a:ext cx="2210503" cy="968829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808000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78355" tIns="39177" rIns="78355" bIns="39177"/>
          <a:lstStyle/>
          <a:p>
            <a:endParaRPr lang="en-US"/>
          </a:p>
        </p:txBody>
      </p:sp>
      <p:sp>
        <p:nvSpPr>
          <p:cNvPr id="5" name="Cloud"/>
          <p:cNvSpPr>
            <a:spLocks noChangeAspect="1" noEditPoints="1" noChangeArrowheads="1"/>
          </p:cNvSpPr>
          <p:nvPr/>
        </p:nvSpPr>
        <p:spPr bwMode="auto">
          <a:xfrm>
            <a:off x="5276641" y="1357298"/>
            <a:ext cx="2210502" cy="96746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1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78355" tIns="39177" rIns="78355" bIns="39177"/>
          <a:lstStyle/>
          <a:p>
            <a:endParaRPr lang="en-US"/>
          </a:p>
        </p:txBody>
      </p:sp>
      <p:sp>
        <p:nvSpPr>
          <p:cNvPr id="6" name="Line 50"/>
          <p:cNvSpPr>
            <a:spLocks noChangeShapeType="1"/>
          </p:cNvSpPr>
          <p:nvPr/>
        </p:nvSpPr>
        <p:spPr bwMode="auto">
          <a:xfrm flipV="1">
            <a:off x="5132448" y="2591466"/>
            <a:ext cx="371364" cy="0"/>
          </a:xfrm>
          <a:prstGeom prst="line">
            <a:avLst/>
          </a:prstGeom>
          <a:noFill/>
          <a:ln w="38100">
            <a:solidFill>
              <a:srgbClr val="808000"/>
            </a:solidFill>
            <a:round/>
            <a:headEnd/>
            <a:tailEnd/>
          </a:ln>
          <a:effectLst/>
        </p:spPr>
        <p:txBody>
          <a:bodyPr wrap="none" lIns="80144" tIns="40072" rIns="80144" bIns="40072" anchor="ctr"/>
          <a:lstStyle/>
          <a:p>
            <a:endParaRPr lang="en-US"/>
          </a:p>
        </p:txBody>
      </p:sp>
      <p:sp>
        <p:nvSpPr>
          <p:cNvPr id="7" name="Cloud"/>
          <p:cNvSpPr>
            <a:spLocks noChangeAspect="1" noEditPoints="1" noChangeArrowheads="1"/>
          </p:cNvSpPr>
          <p:nvPr/>
        </p:nvSpPr>
        <p:spPr bwMode="auto">
          <a:xfrm>
            <a:off x="2536978" y="1745102"/>
            <a:ext cx="2595470" cy="1322614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1"/>
          </a:solidFill>
          <a:ln w="9525" algn="ctr">
            <a:solidFill>
              <a:srgbClr val="FF9933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78355" tIns="39177" rIns="78355" bIns="39177"/>
          <a:lstStyle/>
          <a:p>
            <a:endParaRPr lang="en-US"/>
          </a:p>
        </p:txBody>
      </p:sp>
      <p:sp>
        <p:nvSpPr>
          <p:cNvPr id="8" name="Text Box 52"/>
          <p:cNvSpPr txBox="1">
            <a:spLocks noChangeArrowheads="1"/>
          </p:cNvSpPr>
          <p:nvPr/>
        </p:nvSpPr>
        <p:spPr bwMode="auto">
          <a:xfrm>
            <a:off x="6183967" y="2611877"/>
            <a:ext cx="1137219" cy="47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0302" tIns="30150" rIns="60302" bIns="30150">
            <a:spAutoFit/>
          </a:bodyPr>
          <a:lstStyle/>
          <a:p>
            <a:pPr defTabSz="598545" eaLnBrk="0" hangingPunct="0">
              <a:lnSpc>
                <a:spcPct val="90000"/>
              </a:lnSpc>
            </a:pPr>
            <a:r>
              <a:rPr lang="en-US" altLang="zh-CN" sz="1500" dirty="0"/>
              <a:t>IPv4</a:t>
            </a:r>
          </a:p>
          <a:p>
            <a:pPr defTabSz="598545" eaLnBrk="0" hangingPunct="0">
              <a:lnSpc>
                <a:spcPct val="90000"/>
              </a:lnSpc>
            </a:pPr>
            <a:r>
              <a:rPr lang="en-US" altLang="zh-CN" sz="1500" dirty="0"/>
              <a:t>Internet</a:t>
            </a:r>
          </a:p>
        </p:txBody>
      </p:sp>
      <p:pic>
        <p:nvPicPr>
          <p:cNvPr id="9" name="Picture 53" descr="CarrierRoutingSyst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533" y="2490773"/>
            <a:ext cx="344158" cy="227239"/>
          </a:xfrm>
          <a:prstGeom prst="rect">
            <a:avLst/>
          </a:prstGeom>
          <a:noFill/>
        </p:spPr>
      </p:pic>
      <p:pic>
        <p:nvPicPr>
          <p:cNvPr id="10" name="Picture 54" descr="CarrierRoutingSyst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1570" y="2517987"/>
            <a:ext cx="342798" cy="228600"/>
          </a:xfrm>
          <a:prstGeom prst="rect">
            <a:avLst/>
          </a:prstGeom>
          <a:noFill/>
        </p:spPr>
      </p:pic>
      <p:sp>
        <p:nvSpPr>
          <p:cNvPr id="11" name="Text Box 55"/>
          <p:cNvSpPr txBox="1">
            <a:spLocks noChangeArrowheads="1"/>
          </p:cNvSpPr>
          <p:nvPr/>
        </p:nvSpPr>
        <p:spPr bwMode="auto">
          <a:xfrm>
            <a:off x="4742038" y="2323405"/>
            <a:ext cx="901531" cy="2232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68675" tIns="34338" rIns="68675" bIns="34338">
            <a:spAutoFit/>
          </a:bodyPr>
          <a:lstStyle/>
          <a:p>
            <a:pPr marL="251661" indent="-251661" defTabSz="672002">
              <a:spcBef>
                <a:spcPct val="50000"/>
              </a:spcBef>
            </a:pPr>
            <a:r>
              <a:rPr lang="en-US" altLang="zh-CN" sz="1000" b="1" dirty="0" smtClean="0">
                <a:solidFill>
                  <a:srgbClr val="FF0000"/>
                </a:solidFill>
              </a:rPr>
              <a:t>AFTR - CGN</a:t>
            </a:r>
            <a:endParaRPr lang="en-US" altLang="zh-CN" sz="1000" b="1" dirty="0">
              <a:solidFill>
                <a:srgbClr val="FF0000"/>
              </a:solidFill>
            </a:endParaRPr>
          </a:p>
        </p:txBody>
      </p:sp>
      <p:sp>
        <p:nvSpPr>
          <p:cNvPr id="12" name="Text Box 56"/>
          <p:cNvSpPr txBox="1">
            <a:spLocks noChangeArrowheads="1"/>
          </p:cNvSpPr>
          <p:nvPr/>
        </p:nvSpPr>
        <p:spPr bwMode="auto">
          <a:xfrm>
            <a:off x="4563839" y="2787409"/>
            <a:ext cx="1327662" cy="3001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8675" tIns="34338" rIns="68675" bIns="34338">
            <a:spAutoFit/>
          </a:bodyPr>
          <a:lstStyle/>
          <a:p>
            <a:pPr marL="251661" indent="-251661" defTabSz="672002">
              <a:lnSpc>
                <a:spcPct val="50000"/>
              </a:lnSpc>
              <a:spcBef>
                <a:spcPct val="50000"/>
              </a:spcBef>
            </a:pPr>
            <a:r>
              <a:rPr lang="en-US" altLang="zh-CN" sz="1000" dirty="0">
                <a:solidFill>
                  <a:schemeClr val="tx1"/>
                </a:solidFill>
              </a:rPr>
              <a:t>     NAT44</a:t>
            </a:r>
          </a:p>
          <a:p>
            <a:pPr marL="251661" indent="-251661" defTabSz="672002">
              <a:lnSpc>
                <a:spcPct val="50000"/>
              </a:lnSpc>
              <a:spcBef>
                <a:spcPct val="50000"/>
              </a:spcBef>
            </a:pPr>
            <a:r>
              <a:rPr lang="en-US" altLang="zh-CN" sz="1000" dirty="0">
                <a:solidFill>
                  <a:schemeClr val="tx1"/>
                </a:solidFill>
              </a:rPr>
              <a:t>(Private-&gt;Public)</a:t>
            </a:r>
          </a:p>
        </p:txBody>
      </p:sp>
      <p:sp>
        <p:nvSpPr>
          <p:cNvPr id="13" name="Text Box 57"/>
          <p:cNvSpPr txBox="1">
            <a:spLocks noChangeArrowheads="1"/>
          </p:cNvSpPr>
          <p:nvPr/>
        </p:nvSpPr>
        <p:spPr bwMode="auto">
          <a:xfrm>
            <a:off x="5822125" y="1595424"/>
            <a:ext cx="1135859" cy="47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0302" tIns="30150" rIns="60302" bIns="30150">
            <a:spAutoFit/>
          </a:bodyPr>
          <a:lstStyle/>
          <a:p>
            <a:pPr defTabSz="598545" eaLnBrk="0" hangingPunct="0">
              <a:lnSpc>
                <a:spcPct val="90000"/>
              </a:lnSpc>
            </a:pPr>
            <a:r>
              <a:rPr lang="en-US" altLang="zh-CN" sz="1500" dirty="0"/>
              <a:t>IPv6</a:t>
            </a:r>
          </a:p>
          <a:p>
            <a:pPr defTabSz="598545" eaLnBrk="0" hangingPunct="0">
              <a:lnSpc>
                <a:spcPct val="90000"/>
              </a:lnSpc>
            </a:pPr>
            <a:r>
              <a:rPr lang="en-US" altLang="zh-CN" sz="1500" dirty="0"/>
              <a:t>Internet</a:t>
            </a:r>
          </a:p>
        </p:txBody>
      </p:sp>
      <p:pic>
        <p:nvPicPr>
          <p:cNvPr id="14" name="Picture 58" descr="CarrierRoutingSyst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3661" y="1460712"/>
            <a:ext cx="344159" cy="227240"/>
          </a:xfrm>
          <a:prstGeom prst="rect">
            <a:avLst/>
          </a:prstGeom>
          <a:noFill/>
        </p:spPr>
      </p:pic>
      <p:pic>
        <p:nvPicPr>
          <p:cNvPr id="15" name="Picture 59" descr="CarrierRoutingSyst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5238" y="1754626"/>
            <a:ext cx="344158" cy="227240"/>
          </a:xfrm>
          <a:prstGeom prst="rect">
            <a:avLst/>
          </a:prstGeom>
          <a:noFill/>
        </p:spPr>
      </p:pic>
      <p:sp>
        <p:nvSpPr>
          <p:cNvPr id="16" name="Line 60"/>
          <p:cNvSpPr>
            <a:spLocks noChangeShapeType="1"/>
          </p:cNvSpPr>
          <p:nvPr/>
        </p:nvSpPr>
        <p:spPr bwMode="auto">
          <a:xfrm flipV="1">
            <a:off x="5033145" y="1599505"/>
            <a:ext cx="198605" cy="168729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lIns="80144" tIns="40072" rIns="80144" bIns="40072" anchor="ctr"/>
          <a:lstStyle/>
          <a:p>
            <a:endParaRPr lang="en-US"/>
          </a:p>
        </p:txBody>
      </p:sp>
      <p:pic>
        <p:nvPicPr>
          <p:cNvPr id="17" name="Picture 61" descr="routerfirw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63590" y="2707126"/>
            <a:ext cx="193164" cy="163286"/>
          </a:xfrm>
          <a:prstGeom prst="rect">
            <a:avLst/>
          </a:prstGeom>
          <a:noFill/>
        </p:spPr>
      </p:pic>
      <p:pic>
        <p:nvPicPr>
          <p:cNvPr id="18" name="Picture 62" descr="p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92957" y="2444509"/>
            <a:ext cx="276143" cy="229960"/>
          </a:xfrm>
          <a:prstGeom prst="rect">
            <a:avLst/>
          </a:prstGeom>
          <a:noFill/>
        </p:spPr>
      </p:pic>
      <p:sp>
        <p:nvSpPr>
          <p:cNvPr id="19" name="Line 63"/>
          <p:cNvSpPr>
            <a:spLocks noChangeShapeType="1"/>
          </p:cNvSpPr>
          <p:nvPr/>
        </p:nvSpPr>
        <p:spPr bwMode="auto">
          <a:xfrm>
            <a:off x="1826896" y="2501659"/>
            <a:ext cx="0" cy="6613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0144" tIns="40072" rIns="80144" bIns="40072" anchor="ctr"/>
          <a:lstStyle/>
          <a:p>
            <a:endParaRPr lang="en-US"/>
          </a:p>
        </p:txBody>
      </p:sp>
      <p:sp>
        <p:nvSpPr>
          <p:cNvPr id="20" name="Line 64"/>
          <p:cNvSpPr>
            <a:spLocks noChangeShapeType="1"/>
          </p:cNvSpPr>
          <p:nvPr/>
        </p:nvSpPr>
        <p:spPr bwMode="auto">
          <a:xfrm>
            <a:off x="1826896" y="2765637"/>
            <a:ext cx="2366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0144" tIns="40072" rIns="80144" bIns="40072" anchor="ctr"/>
          <a:lstStyle/>
          <a:p>
            <a:endParaRPr lang="en-US"/>
          </a:p>
        </p:txBody>
      </p:sp>
      <p:sp>
        <p:nvSpPr>
          <p:cNvPr id="21" name="Line 65"/>
          <p:cNvSpPr>
            <a:spLocks noChangeShapeType="1"/>
          </p:cNvSpPr>
          <p:nvPr/>
        </p:nvSpPr>
        <p:spPr bwMode="auto">
          <a:xfrm>
            <a:off x="1637812" y="2603712"/>
            <a:ext cx="186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0144" tIns="40072" rIns="80144" bIns="40072" anchor="ctr"/>
          <a:lstStyle/>
          <a:p>
            <a:endParaRPr lang="en-US"/>
          </a:p>
        </p:txBody>
      </p:sp>
      <p:pic>
        <p:nvPicPr>
          <p:cNvPr id="22" name="Picture 6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15420" y="2836395"/>
            <a:ext cx="367284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3" name="Line 67"/>
          <p:cNvSpPr>
            <a:spLocks noChangeShapeType="1"/>
          </p:cNvSpPr>
          <p:nvPr/>
        </p:nvSpPr>
        <p:spPr bwMode="auto">
          <a:xfrm>
            <a:off x="1626930" y="3029616"/>
            <a:ext cx="186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0144" tIns="40072" rIns="80144" bIns="40072" anchor="ctr"/>
          <a:lstStyle/>
          <a:p>
            <a:endParaRPr lang="en-US"/>
          </a:p>
        </p:txBody>
      </p:sp>
      <p:sp>
        <p:nvSpPr>
          <p:cNvPr id="24" name="Text Box 68"/>
          <p:cNvSpPr txBox="1">
            <a:spLocks noChangeArrowheads="1"/>
          </p:cNvSpPr>
          <p:nvPr/>
        </p:nvSpPr>
        <p:spPr bwMode="auto">
          <a:xfrm>
            <a:off x="1286853" y="2343816"/>
            <a:ext cx="523720" cy="14629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8675" tIns="34338" rIns="68675" bIns="34338">
            <a:spAutoFit/>
          </a:bodyPr>
          <a:lstStyle/>
          <a:p>
            <a:pPr marL="251661" indent="-251661" defTabSz="672002">
              <a:lnSpc>
                <a:spcPct val="50000"/>
              </a:lnSpc>
              <a:spcBef>
                <a:spcPct val="50000"/>
              </a:spcBef>
            </a:pPr>
            <a:r>
              <a:rPr lang="en-US" altLang="zh-CN" sz="1000" dirty="0"/>
              <a:t>IPv4</a:t>
            </a:r>
          </a:p>
        </p:txBody>
      </p:sp>
      <p:sp>
        <p:nvSpPr>
          <p:cNvPr id="25" name="Text Box 69"/>
          <p:cNvSpPr txBox="1">
            <a:spLocks noChangeArrowheads="1"/>
          </p:cNvSpPr>
          <p:nvPr/>
        </p:nvSpPr>
        <p:spPr bwMode="auto">
          <a:xfrm>
            <a:off x="1289574" y="3128948"/>
            <a:ext cx="537323" cy="1582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8675" tIns="34338" rIns="68675" bIns="34338">
            <a:spAutoFit/>
          </a:bodyPr>
          <a:lstStyle/>
          <a:p>
            <a:pPr marL="251661" indent="-251661" defTabSz="672002">
              <a:lnSpc>
                <a:spcPct val="50000"/>
              </a:lnSpc>
              <a:spcBef>
                <a:spcPct val="50000"/>
              </a:spcBef>
            </a:pPr>
            <a:r>
              <a:rPr lang="en-US" altLang="zh-CN" sz="1000" dirty="0">
                <a:solidFill>
                  <a:schemeClr val="tx1"/>
                </a:solidFill>
              </a:rPr>
              <a:t>IPv6</a:t>
            </a:r>
          </a:p>
        </p:txBody>
      </p:sp>
      <p:sp>
        <p:nvSpPr>
          <p:cNvPr id="26" name="Text Box 70"/>
          <p:cNvSpPr txBox="1">
            <a:spLocks noChangeArrowheads="1"/>
          </p:cNvSpPr>
          <p:nvPr/>
        </p:nvSpPr>
        <p:spPr bwMode="auto">
          <a:xfrm>
            <a:off x="1824176" y="2915316"/>
            <a:ext cx="937253" cy="4660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8675" tIns="34338" rIns="68675" bIns="34338">
            <a:spAutoFit/>
          </a:bodyPr>
          <a:lstStyle/>
          <a:p>
            <a:pPr marL="251661" indent="-251661" defTabSz="672002">
              <a:lnSpc>
                <a:spcPct val="50000"/>
              </a:lnSpc>
              <a:spcBef>
                <a:spcPct val="50000"/>
              </a:spcBef>
            </a:pPr>
            <a:r>
              <a:rPr lang="en-US" altLang="zh-CN" sz="1000" dirty="0">
                <a:solidFill>
                  <a:schemeClr val="tx1"/>
                </a:solidFill>
              </a:rPr>
              <a:t>    </a:t>
            </a:r>
            <a:r>
              <a:rPr lang="en-US" altLang="zh-CN" sz="1000" dirty="0" smtClean="0">
                <a:solidFill>
                  <a:schemeClr val="tx1"/>
                </a:solidFill>
              </a:rPr>
              <a:t>B4 - CPE</a:t>
            </a:r>
            <a:endParaRPr lang="en-US" altLang="zh-CN" sz="1000" dirty="0">
              <a:solidFill>
                <a:schemeClr val="tx1"/>
              </a:solidFill>
            </a:endParaRPr>
          </a:p>
          <a:p>
            <a:pPr marL="251661" indent="-251661" defTabSz="672002">
              <a:lnSpc>
                <a:spcPct val="50000"/>
              </a:lnSpc>
              <a:spcBef>
                <a:spcPct val="50000"/>
              </a:spcBef>
            </a:pPr>
            <a:r>
              <a:rPr lang="en-US" altLang="zh-CN" sz="1000" dirty="0">
                <a:solidFill>
                  <a:schemeClr val="tx1"/>
                </a:solidFill>
              </a:rPr>
              <a:t> (dual-stack)</a:t>
            </a:r>
          </a:p>
          <a:p>
            <a:pPr marL="251661" indent="-251661" defTabSz="672002">
              <a:lnSpc>
                <a:spcPct val="50000"/>
              </a:lnSpc>
              <a:spcBef>
                <a:spcPct val="50000"/>
              </a:spcBef>
            </a:pPr>
            <a:endParaRPr lang="en-US" altLang="zh-CN" sz="1000" dirty="0"/>
          </a:p>
        </p:txBody>
      </p:sp>
      <p:sp>
        <p:nvSpPr>
          <p:cNvPr id="27" name="Line 71"/>
          <p:cNvSpPr>
            <a:spLocks noChangeShapeType="1"/>
          </p:cNvSpPr>
          <p:nvPr/>
        </p:nvSpPr>
        <p:spPr bwMode="auto">
          <a:xfrm flipV="1">
            <a:off x="2228188" y="2738423"/>
            <a:ext cx="281584" cy="5851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lIns="80144" tIns="40072" rIns="80144" bIns="40072" anchor="ctr"/>
          <a:lstStyle/>
          <a:p>
            <a:endParaRPr lang="en-US"/>
          </a:p>
        </p:txBody>
      </p:sp>
      <p:sp>
        <p:nvSpPr>
          <p:cNvPr id="28" name="Text Box 72"/>
          <p:cNvSpPr txBox="1">
            <a:spLocks noChangeArrowheads="1"/>
          </p:cNvSpPr>
          <p:nvPr/>
        </p:nvSpPr>
        <p:spPr bwMode="auto">
          <a:xfrm>
            <a:off x="877400" y="2713930"/>
            <a:ext cx="1028394" cy="23522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8675" tIns="34338" rIns="68675" bIns="34338">
            <a:spAutoFit/>
          </a:bodyPr>
          <a:lstStyle/>
          <a:p>
            <a:pPr marL="251661" indent="-251661" defTabSz="672002">
              <a:lnSpc>
                <a:spcPct val="50000"/>
              </a:lnSpc>
              <a:spcBef>
                <a:spcPct val="50000"/>
              </a:spcBef>
            </a:pPr>
            <a:r>
              <a:rPr lang="en-US" altLang="zh-CN" sz="1000" dirty="0">
                <a:solidFill>
                  <a:schemeClr val="tx1"/>
                </a:solidFill>
              </a:rPr>
              <a:t>Home Network</a:t>
            </a:r>
          </a:p>
        </p:txBody>
      </p:sp>
      <p:sp>
        <p:nvSpPr>
          <p:cNvPr id="29" name="Text Box 73"/>
          <p:cNvSpPr txBox="1">
            <a:spLocks noChangeArrowheads="1"/>
          </p:cNvSpPr>
          <p:nvPr/>
        </p:nvSpPr>
        <p:spPr bwMode="auto">
          <a:xfrm>
            <a:off x="3143676" y="2135626"/>
            <a:ext cx="1335824" cy="3001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8675" tIns="34338" rIns="68675" bIns="34338">
            <a:spAutoFit/>
          </a:bodyPr>
          <a:lstStyle/>
          <a:p>
            <a:pPr marL="251661" indent="-251661" defTabSz="672002">
              <a:lnSpc>
                <a:spcPct val="50000"/>
              </a:lnSpc>
              <a:spcBef>
                <a:spcPct val="50000"/>
              </a:spcBef>
            </a:pPr>
            <a:r>
              <a:rPr lang="en-US" altLang="zh-CN" sz="1500" dirty="0"/>
              <a:t>IPv6 Network</a:t>
            </a:r>
          </a:p>
        </p:txBody>
      </p:sp>
      <p:pic>
        <p:nvPicPr>
          <p:cNvPr id="30" name="Picture 74" descr="CarrierRoutingSyst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1278" y="2381916"/>
            <a:ext cx="401292" cy="488496"/>
          </a:xfrm>
          <a:prstGeom prst="rect">
            <a:avLst/>
          </a:prstGeom>
          <a:noFill/>
        </p:spPr>
      </p:pic>
      <p:grpSp>
        <p:nvGrpSpPr>
          <p:cNvPr id="31" name="Group 75"/>
          <p:cNvGrpSpPr>
            <a:grpSpLocks/>
          </p:cNvGrpSpPr>
          <p:nvPr/>
        </p:nvGrpSpPr>
        <p:grpSpPr bwMode="auto">
          <a:xfrm>
            <a:off x="2256754" y="2381916"/>
            <a:ext cx="2553300" cy="225879"/>
            <a:chOff x="1482" y="1270"/>
            <a:chExt cx="2191" cy="194"/>
          </a:xfrm>
        </p:grpSpPr>
        <p:sp>
          <p:nvSpPr>
            <p:cNvPr id="32" name="Line 76"/>
            <p:cNvSpPr>
              <a:spLocks noChangeShapeType="1"/>
            </p:cNvSpPr>
            <p:nvPr/>
          </p:nvSpPr>
          <p:spPr bwMode="auto">
            <a:xfrm>
              <a:off x="1482" y="1270"/>
              <a:ext cx="2191" cy="143"/>
            </a:xfrm>
            <a:prstGeom prst="line">
              <a:avLst/>
            </a:prstGeom>
            <a:noFill/>
            <a:ln w="9525">
              <a:solidFill>
                <a:srgbClr val="A50021"/>
              </a:solidFill>
              <a:round/>
              <a:headEnd/>
              <a:tailEnd/>
            </a:ln>
            <a:effectLst/>
          </p:spPr>
          <p:txBody>
            <a:bodyPr wrap="none" lIns="93528" tIns="46764" rIns="93528" bIns="46764" anchor="ctr"/>
            <a:lstStyle/>
            <a:p>
              <a:endParaRPr lang="en-US"/>
            </a:p>
          </p:txBody>
        </p:sp>
        <p:sp>
          <p:nvSpPr>
            <p:cNvPr id="33" name="Line 77"/>
            <p:cNvSpPr>
              <a:spLocks noChangeShapeType="1"/>
            </p:cNvSpPr>
            <p:nvPr/>
          </p:nvSpPr>
          <p:spPr bwMode="auto">
            <a:xfrm>
              <a:off x="1482" y="1308"/>
              <a:ext cx="2191" cy="156"/>
            </a:xfrm>
            <a:prstGeom prst="line">
              <a:avLst/>
            </a:prstGeom>
            <a:noFill/>
            <a:ln w="9525">
              <a:solidFill>
                <a:srgbClr val="A50021"/>
              </a:solidFill>
              <a:round/>
              <a:headEnd/>
              <a:tailEnd/>
            </a:ln>
            <a:effectLst/>
          </p:spPr>
          <p:txBody>
            <a:bodyPr wrap="none" lIns="93528" tIns="46764" rIns="93528" bIns="46764" anchor="ctr"/>
            <a:lstStyle/>
            <a:p>
              <a:endParaRPr lang="en-US"/>
            </a:p>
          </p:txBody>
        </p:sp>
      </p:grpSp>
      <p:sp>
        <p:nvSpPr>
          <p:cNvPr id="34" name="Line 78"/>
          <p:cNvSpPr>
            <a:spLocks noChangeShapeType="1"/>
          </p:cNvSpPr>
          <p:nvPr/>
        </p:nvSpPr>
        <p:spPr bwMode="auto">
          <a:xfrm flipH="1" flipV="1">
            <a:off x="2256754" y="2323405"/>
            <a:ext cx="280224" cy="348343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lIns="80144" tIns="40072" rIns="80144" bIns="40072" anchor="ctr"/>
          <a:lstStyle/>
          <a:p>
            <a:endParaRPr lang="en-US"/>
          </a:p>
        </p:txBody>
      </p:sp>
      <p:pic>
        <p:nvPicPr>
          <p:cNvPr id="35" name="Picture 79" descr="routerfirw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73775" y="2331569"/>
            <a:ext cx="191804" cy="163286"/>
          </a:xfrm>
          <a:prstGeom prst="rect">
            <a:avLst/>
          </a:prstGeom>
          <a:noFill/>
        </p:spPr>
      </p:pic>
      <p:sp>
        <p:nvSpPr>
          <p:cNvPr id="36" name="Line 80"/>
          <p:cNvSpPr>
            <a:spLocks noChangeShapeType="1"/>
          </p:cNvSpPr>
          <p:nvPr/>
        </p:nvSpPr>
        <p:spPr bwMode="auto">
          <a:xfrm flipV="1">
            <a:off x="2215944" y="2060788"/>
            <a:ext cx="0" cy="2626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0144" tIns="40072" rIns="80144" bIns="40072" anchor="ctr"/>
          <a:lstStyle/>
          <a:p>
            <a:endParaRPr lang="en-US"/>
          </a:p>
        </p:txBody>
      </p:sp>
      <p:sp>
        <p:nvSpPr>
          <p:cNvPr id="37" name="Line 81"/>
          <p:cNvSpPr>
            <a:spLocks noChangeShapeType="1"/>
          </p:cNvSpPr>
          <p:nvPr/>
        </p:nvSpPr>
        <p:spPr bwMode="auto">
          <a:xfrm>
            <a:off x="1682704" y="2060787"/>
            <a:ext cx="76857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0144" tIns="40072" rIns="80144" bIns="40072" anchor="ctr"/>
          <a:lstStyle/>
          <a:p>
            <a:endParaRPr lang="en-US"/>
          </a:p>
        </p:txBody>
      </p:sp>
      <p:pic>
        <p:nvPicPr>
          <p:cNvPr id="38" name="Picture 82" descr="p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20026" y="1652574"/>
            <a:ext cx="276143" cy="229960"/>
          </a:xfrm>
          <a:prstGeom prst="rect">
            <a:avLst/>
          </a:prstGeom>
          <a:noFill/>
        </p:spPr>
      </p:pic>
      <p:pic>
        <p:nvPicPr>
          <p:cNvPr id="39" name="Picture 8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29651" y="1611752"/>
            <a:ext cx="367284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40" name="Line 84"/>
          <p:cNvSpPr>
            <a:spLocks noChangeShapeType="1"/>
          </p:cNvSpPr>
          <p:nvPr/>
        </p:nvSpPr>
        <p:spPr bwMode="auto">
          <a:xfrm>
            <a:off x="2351975" y="1882534"/>
            <a:ext cx="0" cy="17825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0144" tIns="40072" rIns="80144" bIns="40072" anchor="ctr"/>
          <a:lstStyle/>
          <a:p>
            <a:endParaRPr lang="en-US"/>
          </a:p>
        </p:txBody>
      </p:sp>
      <p:sp>
        <p:nvSpPr>
          <p:cNvPr id="41" name="Line 85"/>
          <p:cNvSpPr>
            <a:spLocks noChangeShapeType="1"/>
          </p:cNvSpPr>
          <p:nvPr/>
        </p:nvSpPr>
        <p:spPr bwMode="auto">
          <a:xfrm>
            <a:off x="1769763" y="1866205"/>
            <a:ext cx="0" cy="17825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0144" tIns="40072" rIns="80144" bIns="40072" anchor="ctr"/>
          <a:lstStyle/>
          <a:p>
            <a:endParaRPr lang="en-US"/>
          </a:p>
        </p:txBody>
      </p:sp>
      <p:sp>
        <p:nvSpPr>
          <p:cNvPr id="42" name="Text Box 86"/>
          <p:cNvSpPr txBox="1">
            <a:spLocks noChangeArrowheads="1"/>
          </p:cNvSpPr>
          <p:nvPr/>
        </p:nvSpPr>
        <p:spPr bwMode="auto">
          <a:xfrm>
            <a:off x="1565716" y="1500173"/>
            <a:ext cx="537322" cy="1582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8675" tIns="34338" rIns="68675" bIns="34338">
            <a:spAutoFit/>
          </a:bodyPr>
          <a:lstStyle/>
          <a:p>
            <a:pPr marL="251661" indent="-251661" defTabSz="672002">
              <a:lnSpc>
                <a:spcPct val="50000"/>
              </a:lnSpc>
              <a:spcBef>
                <a:spcPct val="50000"/>
              </a:spcBef>
            </a:pPr>
            <a:r>
              <a:rPr lang="en-US" altLang="zh-CN" sz="1000" dirty="0">
                <a:solidFill>
                  <a:schemeClr val="tx1"/>
                </a:solidFill>
              </a:rPr>
              <a:t>IPv6</a:t>
            </a:r>
          </a:p>
        </p:txBody>
      </p:sp>
      <p:sp>
        <p:nvSpPr>
          <p:cNvPr id="43" name="Text Box 87"/>
          <p:cNvSpPr txBox="1">
            <a:spLocks noChangeArrowheads="1"/>
          </p:cNvSpPr>
          <p:nvPr/>
        </p:nvSpPr>
        <p:spPr bwMode="auto">
          <a:xfrm>
            <a:off x="2147929" y="1536912"/>
            <a:ext cx="523719" cy="1582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8675" tIns="34338" rIns="68675" bIns="34338">
            <a:spAutoFit/>
          </a:bodyPr>
          <a:lstStyle/>
          <a:p>
            <a:pPr marL="251661" indent="-251661" defTabSz="672002">
              <a:lnSpc>
                <a:spcPct val="50000"/>
              </a:lnSpc>
              <a:spcBef>
                <a:spcPct val="50000"/>
              </a:spcBef>
            </a:pPr>
            <a:r>
              <a:rPr lang="en-US" altLang="zh-CN" sz="1000" dirty="0">
                <a:solidFill>
                  <a:schemeClr val="tx1"/>
                </a:solidFill>
              </a:rPr>
              <a:t>IPv4</a:t>
            </a:r>
          </a:p>
        </p:txBody>
      </p:sp>
      <p:sp>
        <p:nvSpPr>
          <p:cNvPr id="44" name="Line 88"/>
          <p:cNvSpPr>
            <a:spLocks noChangeShapeType="1"/>
          </p:cNvSpPr>
          <p:nvPr/>
        </p:nvSpPr>
        <p:spPr bwMode="auto">
          <a:xfrm flipV="1">
            <a:off x="2220025" y="2671747"/>
            <a:ext cx="2590029" cy="125186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/>
          </a:ln>
          <a:effectLst/>
        </p:spPr>
        <p:txBody>
          <a:bodyPr wrap="none" lIns="80144" tIns="40072" rIns="80144" bIns="40072" anchor="ctr"/>
          <a:lstStyle/>
          <a:p>
            <a:endParaRPr lang="en-US"/>
          </a:p>
        </p:txBody>
      </p:sp>
      <p:sp>
        <p:nvSpPr>
          <p:cNvPr id="45" name="Text Box 89"/>
          <p:cNvSpPr txBox="1">
            <a:spLocks noChangeArrowheads="1"/>
          </p:cNvSpPr>
          <p:nvPr/>
        </p:nvSpPr>
        <p:spPr bwMode="auto">
          <a:xfrm>
            <a:off x="745450" y="2117937"/>
            <a:ext cx="1618768" cy="1582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8675" tIns="34338" rIns="68675" bIns="34338">
            <a:spAutoFit/>
          </a:bodyPr>
          <a:lstStyle/>
          <a:p>
            <a:pPr marL="251661" indent="-251661" defTabSz="672002">
              <a:lnSpc>
                <a:spcPct val="50000"/>
              </a:lnSpc>
              <a:spcBef>
                <a:spcPct val="50000"/>
              </a:spcBef>
            </a:pPr>
            <a:r>
              <a:rPr lang="en-US" altLang="zh-CN" sz="1000" dirty="0">
                <a:solidFill>
                  <a:schemeClr val="tx1"/>
                </a:solidFill>
              </a:rPr>
              <a:t>Private IPv4 Address</a:t>
            </a:r>
          </a:p>
        </p:txBody>
      </p:sp>
      <p:sp>
        <p:nvSpPr>
          <p:cNvPr id="46" name="Freeform 90"/>
          <p:cNvSpPr>
            <a:spLocks/>
          </p:cNvSpPr>
          <p:nvPr/>
        </p:nvSpPr>
        <p:spPr bwMode="auto">
          <a:xfrm>
            <a:off x="2199621" y="2671748"/>
            <a:ext cx="2735582" cy="283972"/>
          </a:xfrm>
          <a:custGeom>
            <a:avLst/>
            <a:gdLst/>
            <a:ahLst/>
            <a:cxnLst>
              <a:cxn ang="0">
                <a:pos x="15" y="106"/>
              </a:cxn>
              <a:cxn ang="0">
                <a:pos x="333" y="15"/>
              </a:cxn>
              <a:cxn ang="0">
                <a:pos x="2011" y="15"/>
              </a:cxn>
            </a:cxnLst>
            <a:rect l="0" t="0" r="r" b="b"/>
            <a:pathLst>
              <a:path w="2011" h="106">
                <a:moveTo>
                  <a:pt x="15" y="106"/>
                </a:moveTo>
                <a:cubicBezTo>
                  <a:pt x="7" y="68"/>
                  <a:pt x="0" y="30"/>
                  <a:pt x="333" y="15"/>
                </a:cubicBezTo>
                <a:cubicBezTo>
                  <a:pt x="666" y="0"/>
                  <a:pt x="1338" y="7"/>
                  <a:pt x="2011" y="15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7866" tIns="33933" rIns="67866" bIns="33933">
            <a:spAutoFit/>
          </a:bodyPr>
          <a:lstStyle/>
          <a:p>
            <a:endParaRPr lang="en-US"/>
          </a:p>
        </p:txBody>
      </p:sp>
      <p:sp>
        <p:nvSpPr>
          <p:cNvPr id="47" name="Line 91"/>
          <p:cNvSpPr>
            <a:spLocks noChangeShapeType="1"/>
          </p:cNvSpPr>
          <p:nvPr/>
        </p:nvSpPr>
        <p:spPr bwMode="auto">
          <a:xfrm>
            <a:off x="5060352" y="2507102"/>
            <a:ext cx="492432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lIns="67866" tIns="33933" rIns="67866" bIns="33933">
            <a:spAutoFit/>
          </a:bodyPr>
          <a:lstStyle/>
          <a:p>
            <a:endParaRPr lang="en-US"/>
          </a:p>
        </p:txBody>
      </p:sp>
      <p:sp>
        <p:nvSpPr>
          <p:cNvPr id="48" name="Line 92"/>
          <p:cNvSpPr>
            <a:spLocks noChangeShapeType="1"/>
          </p:cNvSpPr>
          <p:nvPr/>
        </p:nvSpPr>
        <p:spPr bwMode="auto">
          <a:xfrm>
            <a:off x="1913956" y="2630926"/>
            <a:ext cx="492432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lIns="67866" tIns="33933" rIns="67866" bIns="33933">
            <a:spAutoFit/>
          </a:bodyPr>
          <a:lstStyle/>
          <a:p>
            <a:endParaRPr lang="en-US"/>
          </a:p>
        </p:txBody>
      </p:sp>
      <p:sp>
        <p:nvSpPr>
          <p:cNvPr id="49" name="AutoShape 93"/>
          <p:cNvSpPr>
            <a:spLocks noChangeArrowheads="1"/>
          </p:cNvSpPr>
          <p:nvPr/>
        </p:nvSpPr>
        <p:spPr bwMode="auto">
          <a:xfrm rot="16200000" flipH="1">
            <a:off x="3664645" y="1803852"/>
            <a:ext cx="197303" cy="1603804"/>
          </a:xfrm>
          <a:prstGeom prst="can">
            <a:avLst>
              <a:gd name="adj" fmla="val 31207"/>
            </a:avLst>
          </a:prstGeom>
          <a:solidFill>
            <a:srgbClr val="009999"/>
          </a:solidFill>
          <a:ln w="9525">
            <a:solidFill>
              <a:srgbClr val="009999"/>
            </a:solidFill>
            <a:round/>
            <a:headEnd/>
            <a:tailEnd/>
          </a:ln>
          <a:effectLst/>
        </p:spPr>
        <p:txBody>
          <a:bodyPr vert="eaVert" wrap="none" lIns="78340" tIns="39170" rIns="78340" bIns="39170" anchor="ctr"/>
          <a:lstStyle/>
          <a:p>
            <a:pPr defTabSz="686966" eaLnBrk="0" hangingPunct="0"/>
            <a:endParaRPr lang="zh-CN" altLang="en-US" sz="1200" dirty="0">
              <a:solidFill>
                <a:srgbClr val="009999"/>
              </a:solidFill>
            </a:endParaRPr>
          </a:p>
        </p:txBody>
      </p:sp>
      <p:sp>
        <p:nvSpPr>
          <p:cNvPr id="50" name="Text Box 94"/>
          <p:cNvSpPr txBox="1">
            <a:spLocks noChangeArrowheads="1"/>
          </p:cNvSpPr>
          <p:nvPr/>
        </p:nvSpPr>
        <p:spPr bwMode="auto">
          <a:xfrm>
            <a:off x="3392612" y="2507102"/>
            <a:ext cx="969901" cy="2245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8675" tIns="34338" rIns="68675" bIns="34338">
            <a:spAutoFit/>
          </a:bodyPr>
          <a:lstStyle/>
          <a:p>
            <a:pPr marL="251661" indent="-251661" defTabSz="672002">
              <a:spcBef>
                <a:spcPct val="50000"/>
              </a:spcBef>
            </a:pPr>
            <a:r>
              <a:rPr lang="en-US" altLang="zh-CN" sz="1000" dirty="0"/>
              <a:t>4-in-6 tunnel</a:t>
            </a:r>
          </a:p>
        </p:txBody>
      </p:sp>
      <p:sp>
        <p:nvSpPr>
          <p:cNvPr id="51" name="Text Box 55"/>
          <p:cNvSpPr txBox="1">
            <a:spLocks noChangeArrowheads="1"/>
          </p:cNvSpPr>
          <p:nvPr/>
        </p:nvSpPr>
        <p:spPr bwMode="auto">
          <a:xfrm>
            <a:off x="1785918" y="3348641"/>
            <a:ext cx="901531" cy="2232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68675" tIns="34338" rIns="68675" bIns="34338">
            <a:spAutoFit/>
          </a:bodyPr>
          <a:lstStyle/>
          <a:p>
            <a:pPr marL="251661" indent="-251661" defTabSz="672002">
              <a:spcBef>
                <a:spcPct val="50000"/>
              </a:spcBef>
            </a:pPr>
            <a:r>
              <a:rPr lang="en-US" altLang="zh-CN" sz="1000" b="1" dirty="0" smtClean="0">
                <a:solidFill>
                  <a:srgbClr val="FF0000"/>
                </a:solidFill>
              </a:rPr>
              <a:t>IGMP Proxy</a:t>
            </a:r>
            <a:endParaRPr lang="en-US" altLang="zh-CN" sz="1000" b="1" dirty="0">
              <a:solidFill>
                <a:srgbClr val="FF0000"/>
              </a:solidFill>
            </a:endParaRPr>
          </a:p>
        </p:txBody>
      </p:sp>
      <p:sp>
        <p:nvSpPr>
          <p:cNvPr id="52" name="Text Box 55"/>
          <p:cNvSpPr txBox="1">
            <a:spLocks noChangeArrowheads="1"/>
          </p:cNvSpPr>
          <p:nvPr/>
        </p:nvSpPr>
        <p:spPr bwMode="auto">
          <a:xfrm>
            <a:off x="4670601" y="3348641"/>
            <a:ext cx="1044407" cy="2232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68675" tIns="34338" rIns="68675" bIns="34338">
            <a:spAutoFit/>
          </a:bodyPr>
          <a:lstStyle/>
          <a:p>
            <a:pPr marL="251661" indent="-251661" defTabSz="672002">
              <a:spcBef>
                <a:spcPct val="50000"/>
              </a:spcBef>
            </a:pPr>
            <a:r>
              <a:rPr lang="en-US" altLang="zh-CN" sz="1000" b="1" dirty="0" smtClean="0">
                <a:solidFill>
                  <a:srgbClr val="FF0000"/>
                </a:solidFill>
              </a:rPr>
              <a:t>IGMP </a:t>
            </a:r>
            <a:r>
              <a:rPr lang="en-US" altLang="zh-CN" sz="1000" b="1" dirty="0" err="1" smtClean="0">
                <a:solidFill>
                  <a:srgbClr val="FF0000"/>
                </a:solidFill>
              </a:rPr>
              <a:t>Querier</a:t>
            </a:r>
            <a:endParaRPr lang="en-US" altLang="zh-CN" sz="1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9" grpId="0"/>
      <p:bldP spid="45" grpId="0"/>
      <p:bldP spid="47" grpId="0" animBg="1"/>
      <p:bldP spid="4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DS-</a:t>
            </a:r>
            <a:r>
              <a:rPr lang="en-US" dirty="0" err="1" smtClean="0"/>
              <a:t>Lite</a:t>
            </a:r>
            <a:r>
              <a:rPr lang="en-US" dirty="0" smtClean="0"/>
              <a:t> Multicast Operation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5357813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chemeClr val="accent1"/>
                </a:solidFill>
              </a:rPr>
              <a:t>B4 establishes a tunnel interface with AFTR</a:t>
            </a:r>
          </a:p>
          <a:p>
            <a:pPr eaLnBrk="1" hangingPunct="1"/>
            <a:r>
              <a:rPr lang="en-US" sz="2800" b="1" dirty="0" smtClean="0">
                <a:solidFill>
                  <a:schemeClr val="accent1"/>
                </a:solidFill>
              </a:rPr>
              <a:t>IGMP messages and v4 multicast data are carried in v4 in v6 tunnel between B4 and AFTR</a:t>
            </a:r>
          </a:p>
          <a:p>
            <a:pPr eaLnBrk="1" hangingPunct="1"/>
            <a:r>
              <a:rPr lang="en-US" sz="2800" b="1" dirty="0" smtClean="0">
                <a:solidFill>
                  <a:schemeClr val="accent1"/>
                </a:solidFill>
              </a:rPr>
              <a:t>B4 sends aggregated IGMP report messages to AFTR</a:t>
            </a:r>
          </a:p>
          <a:p>
            <a:pPr eaLnBrk="1" hangingPunct="1"/>
            <a:r>
              <a:rPr lang="en-US" sz="2800" b="1" dirty="0" smtClean="0">
                <a:solidFill>
                  <a:schemeClr val="accent1"/>
                </a:solidFill>
              </a:rPr>
              <a:t>B4 receives v4 multicast data, </a:t>
            </a:r>
            <a:r>
              <a:rPr lang="en-US" sz="2800" b="1" dirty="0" err="1" smtClean="0">
                <a:solidFill>
                  <a:schemeClr val="accent1"/>
                </a:solidFill>
              </a:rPr>
              <a:t>decapsulates</a:t>
            </a:r>
            <a:r>
              <a:rPr lang="en-US" sz="2800" b="1" dirty="0" smtClean="0">
                <a:solidFill>
                  <a:schemeClr val="accent1"/>
                </a:solidFill>
              </a:rPr>
              <a:t> it and then delivers it to the hosts </a:t>
            </a:r>
          </a:p>
          <a:p>
            <a:pPr eaLnBrk="1" hangingPunct="1"/>
            <a:r>
              <a:rPr lang="en-US" sz="2800" b="1" dirty="0" smtClean="0">
                <a:solidFill>
                  <a:schemeClr val="accent1"/>
                </a:solidFill>
              </a:rPr>
              <a:t>Due to the shared link no duplication is needed</a:t>
            </a:r>
          </a:p>
          <a:p>
            <a:pPr eaLnBrk="1" hangingPunct="1"/>
            <a:r>
              <a:rPr lang="en-US" sz="2800" b="1" dirty="0" smtClean="0">
                <a:solidFill>
                  <a:schemeClr val="accent1"/>
                </a:solidFill>
              </a:rPr>
              <a:t>AFTR acts as the default multicast </a:t>
            </a:r>
            <a:r>
              <a:rPr lang="en-US" sz="2800" b="1" dirty="0" err="1" smtClean="0">
                <a:solidFill>
                  <a:schemeClr val="accent1"/>
                </a:solidFill>
              </a:rPr>
              <a:t>querier</a:t>
            </a:r>
            <a:r>
              <a:rPr lang="en-US" sz="2800" b="1" dirty="0" smtClean="0">
                <a:solidFill>
                  <a:schemeClr val="accent1"/>
                </a:solidFill>
              </a:rPr>
              <a:t> for all B4s</a:t>
            </a:r>
          </a:p>
          <a:p>
            <a:pPr eaLnBrk="1" hangingPunct="1"/>
            <a:r>
              <a:rPr lang="en-US" sz="2800" b="1" dirty="0" smtClean="0">
                <a:solidFill>
                  <a:schemeClr val="accent1"/>
                </a:solidFill>
              </a:rPr>
              <a:t>AFTR receives v4 multicast data, first replicates and then forwards in IPv4-in-IPv6 tunnel to B4s</a:t>
            </a:r>
          </a:p>
          <a:p>
            <a:pPr eaLnBrk="1" hangingPunct="1"/>
            <a:r>
              <a:rPr lang="en-US" sz="2800" b="1" dirty="0" smtClean="0">
                <a:solidFill>
                  <a:schemeClr val="accent1"/>
                </a:solidFill>
              </a:rPr>
              <a:t>PROS: Encapsulation based no translation</a:t>
            </a:r>
          </a:p>
          <a:p>
            <a:pPr eaLnBrk="1" hangingPunct="1"/>
            <a:r>
              <a:rPr lang="en-US" sz="2800" b="1" dirty="0" smtClean="0">
                <a:solidFill>
                  <a:schemeClr val="accent1"/>
                </a:solidFill>
              </a:rPr>
              <a:t>PROS: Does not require native multicast in access</a:t>
            </a:r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50106"/>
          </a:xfrm>
        </p:spPr>
        <p:txBody>
          <a:bodyPr/>
          <a:lstStyle/>
          <a:p>
            <a:r>
              <a:rPr lang="en-US" dirty="0" smtClean="0"/>
              <a:t>Layer 2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76064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Assumption</a:t>
            </a:r>
            <a:r>
              <a:rPr lang="en-US" b="1" dirty="0" smtClean="0">
                <a:solidFill>
                  <a:schemeClr val="accent1"/>
                </a:solidFill>
              </a:rPr>
              <a:t>: </a:t>
            </a:r>
            <a:r>
              <a:rPr lang="en-US" b="1" dirty="0" smtClean="0">
                <a:solidFill>
                  <a:schemeClr val="accent1"/>
                </a:solidFill>
              </a:rPr>
              <a:t>DS-</a:t>
            </a:r>
            <a:r>
              <a:rPr lang="en-US" b="1" dirty="0" err="1" smtClean="0">
                <a:solidFill>
                  <a:schemeClr val="accent1"/>
                </a:solidFill>
              </a:rPr>
              <a:t>Lite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network supports </a:t>
            </a:r>
            <a:r>
              <a:rPr lang="en-US" b="1" dirty="0" smtClean="0">
                <a:solidFill>
                  <a:schemeClr val="accent1"/>
                </a:solidFill>
              </a:rPr>
              <a:t>IPv4 </a:t>
            </a:r>
            <a:r>
              <a:rPr lang="en-US" b="1" dirty="0" smtClean="0">
                <a:solidFill>
                  <a:schemeClr val="accent1"/>
                </a:solidFill>
              </a:rPr>
              <a:t>multicast in Layer 2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Switches maintain a list of multicast routers and the ports using multicast router discovery protocol (RFC 4286)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IGMP </a:t>
            </a:r>
            <a:r>
              <a:rPr lang="en-US" b="1" dirty="0" smtClean="0">
                <a:solidFill>
                  <a:schemeClr val="accent1"/>
                </a:solidFill>
              </a:rPr>
              <a:t>join/leave messages add/remove filter entries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Multicast data packets are forwarded downstream based on the filter </a:t>
            </a:r>
            <a:r>
              <a:rPr lang="en-US" b="1" dirty="0" smtClean="0">
                <a:solidFill>
                  <a:schemeClr val="accent1"/>
                </a:solidFill>
              </a:rPr>
              <a:t>entries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IPv4 </a:t>
            </a:r>
            <a:r>
              <a:rPr lang="en-US" b="1" dirty="0" smtClean="0">
                <a:solidFill>
                  <a:schemeClr val="accent1"/>
                </a:solidFill>
              </a:rPr>
              <a:t>snooping switches </a:t>
            </a:r>
            <a:r>
              <a:rPr lang="en-US" b="1" dirty="0" smtClean="0">
                <a:solidFill>
                  <a:schemeClr val="accent1"/>
                </a:solidFill>
              </a:rPr>
              <a:t>IPv6 </a:t>
            </a:r>
            <a:r>
              <a:rPr lang="en-US" b="1" dirty="0" smtClean="0">
                <a:solidFill>
                  <a:schemeClr val="accent1"/>
                </a:solidFill>
              </a:rPr>
              <a:t>protocol field values in </a:t>
            </a:r>
            <a:r>
              <a:rPr lang="en-US" b="1" dirty="0" smtClean="0">
                <a:solidFill>
                  <a:schemeClr val="accent1"/>
                </a:solidFill>
              </a:rPr>
              <a:t>IPv4-in-IPv6 </a:t>
            </a:r>
            <a:r>
              <a:rPr lang="en-US" b="1" dirty="0" smtClean="0">
                <a:solidFill>
                  <a:schemeClr val="accent1"/>
                </a:solidFill>
              </a:rPr>
              <a:t>tunnel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WG draft?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962</TotalTime>
  <Words>239</Words>
  <Application>Microsoft Office PowerPoint</Application>
  <PresentationFormat>On-screen Show (4:3)</PresentationFormat>
  <Paragraphs>48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Multicast Support for Dual Stack Lite</vt:lpstr>
      <vt:lpstr>DS-Lite Multicast</vt:lpstr>
      <vt:lpstr>DS-Lite Multicast Operation</vt:lpstr>
      <vt:lpstr>Layer 2 Support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Bootstrapping</dc:title>
  <dc:creator>Colin O'Flynn</dc:creator>
  <cp:lastModifiedBy>SarikayaBehcet 73654</cp:lastModifiedBy>
  <cp:revision>25</cp:revision>
  <dcterms:created xsi:type="dcterms:W3CDTF">2010-03-21T10:50:28Z</dcterms:created>
  <dcterms:modified xsi:type="dcterms:W3CDTF">2011-07-14T21:33:18Z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1310657083</vt:lpwstr>
  </property>
</Properties>
</file>