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7"/>
  </p:notesMasterIdLst>
  <p:sldIdLst>
    <p:sldId id="256" r:id="rId2"/>
    <p:sldId id="267" r:id="rId3"/>
    <p:sldId id="268" r:id="rId4"/>
    <p:sldId id="266" r:id="rId5"/>
    <p:sldId id="26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9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CD29F42-F758-4E0A-835A-28DB3969ECA3}" type="datetimeFigureOut">
              <a:rPr lang="en-US"/>
              <a:pPr>
                <a:defRPr/>
              </a:pPr>
              <a:t>7/14/2011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6D9418-7C6B-4EC9-BF64-29ADCF34E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11B626-2FA5-48EF-991F-C35239555DB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6D9418-7C6B-4EC9-BF64-29ADCF34EA7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D6F6B-5D3B-4CDB-B7F8-3B88EE0A0DD0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16379-9393-493D-B341-1D5B813950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7AF66-1FFF-406A-BBA2-3F9D11E12484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A5D34-FD4F-412C-8630-050D55B5A0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73B01-AD70-40D9-9296-19DCDC25E843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9D267-5DE1-4BDE-B435-1E421BA745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081EE-644E-4AA8-9BEC-D6B941E95A74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E20DC-172C-4E13-B666-DEE8B55E4F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C56BD-1522-4AAA-BB99-F5C97220FCF8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F23A1-F37F-4D31-BB2A-F157666035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6AAC3-7C09-4D5D-B4D7-D399A41796C7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D9AD4-E479-4EB2-A2D3-414F87D2EF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681FC-ED6E-4115-994A-7B0838F78AAC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40743-875F-4367-8D37-B632EF1DE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D5AE1-0EB8-4D8D-ACF7-573ADF1C7D6C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C1893-1417-49C1-9A64-61AA9D705C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918A0-947E-495D-A98A-B8772A987A02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44B3A-3B75-48FD-953F-AC7C35CFA1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1F097-6E95-4DF7-8C1B-4C1A0892A37D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78E3B-8315-46F6-9919-65D5C588E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24B03-16F6-462C-B96F-DC3CC2776DB9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F4642-33C2-45F6-B436-FB58E81CF8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CCBB71-422A-4ABA-8C91-E82A712638FC}" type="datetime1">
              <a:rPr lang="en-US" smtClean="0"/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2447555-D546-4E33-94A5-B5EA140FEC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Multicast Support for </a:t>
            </a:r>
            <a:r>
              <a:rPr lang="en-US" dirty="0" smtClean="0"/>
              <a:t>6rd</a:t>
            </a:r>
            <a:endParaRPr lang="en-US" dirty="0" smtClean="0"/>
          </a:p>
        </p:txBody>
      </p:sp>
      <p:sp>
        <p:nvSpPr>
          <p:cNvPr id="6146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4313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Behcet Sarikaya</a:t>
            </a:r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500034" y="6072206"/>
            <a:ext cx="814393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draft-sarikaya-softwire-6rdmulticast-01.txt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816379-9393-493D-B341-1D5B8139503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6rd Multicast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6rd CPE MUST support MLD Proxy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6rd BR MUST support MLD </a:t>
            </a:r>
            <a:r>
              <a:rPr lang="en-US" b="1" dirty="0" err="1" smtClean="0">
                <a:solidFill>
                  <a:schemeClr val="accent1"/>
                </a:solidFill>
              </a:rPr>
              <a:t>Querier</a:t>
            </a:r>
            <a:endParaRPr lang="en-US" b="1" dirty="0" smtClean="0">
              <a:solidFill>
                <a:schemeClr val="accent1"/>
              </a:solidFill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ASM/SSM transparently </a:t>
            </a:r>
            <a:r>
              <a:rPr lang="en-US" b="1" dirty="0" smtClean="0">
                <a:solidFill>
                  <a:schemeClr val="accent1"/>
                </a:solidFill>
              </a:rPr>
              <a:t>supported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For SSM MLDv2 must be supported</a:t>
            </a:r>
            <a:endParaRPr lang="en-US" dirty="0"/>
          </a:p>
        </p:txBody>
      </p:sp>
      <p:sp>
        <p:nvSpPr>
          <p:cNvPr id="4" name="Cloud"/>
          <p:cNvSpPr>
            <a:spLocks noChangeAspect="1" noEditPoints="1" noChangeArrowheads="1"/>
          </p:cNvSpPr>
          <p:nvPr/>
        </p:nvSpPr>
        <p:spPr bwMode="auto">
          <a:xfrm>
            <a:off x="2275798" y="1523304"/>
            <a:ext cx="2643081" cy="134710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 algn="ctr">
            <a:solidFill>
              <a:srgbClr val="FF9933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78355" tIns="39177" rIns="78355" bIns="39177"/>
          <a:lstStyle/>
          <a:p>
            <a:endParaRPr lang="en-US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411829" y="1908386"/>
            <a:ext cx="2448557" cy="4153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2110" tIns="41054" rIns="82110" bIns="41054">
            <a:spAutoFit/>
          </a:bodyPr>
          <a:lstStyle/>
          <a:p>
            <a:pPr defTabSz="814837" eaLnBrk="0" hangingPunct="0">
              <a:lnSpc>
                <a:spcPct val="90000"/>
              </a:lnSpc>
            </a:pPr>
            <a:r>
              <a:rPr lang="en-US" altLang="zh-CN" sz="2400" dirty="0"/>
              <a:t>IPv4 Network</a:t>
            </a:r>
          </a:p>
        </p:txBody>
      </p:sp>
      <p:pic>
        <p:nvPicPr>
          <p:cNvPr id="6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2193" y="1214422"/>
            <a:ext cx="2736943" cy="172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767712" y="1980504"/>
            <a:ext cx="2232268" cy="7477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2110" tIns="41054" rIns="82110" bIns="41054">
            <a:spAutoFit/>
          </a:bodyPr>
          <a:lstStyle/>
          <a:p>
            <a:pPr defTabSz="814837" eaLnBrk="0" hangingPunct="0">
              <a:lnSpc>
                <a:spcPct val="90000"/>
              </a:lnSpc>
            </a:pPr>
            <a:r>
              <a:rPr lang="en-US" altLang="zh-CN" sz="2400" dirty="0"/>
              <a:t>IPv6 Network</a:t>
            </a:r>
          </a:p>
          <a:p>
            <a:pPr defTabSz="814837" eaLnBrk="0" hangingPunct="0">
              <a:lnSpc>
                <a:spcPct val="90000"/>
              </a:lnSpc>
            </a:pPr>
            <a:endParaRPr lang="zh-CN" altLang="en-US" sz="2400" dirty="0"/>
          </a:p>
        </p:txBody>
      </p:sp>
      <p:pic>
        <p:nvPicPr>
          <p:cNvPr id="8" name="Picture 7" descr="CarrierRoutingSyste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6857" y="1961454"/>
            <a:ext cx="719603" cy="363311"/>
          </a:xfrm>
          <a:prstGeom prst="rect">
            <a:avLst/>
          </a:prstGeom>
          <a:noFill/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822298" y="1716525"/>
            <a:ext cx="711441" cy="3322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2110" tIns="41054" rIns="82110" bIns="41054">
            <a:spAutoFit/>
          </a:bodyPr>
          <a:lstStyle/>
          <a:p>
            <a:pPr defTabSz="814837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1800" dirty="0">
                <a:solidFill>
                  <a:schemeClr val="tx1"/>
                </a:solidFill>
              </a:rPr>
              <a:t> </a:t>
            </a:r>
            <a:r>
              <a:rPr lang="en-US" altLang="zh-CN" sz="1200" dirty="0">
                <a:solidFill>
                  <a:schemeClr val="tx1"/>
                </a:solidFill>
              </a:rPr>
              <a:t>6rd BR</a:t>
            </a: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5123" y="2362865"/>
            <a:ext cx="428497" cy="333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1" name="Picture 11" descr="routerfirw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1158" y="2313879"/>
            <a:ext cx="224451" cy="190500"/>
          </a:xfrm>
          <a:prstGeom prst="rect">
            <a:avLst/>
          </a:prstGeom>
          <a:noFill/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991666" y="2780603"/>
            <a:ext cx="650228" cy="1876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44" tIns="40072" rIns="80144" bIns="40072">
            <a:spAutoFit/>
          </a:bodyPr>
          <a:lstStyle/>
          <a:p>
            <a:pPr marL="293831" indent="-293831">
              <a:lnSpc>
                <a:spcPct val="50000"/>
              </a:lnSpc>
              <a:spcBef>
                <a:spcPct val="50000"/>
              </a:spcBef>
            </a:pPr>
            <a:r>
              <a:rPr lang="en-US" altLang="zh-CN" sz="1200" dirty="0"/>
              <a:t> </a:t>
            </a:r>
            <a:r>
              <a:rPr lang="en-US" altLang="zh-CN" sz="1200" dirty="0">
                <a:solidFill>
                  <a:schemeClr val="tx1"/>
                </a:solidFill>
              </a:rPr>
              <a:t>IPv6</a:t>
            </a: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1420163" y="2425457"/>
            <a:ext cx="150995" cy="1238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pic>
        <p:nvPicPr>
          <p:cNvPr id="14" name="Picture 14" descr="CarrierRoutingSyste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6310" y="2141068"/>
            <a:ext cx="500594" cy="253093"/>
          </a:xfrm>
          <a:prstGeom prst="rect">
            <a:avLst/>
          </a:prstGeom>
          <a:noFill/>
        </p:spPr>
      </p:pic>
      <p:pic>
        <p:nvPicPr>
          <p:cNvPr id="15" name="Picture 15" descr="p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86888" y="1911108"/>
            <a:ext cx="322393" cy="268060"/>
          </a:xfrm>
          <a:prstGeom prst="rect">
            <a:avLst/>
          </a:prstGeom>
          <a:noFill/>
        </p:spPr>
      </p:pic>
      <p:sp>
        <p:nvSpPr>
          <p:cNvPr id="16" name="Line 16"/>
          <p:cNvSpPr>
            <a:spLocks noChangeShapeType="1"/>
          </p:cNvSpPr>
          <p:nvPr/>
        </p:nvSpPr>
        <p:spPr bwMode="auto">
          <a:xfrm>
            <a:off x="1255566" y="2141068"/>
            <a:ext cx="386328" cy="221797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952217" y="1777758"/>
            <a:ext cx="650228" cy="1876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44" tIns="40072" rIns="80144" bIns="40072">
            <a:spAutoFit/>
          </a:bodyPr>
          <a:lstStyle/>
          <a:p>
            <a:pPr marL="293831" indent="-293831">
              <a:lnSpc>
                <a:spcPct val="50000"/>
              </a:lnSpc>
              <a:spcBef>
                <a:spcPct val="50000"/>
              </a:spcBef>
            </a:pPr>
            <a:r>
              <a:rPr lang="en-US" altLang="zh-CN" sz="1200" dirty="0"/>
              <a:t> </a:t>
            </a:r>
            <a:r>
              <a:rPr lang="en-US" altLang="zh-CN" sz="1200" dirty="0">
                <a:solidFill>
                  <a:schemeClr val="tx1"/>
                </a:solidFill>
              </a:rPr>
              <a:t>IPv4</a:t>
            </a: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flipV="1">
            <a:off x="1795609" y="2313879"/>
            <a:ext cx="270702" cy="48986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1428728" y="2096151"/>
            <a:ext cx="624382" cy="2491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2110" tIns="41054" rIns="82110" bIns="41054">
            <a:spAutoFit/>
          </a:bodyPr>
          <a:lstStyle/>
          <a:p>
            <a:pPr defTabSz="814837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1200" dirty="0" smtClean="0">
                <a:solidFill>
                  <a:schemeClr val="tx1"/>
                </a:solidFill>
              </a:rPr>
              <a:t>CE</a:t>
            </a:r>
            <a:endParaRPr lang="en-US" altLang="zh-CN" sz="1200" dirty="0">
              <a:solidFill>
                <a:schemeClr val="tx1"/>
              </a:solidFill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V="1">
            <a:off x="1795609" y="2100246"/>
            <a:ext cx="3123270" cy="262618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V="1">
            <a:off x="1795609" y="2162839"/>
            <a:ext cx="3123270" cy="262618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 rot="-408828">
            <a:off x="2749186" y="2276915"/>
            <a:ext cx="1549392" cy="1732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44" tIns="40072" rIns="80144" bIns="40072">
            <a:spAutoFit/>
          </a:bodyPr>
          <a:lstStyle/>
          <a:p>
            <a:pPr marL="293831" indent="-293831">
              <a:lnSpc>
                <a:spcPct val="50000"/>
              </a:lnSpc>
              <a:spcBef>
                <a:spcPct val="50000"/>
              </a:spcBef>
            </a:pPr>
            <a:r>
              <a:rPr lang="en-US" altLang="zh-CN" sz="1200" dirty="0"/>
              <a:t>  6-in-4 tunnel</a:t>
            </a:r>
          </a:p>
        </p:txBody>
      </p:sp>
      <p:sp>
        <p:nvSpPr>
          <p:cNvPr id="23" name="Text Box 55"/>
          <p:cNvSpPr txBox="1">
            <a:spLocks noChangeArrowheads="1"/>
          </p:cNvSpPr>
          <p:nvPr/>
        </p:nvSpPr>
        <p:spPr bwMode="auto">
          <a:xfrm>
            <a:off x="1428728" y="2786058"/>
            <a:ext cx="1214446" cy="2847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68675" tIns="34338" rIns="68675" bIns="34338">
            <a:spAutoFit/>
          </a:bodyPr>
          <a:lstStyle/>
          <a:p>
            <a:pPr marL="251661" indent="-251661" defTabSz="672002">
              <a:spcBef>
                <a:spcPct val="50000"/>
              </a:spcBef>
            </a:pPr>
            <a:r>
              <a:rPr lang="en-US" altLang="zh-CN" sz="1400" b="1" dirty="0" smtClean="0">
                <a:solidFill>
                  <a:srgbClr val="FF0000"/>
                </a:solidFill>
              </a:rPr>
              <a:t>MLD Proxy</a:t>
            </a:r>
            <a:endParaRPr lang="en-US" altLang="zh-CN" sz="1400" b="1" dirty="0">
              <a:solidFill>
                <a:srgbClr val="FF0000"/>
              </a:solidFill>
            </a:endParaRPr>
          </a:p>
        </p:txBody>
      </p:sp>
      <p:sp>
        <p:nvSpPr>
          <p:cNvPr id="24" name="Text Box 55"/>
          <p:cNvSpPr txBox="1">
            <a:spLocks noChangeArrowheads="1"/>
          </p:cNvSpPr>
          <p:nvPr/>
        </p:nvSpPr>
        <p:spPr bwMode="auto">
          <a:xfrm>
            <a:off x="4742039" y="2786058"/>
            <a:ext cx="1401597" cy="2847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68675" tIns="34338" rIns="68675" bIns="34338">
            <a:spAutoFit/>
          </a:bodyPr>
          <a:lstStyle/>
          <a:p>
            <a:pPr marL="251661" indent="-251661" defTabSz="672002">
              <a:spcBef>
                <a:spcPct val="50000"/>
              </a:spcBef>
            </a:pPr>
            <a:r>
              <a:rPr lang="en-US" altLang="zh-CN" sz="1400" b="1" dirty="0" smtClean="0">
                <a:solidFill>
                  <a:srgbClr val="FF0000"/>
                </a:solidFill>
              </a:rPr>
              <a:t>MLD </a:t>
            </a:r>
            <a:r>
              <a:rPr lang="en-US" altLang="zh-CN" sz="1400" b="1" dirty="0" err="1" smtClean="0">
                <a:solidFill>
                  <a:srgbClr val="FF0000"/>
                </a:solidFill>
              </a:rPr>
              <a:t>Querier</a:t>
            </a:r>
            <a:endParaRPr lang="en-US" altLang="zh-CN" sz="1400" b="1" dirty="0">
              <a:solidFill>
                <a:srgbClr val="FF0000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E20DC-172C-4E13-B666-DEE8B55E4FE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en-US" dirty="0" smtClean="0"/>
              <a:t>6rd Multicast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6rd customer edge device (</a:t>
            </a:r>
            <a:r>
              <a:rPr lang="en-US" b="1" dirty="0" smtClean="0">
                <a:solidFill>
                  <a:schemeClr val="accent1"/>
                </a:solidFill>
              </a:rPr>
              <a:t>CE</a:t>
            </a:r>
            <a:r>
              <a:rPr lang="en-US" b="1" dirty="0" smtClean="0">
                <a:solidFill>
                  <a:schemeClr val="accent1"/>
                </a:solidFill>
              </a:rPr>
              <a:t>) is MLD Proxy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6rd </a:t>
            </a:r>
            <a:r>
              <a:rPr lang="en-US" b="1" dirty="0" smtClean="0">
                <a:solidFill>
                  <a:schemeClr val="accent1"/>
                </a:solidFill>
              </a:rPr>
              <a:t>CE </a:t>
            </a:r>
            <a:r>
              <a:rPr lang="en-US" b="1" dirty="0" smtClean="0">
                <a:solidFill>
                  <a:schemeClr val="accent1"/>
                </a:solidFill>
              </a:rPr>
              <a:t>establishes tunnel interface with 6rd BR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MLD messages and v6 multicast data are carried in v6 in v4 tunnel between </a:t>
            </a:r>
            <a:r>
              <a:rPr lang="en-US" b="1" dirty="0" smtClean="0">
                <a:solidFill>
                  <a:schemeClr val="accent1"/>
                </a:solidFill>
              </a:rPr>
              <a:t>CE </a:t>
            </a:r>
            <a:r>
              <a:rPr lang="en-US" b="1" dirty="0" smtClean="0">
                <a:solidFill>
                  <a:schemeClr val="accent1"/>
                </a:solidFill>
              </a:rPr>
              <a:t>and BR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The protocol is analogous to DS-</a:t>
            </a:r>
            <a:r>
              <a:rPr lang="en-US" b="1" dirty="0" err="1" smtClean="0">
                <a:solidFill>
                  <a:schemeClr val="accent1"/>
                </a:solidFill>
              </a:rPr>
              <a:t>Lite</a:t>
            </a:r>
            <a:r>
              <a:rPr lang="en-US" b="1" dirty="0" smtClean="0">
                <a:solidFill>
                  <a:schemeClr val="accent1"/>
                </a:solidFill>
              </a:rPr>
              <a:t> multicast but instead of IGMP, MLD is supported</a:t>
            </a:r>
          </a:p>
          <a:p>
            <a:pPr eaLnBrk="1" hangingPunct="1"/>
            <a:r>
              <a:rPr lang="en-US" b="1" dirty="0" smtClean="0">
                <a:solidFill>
                  <a:schemeClr val="accent1"/>
                </a:solidFill>
              </a:rPr>
              <a:t>PROS: Encapsulation based no translation</a:t>
            </a:r>
          </a:p>
          <a:p>
            <a:pPr eaLnBrk="1" hangingPunct="1"/>
            <a:r>
              <a:rPr lang="en-US" b="1" dirty="0" smtClean="0">
                <a:solidFill>
                  <a:schemeClr val="accent1"/>
                </a:solidFill>
              </a:rPr>
              <a:t>PROS: Does not require native multicast in access</a:t>
            </a: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E20DC-172C-4E13-B666-DEE8B55E4FE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8496944" cy="922114"/>
          </a:xfrm>
        </p:spPr>
        <p:txBody>
          <a:bodyPr/>
          <a:lstStyle/>
          <a:p>
            <a:r>
              <a:rPr lang="en-US" dirty="0" smtClean="0"/>
              <a:t>Layer 2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Assumption: 6rd network supports IPv6 multicast in Layer 2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Switches </a:t>
            </a:r>
            <a:r>
              <a:rPr lang="en-US" b="1" dirty="0" smtClean="0">
                <a:solidFill>
                  <a:schemeClr val="accent1"/>
                </a:solidFill>
              </a:rPr>
              <a:t>maintain a </a:t>
            </a:r>
            <a:r>
              <a:rPr lang="en-US" b="1" dirty="0" smtClean="0">
                <a:solidFill>
                  <a:schemeClr val="accent1"/>
                </a:solidFill>
              </a:rPr>
              <a:t>list of multicast routers and the ports using multicast router discovery </a:t>
            </a:r>
            <a:r>
              <a:rPr lang="en-US" b="1" dirty="0" smtClean="0">
                <a:solidFill>
                  <a:schemeClr val="accent1"/>
                </a:solidFill>
              </a:rPr>
              <a:t>protocol (RFC 4286)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MLD join/leave messages add/remove filter entries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Multicast data packets are forwarded downstream based on the filter entries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IPv6 snooping switches IPv4 protocol field </a:t>
            </a:r>
            <a:r>
              <a:rPr lang="en-US" b="1" dirty="0" smtClean="0">
                <a:solidFill>
                  <a:schemeClr val="accent1"/>
                </a:solidFill>
              </a:rPr>
              <a:t>values in IPv6-in-IPv4 tunnel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E20DC-172C-4E13-B666-DEE8B55E4FE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WG draft?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E20DC-172C-4E13-B666-DEE8B55E4FE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</TotalTime>
  <Words>188</Words>
  <Application>Microsoft Office PowerPoint</Application>
  <PresentationFormat>On-screen Show (4:3)</PresentationFormat>
  <Paragraphs>41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Multicast Support for 6rd</vt:lpstr>
      <vt:lpstr>6rd Multicast</vt:lpstr>
      <vt:lpstr>6rd Multicast Operation</vt:lpstr>
      <vt:lpstr>Layer 2 Support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Bootstrapping</dc:title>
  <dc:creator>Colin O'Flynn</dc:creator>
  <cp:lastModifiedBy>SarikayaBehcet 73654</cp:lastModifiedBy>
  <cp:revision>25</cp:revision>
  <dcterms:created xsi:type="dcterms:W3CDTF">2010-03-21T10:50:28Z</dcterms:created>
  <dcterms:modified xsi:type="dcterms:W3CDTF">2011-07-14T21:30:56Z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1310657083</vt:lpwstr>
  </property>
</Properties>
</file>