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7" autoAdjust="0"/>
    <p:restoredTop sz="94660"/>
  </p:normalViewPr>
  <p:slideViewPr>
    <p:cSldViewPr>
      <p:cViewPr varScale="1">
        <p:scale>
          <a:sx n="70" d="100"/>
          <a:sy n="70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FB862-4141-4088-81CF-74EA1520CBCD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42516-D6B8-4237-A2AE-8DFEDDD070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C9D21-6199-497D-943E-1EED8EF0139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42516-D6B8-4237-A2AE-8DFEDDD0704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200" b="1" kern="1200" spc="-100" baseline="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j-cs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441345"/>
            <a:ext cx="8578850" cy="4527655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8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24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>
              <a:defRPr sz="2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>
              <a:defRPr sz="18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>
              <a:defRPr sz="16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20BD7-9B13-416A-BC44-EB7F55B26775}" type="datetimeFigureOut">
              <a:rPr kumimoji="1" lang="ja-JP" altLang="en-US" smtClean="0"/>
              <a:pPr/>
              <a:t>2011/7/22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A355A-E77D-4F5E-ABF6-4FA0E03E41F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tsuchi@cisc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ohkubo@sakura.ad.jp" TargetMode="External"/><Relationship Id="rId4" Type="http://schemas.openxmlformats.org/officeDocument/2006/relationships/hyperlink" Target="mailto:mark@townsley.ne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Pv6_rapid_deployment" TargetMode="External"/><Relationship Id="rId13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hyperlink" Target="http://www.swinog.ch/meetings/swinog22/p/03_IPv6-swinog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11" Type="http://schemas.openxmlformats.org/officeDocument/2006/relationships/hyperlink" Target="http://www.comcast6.net/6rd-config.php" TargetMode="External"/><Relationship Id="rId5" Type="http://schemas.openxmlformats.org/officeDocument/2006/relationships/image" Target="../media/image3.jpeg"/><Relationship Id="rId10" Type="http://schemas.openxmlformats.org/officeDocument/2006/relationships/hyperlink" Target="http://ripe58.ripe.net/content/presentations/ipv6-free.pdf" TargetMode="External"/><Relationship Id="rId4" Type="http://schemas.openxmlformats.org/officeDocument/2006/relationships/image" Target="../media/image2.gif"/><Relationship Id="rId9" Type="http://schemas.openxmlformats.org/officeDocument/2006/relationships/hyperlink" Target="http://www.kokatsu.jp/blog/ipv4/data/interop2010/S-01_innami_100609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10" Type="http://schemas.openxmlformats.org/officeDocument/2006/relationships/image" Target="../media/image5.gi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wmf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12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11" Type="http://schemas.openxmlformats.org/officeDocument/2006/relationships/image" Target="../media/image14.wmf"/><Relationship Id="rId5" Type="http://schemas.openxmlformats.org/officeDocument/2006/relationships/image" Target="../media/image9.png"/><Relationship Id="rId10" Type="http://schemas.openxmlformats.org/officeDocument/2006/relationships/image" Target="../media/image5.gi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5.gif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wm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11" Type="http://schemas.openxmlformats.org/officeDocument/2006/relationships/image" Target="../media/image25.emf"/><Relationship Id="rId5" Type="http://schemas.openxmlformats.org/officeDocument/2006/relationships/image" Target="../media/image9.png"/><Relationship Id="rId10" Type="http://schemas.openxmlformats.org/officeDocument/2006/relationships/image" Target="../media/image24.wmf"/><Relationship Id="rId4" Type="http://schemas.openxmlformats.org/officeDocument/2006/relationships/image" Target="../media/image8.wmf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Autofit/>
          </a:bodyPr>
          <a:lstStyle/>
          <a:p>
            <a:r>
              <a:rPr lang="en-US" altLang="ja-JP" sz="4800" dirty="0" err="1"/>
              <a:t>IPv6</a:t>
            </a:r>
            <a:r>
              <a:rPr lang="en-US" altLang="ja-JP" sz="4800" dirty="0"/>
              <a:t> Rapid Deployment (</a:t>
            </a:r>
            <a:r>
              <a:rPr lang="en-US" altLang="ja-JP" sz="4800" dirty="0" err="1"/>
              <a:t>6rd</a:t>
            </a:r>
            <a:r>
              <a:rPr lang="en-US" altLang="ja-JP" sz="4800" dirty="0"/>
              <a:t>) in a Large Data </a:t>
            </a:r>
            <a:r>
              <a:rPr lang="en-US" altLang="ja-JP" sz="4800" dirty="0" smtClean="0"/>
              <a:t>Center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400" dirty="0" smtClean="0"/>
              <a:t>draft-</a:t>
            </a:r>
            <a:r>
              <a:rPr lang="en-US" altLang="ja-JP" sz="2400" dirty="0" err="1" smtClean="0"/>
              <a:t>sakura</a:t>
            </a:r>
            <a:r>
              <a:rPr lang="en-US" altLang="ja-JP" sz="2400" dirty="0" smtClean="0"/>
              <a:t>-</a:t>
            </a:r>
            <a:r>
              <a:rPr lang="en-US" altLang="ja-JP" sz="2400" dirty="0" err="1" smtClean="0"/>
              <a:t>6rd</a:t>
            </a:r>
            <a:r>
              <a:rPr lang="en-US" altLang="ja-JP" sz="2400" dirty="0" smtClean="0"/>
              <a:t>-datacenter-01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Shishio Tsuchiya </a:t>
            </a:r>
            <a:r>
              <a:rPr kumimoji="1" lang="en-US" altLang="ja-JP" sz="2400" dirty="0" smtClean="0">
                <a:hlinkClick r:id="rId3"/>
              </a:rPr>
              <a:t>shtsuchi@cisco.com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Mark Townsley  </a:t>
            </a:r>
            <a:r>
              <a:rPr lang="en-US" altLang="ja-JP" sz="2400" dirty="0" smtClean="0">
                <a:hlinkClick r:id="rId4"/>
              </a:rPr>
              <a:t>mark@townsley.net</a:t>
            </a:r>
            <a:endParaRPr lang="en-US" altLang="ja-JP" sz="2400" dirty="0" smtClean="0"/>
          </a:p>
          <a:p>
            <a:r>
              <a:rPr lang="en-US" altLang="ja-JP" sz="2400" dirty="0" smtClean="0"/>
              <a:t>Shuichi Ohkubo </a:t>
            </a:r>
            <a:r>
              <a:rPr lang="en-US" altLang="ja-JP" sz="2400" dirty="0" smtClean="0">
                <a:hlinkClick r:id="rId5"/>
              </a:rPr>
              <a:t>ohkubo@sakura.ad.jp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endParaRPr kumimoji="1" lang="ja-JP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err="1"/>
              <a:t>IPv6</a:t>
            </a:r>
            <a:r>
              <a:rPr lang="en-US" altLang="ja-JP" dirty="0"/>
              <a:t> Rapid Deployment (</a:t>
            </a:r>
            <a:r>
              <a:rPr lang="en-US" altLang="ja-JP" dirty="0" err="1"/>
              <a:t>6rd</a:t>
            </a:r>
            <a:r>
              <a:rPr lang="en-US" altLang="ja-JP" dirty="0"/>
              <a:t>) as defined in </a:t>
            </a:r>
            <a:r>
              <a:rPr lang="en-US" altLang="ja-JP" dirty="0" err="1"/>
              <a:t>RFC</a:t>
            </a:r>
            <a:r>
              <a:rPr lang="en-US" altLang="ja-JP" dirty="0"/>
              <a:t> 5969 focuses on </a:t>
            </a:r>
            <a:r>
              <a:rPr lang="en-US" altLang="ja-JP" dirty="0" smtClean="0"/>
              <a:t>rapid </a:t>
            </a:r>
            <a:r>
              <a:rPr lang="en-US" altLang="ja-JP" dirty="0"/>
              <a:t>deployment of </a:t>
            </a:r>
            <a:r>
              <a:rPr lang="en-US" altLang="ja-JP" dirty="0" err="1"/>
              <a:t>IPv6</a:t>
            </a:r>
            <a:r>
              <a:rPr lang="en-US" altLang="ja-JP" dirty="0"/>
              <a:t> by an access service provider which has </a:t>
            </a:r>
            <a:r>
              <a:rPr lang="en-US" altLang="ja-JP" dirty="0" smtClean="0"/>
              <a:t>difficulty  </a:t>
            </a:r>
            <a:r>
              <a:rPr lang="en-US" altLang="ja-JP" dirty="0"/>
              <a:t>deploying native </a:t>
            </a:r>
            <a:r>
              <a:rPr lang="en-US" altLang="ja-JP" dirty="0" err="1"/>
              <a:t>IPv6</a:t>
            </a:r>
            <a:r>
              <a:rPr lang="en-US" altLang="ja-JP" dirty="0"/>
              <a:t>. </a:t>
            </a:r>
            <a:endParaRPr lang="en-US" altLang="ja-JP" dirty="0" smtClean="0"/>
          </a:p>
          <a:p>
            <a:r>
              <a:rPr lang="en-US" altLang="ja-JP" dirty="0" smtClean="0"/>
              <a:t>This document describes how one service  provider in Japan, Sakura </a:t>
            </a:r>
            <a:r>
              <a:rPr lang="en-US" altLang="ja-JP" dirty="0" err="1" smtClean="0"/>
              <a:t>Interent</a:t>
            </a:r>
            <a:r>
              <a:rPr lang="en-US" altLang="ja-JP" dirty="0" smtClean="0"/>
              <a:t>, Inc., not for a large residential deployment, but for a large data center network with protocol unchanged.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6rd</a:t>
            </a:r>
            <a:r>
              <a:rPr lang="ja-JP" altLang="en-US" dirty="0" smtClean="0"/>
              <a:t> </a:t>
            </a:r>
            <a:r>
              <a:rPr lang="en-US" altLang="ja-JP" dirty="0" smtClean="0"/>
              <a:t>deployment customer </a:t>
            </a:r>
            <a:endParaRPr kumimoji="1" lang="ja-JP" altLang="en-US" dirty="0"/>
          </a:p>
        </p:txBody>
      </p:sp>
      <p:pic>
        <p:nvPicPr>
          <p:cNvPr id="5" name="図 4" descr="logo_free-thumb-200x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1556792"/>
            <a:ext cx="1828800" cy="749808"/>
          </a:xfrm>
          <a:prstGeom prst="rect">
            <a:avLst/>
          </a:prstGeom>
        </p:spPr>
      </p:pic>
      <p:pic>
        <p:nvPicPr>
          <p:cNvPr id="6" name="図 5" descr="comcast-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924944"/>
            <a:ext cx="2592288" cy="598820"/>
          </a:xfrm>
          <a:prstGeom prst="rect">
            <a:avLst/>
          </a:prstGeom>
        </p:spPr>
      </p:pic>
      <p:pic>
        <p:nvPicPr>
          <p:cNvPr id="8" name="図 7" descr="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2420888"/>
            <a:ext cx="1528170" cy="1508720"/>
          </a:xfrm>
          <a:prstGeom prst="rect">
            <a:avLst/>
          </a:prstGeom>
        </p:spPr>
      </p:pic>
      <p:pic>
        <p:nvPicPr>
          <p:cNvPr id="9" name="図 8" descr="softbank_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1124744"/>
            <a:ext cx="2736304" cy="1812802"/>
          </a:xfrm>
          <a:prstGeom prst="rect">
            <a:avLst/>
          </a:prstGeom>
        </p:spPr>
      </p:pic>
      <p:pic>
        <p:nvPicPr>
          <p:cNvPr id="10" name="図 9" descr="sakura_bnr_sakura_logo_2010033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00" y="3933056"/>
            <a:ext cx="2304256" cy="144016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2123728" y="5301208"/>
            <a:ext cx="6768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8"/>
              </a:rPr>
              <a:t>http://en.wikipedia.org/wiki/IPv6_rapid_deployment</a:t>
            </a:r>
            <a:endParaRPr lang="en-US" sz="1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400" dirty="0"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  <a:hlinkClick r:id="rId9"/>
              </a:rPr>
              <a:t>http://www.kokatsu.jp/blog/ipv4/data/interop2010/S-01_innami_100609.pdf</a:t>
            </a:r>
            <a:r>
              <a:rPr lang="ja-JP" altLang="ja-JP" sz="1400" dirty="0">
                <a:latin typeface="Arial Unicode MS" pitchFamily="50" charset="-128"/>
                <a:ea typeface="ＭＳ Ｐゴシック" pitchFamily="50" charset="-128"/>
                <a:cs typeface="ＭＳ Ｐゴシック" pitchFamily="50" charset="-128"/>
              </a:rPr>
              <a:t> </a:t>
            </a:r>
            <a:endParaRPr lang="en-US" altLang="ja-JP" sz="1400" dirty="0">
              <a:latin typeface="Arial Unicode MS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10"/>
              </a:rPr>
              <a:t>http://ripe58.ripe.net/content/presentations/ipv6-free.pdf</a:t>
            </a:r>
            <a:endParaRPr lang="en-US" sz="1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11"/>
              </a:rPr>
              <a:t>http://www.comcast6.net/6rd-config.php</a:t>
            </a:r>
            <a:endParaRPr lang="en-US" sz="1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hlinkClick r:id="rId12"/>
              </a:rPr>
              <a:t>http://www.swinog.ch/meetings/swinog22/p/03_IPv6-swinog.ppt</a:t>
            </a:r>
            <a:endParaRPr lang="en-US" altLang="ja-JP" sz="1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ja-JP" sz="14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endParaRPr lang="ja-JP" altLang="en-US" sz="1400" dirty="0"/>
          </a:p>
        </p:txBody>
      </p:sp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52120" y="3212976"/>
            <a:ext cx="3151988" cy="64807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Network </a:t>
            </a:r>
            <a:r>
              <a:rPr kumimoji="1" lang="en-US" altLang="ja-JP" dirty="0" smtClean="0"/>
              <a:t>Architecture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2049091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Housing Service, which provides Collocation and Internet Access on 5 urban datacenters (4 in Tokyo, 1 in Osaka)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Hosting Service, which provides shared service on the servers.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Dedicated Server Service, which provides customer dedicated  server with variable </a:t>
            </a:r>
            <a:r>
              <a:rPr lang="en-US" altLang="ja-JP" dirty="0" err="1" smtClean="0"/>
              <a:t>OSs</a:t>
            </a:r>
            <a:r>
              <a:rPr lang="en-US" altLang="ja-JP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Virtual Private Server Service (VPS), which provides guest operating system on the Kernel-based Virtual Machine (</a:t>
            </a:r>
            <a:r>
              <a:rPr lang="en-US" altLang="ja-JP" dirty="0" err="1" smtClean="0"/>
              <a:t>KVM</a:t>
            </a:r>
            <a:r>
              <a:rPr lang="en-US" altLang="ja-JP" dirty="0" smtClean="0"/>
              <a:t>).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827584" y="1268760"/>
            <a:ext cx="7272808" cy="3312368"/>
            <a:chOff x="467544" y="980728"/>
            <a:chExt cx="8676456" cy="4536504"/>
          </a:xfrm>
        </p:grpSpPr>
        <p:cxnSp>
          <p:nvCxnSpPr>
            <p:cNvPr id="28" name="直線コネクタ 27"/>
            <p:cNvCxnSpPr>
              <a:endCxn id="9" idx="0"/>
            </p:cNvCxnSpPr>
            <p:nvPr/>
          </p:nvCxnSpPr>
          <p:spPr>
            <a:xfrm rot="16200000" flipH="1">
              <a:off x="4896036" y="2600908"/>
              <a:ext cx="648072" cy="432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43808" y="3140968"/>
              <a:ext cx="4237062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76056" y="3140968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" name="グループ化 22"/>
            <p:cNvGrpSpPr/>
            <p:nvPr/>
          </p:nvGrpSpPr>
          <p:grpSpPr>
            <a:xfrm>
              <a:off x="4828656" y="980728"/>
              <a:ext cx="2335632" cy="1855663"/>
              <a:chOff x="4139952" y="1196752"/>
              <a:chExt cx="2335632" cy="1855663"/>
            </a:xfrm>
          </p:grpSpPr>
          <p:cxnSp>
            <p:nvCxnSpPr>
              <p:cNvPr id="13" name="直線コネクタ 12"/>
              <p:cNvCxnSpPr/>
              <p:nvPr/>
            </p:nvCxnSpPr>
            <p:spPr>
              <a:xfrm>
                <a:off x="4355976" y="1988840"/>
                <a:ext cx="1368152" cy="7920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/>
              <p:nvPr/>
            </p:nvCxnSpPr>
            <p:spPr>
              <a:xfrm rot="5400000">
                <a:off x="4644008" y="1844824"/>
                <a:ext cx="288032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/>
            </p:nvCxnSpPr>
            <p:spPr>
              <a:xfrm rot="5400000">
                <a:off x="5364088" y="2276872"/>
                <a:ext cx="288032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" name="Picture 17" descr="ICON_Server_Q408_Comm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64088" y="1628800"/>
                <a:ext cx="1111496" cy="873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7" descr="ICON_Server_Q408_Comm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644008" y="1196752"/>
                <a:ext cx="1111496" cy="873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0" name="直線コネクタ 19"/>
              <p:cNvCxnSpPr/>
              <p:nvPr/>
            </p:nvCxnSpPr>
            <p:spPr>
              <a:xfrm rot="5400000">
                <a:off x="4716016" y="2348880"/>
                <a:ext cx="216024" cy="2160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Picture 37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39952" y="2420888"/>
                <a:ext cx="648072" cy="631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40152" y="4005064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88224" y="4725144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8" descr="ICON_Datacenter_1up_Q109_Comm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48264" y="1556792"/>
              <a:ext cx="1377950" cy="262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 descr="DGRM_Server_VMs_detail_6_ESX_Q408_Comm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5848" y="3573016"/>
              <a:ext cx="1368152" cy="144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直線コネクタ 29"/>
            <p:cNvCxnSpPr/>
            <p:nvPr/>
          </p:nvCxnSpPr>
          <p:spPr>
            <a:xfrm rot="10800000" flipV="1">
              <a:off x="6588224" y="3789040"/>
              <a:ext cx="504056" cy="2160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rot="10800000" flipV="1">
              <a:off x="7164288" y="4653136"/>
              <a:ext cx="64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7544" y="2492896"/>
              <a:ext cx="2987824" cy="1783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771800" y="3501008"/>
              <a:ext cx="803002" cy="847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7" name="図 36" descr="sakura_bnr_sakura_logo_20100331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2320" y="404664"/>
            <a:ext cx="1296144" cy="810090"/>
          </a:xfrm>
          <a:prstGeom prst="rect">
            <a:avLst/>
          </a:prstGeom>
        </p:spPr>
      </p:pic>
      <p:sp>
        <p:nvSpPr>
          <p:cNvPr id="38" name="右中かっこ 37"/>
          <p:cNvSpPr/>
          <p:nvPr/>
        </p:nvSpPr>
        <p:spPr>
          <a:xfrm>
            <a:off x="7596336" y="1340768"/>
            <a:ext cx="432048" cy="15841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8100392" y="1916832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50,000 </a:t>
            </a:r>
            <a:endParaRPr lang="ja-JP" altLang="en-US" dirty="0"/>
          </a:p>
        </p:txBody>
      </p:sp>
      <p:sp>
        <p:nvSpPr>
          <p:cNvPr id="40" name="右中かっこ 39"/>
          <p:cNvSpPr/>
          <p:nvPr/>
        </p:nvSpPr>
        <p:spPr>
          <a:xfrm rot="18261189">
            <a:off x="2851244" y="2609968"/>
            <a:ext cx="648072" cy="36004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2987824" y="1916832"/>
            <a:ext cx="11196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exceed </a:t>
            </a:r>
          </a:p>
          <a:p>
            <a:r>
              <a:rPr lang="en-US" altLang="ja-JP" dirty="0" smtClean="0"/>
              <a:t>200 </a:t>
            </a:r>
            <a:r>
              <a:rPr lang="en-US" altLang="ja-JP" dirty="0" err="1" smtClean="0"/>
              <a:t>Gbps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03648" y="2852936"/>
            <a:ext cx="139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/>
              <a:t>IPv4</a:t>
            </a:r>
            <a:r>
              <a:rPr lang="en-US" altLang="ja-JP" dirty="0" smtClean="0"/>
              <a:t> internet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Network </a:t>
            </a:r>
            <a:r>
              <a:rPr kumimoji="1" lang="en-US" altLang="ja-JP" dirty="0" smtClean="0"/>
              <a:t>Architecture</a:t>
            </a:r>
            <a:br>
              <a:rPr kumimoji="1" lang="en-US" altLang="ja-JP" dirty="0" smtClean="0"/>
            </a:br>
            <a:r>
              <a:rPr lang="en-US" altLang="ja-JP" sz="3600" dirty="0" smtClean="0"/>
              <a:t>issue of </a:t>
            </a:r>
            <a:r>
              <a:rPr lang="en-US" altLang="ja-JP" sz="3600" dirty="0" err="1" smtClean="0"/>
              <a:t>IPv6</a:t>
            </a:r>
            <a:r>
              <a:rPr lang="en-US" altLang="ja-JP" sz="3600" dirty="0" smtClean="0"/>
              <a:t> deployment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2049091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Some switches are too </a:t>
            </a:r>
            <a:r>
              <a:rPr lang="en-US" altLang="ja-JP" dirty="0" err="1" smtClean="0"/>
              <a:t>old.It</a:t>
            </a:r>
            <a:r>
              <a:rPr lang="en-US" altLang="ja-JP" dirty="0" smtClean="0"/>
              <a:t> needs replacement.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/>
              <a:t>Some switches require software upgrade to support </a:t>
            </a:r>
            <a:r>
              <a:rPr lang="en-US" altLang="ja-JP" dirty="0" err="1" smtClean="0"/>
              <a:t>IPv6</a:t>
            </a:r>
            <a:r>
              <a:rPr lang="en-US" altLang="ja-JP" dirty="0" smtClean="0"/>
              <a:t>.</a:t>
            </a:r>
          </a:p>
          <a:p>
            <a:pPr marL="457200" indent="-457200">
              <a:buNone/>
            </a:pPr>
            <a:r>
              <a:rPr lang="en-US" altLang="ja-JP" dirty="0" smtClean="0"/>
              <a:t>network downtime and additional cost would be needed.</a:t>
            </a:r>
          </a:p>
          <a:p>
            <a:pPr marL="457200" indent="-457200">
              <a:buNone/>
            </a:pPr>
            <a:r>
              <a:rPr lang="en-US" altLang="ja-JP" dirty="0" smtClean="0"/>
              <a:t>In </a:t>
            </a:r>
            <a:r>
              <a:rPr lang="en-US" altLang="ja-JP" dirty="0" err="1" smtClean="0"/>
              <a:t>datacenter,each</a:t>
            </a:r>
            <a:r>
              <a:rPr lang="en-US" altLang="ja-JP" dirty="0" smtClean="0"/>
              <a:t> server is operated by each server administrator.</a:t>
            </a:r>
          </a:p>
          <a:p>
            <a:pPr marL="457200" indent="-457200">
              <a:buNone/>
            </a:pPr>
            <a:r>
              <a:rPr lang="en-US" altLang="ja-JP" dirty="0" smtClean="0"/>
              <a:t>And each server is providing  different service to different customers.</a:t>
            </a:r>
          </a:p>
          <a:p>
            <a:pPr marL="457200" indent="-457200">
              <a:buNone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</p:txBody>
      </p:sp>
      <p:grpSp>
        <p:nvGrpSpPr>
          <p:cNvPr id="10" name="グループ化 35"/>
          <p:cNvGrpSpPr/>
          <p:nvPr/>
        </p:nvGrpSpPr>
        <p:grpSpPr>
          <a:xfrm>
            <a:off x="827584" y="1268760"/>
            <a:ext cx="7272808" cy="3312368"/>
            <a:chOff x="467544" y="980728"/>
            <a:chExt cx="8676456" cy="4536504"/>
          </a:xfrm>
        </p:grpSpPr>
        <p:cxnSp>
          <p:nvCxnSpPr>
            <p:cNvPr id="28" name="直線コネクタ 27"/>
            <p:cNvCxnSpPr>
              <a:endCxn id="9" idx="0"/>
            </p:cNvCxnSpPr>
            <p:nvPr/>
          </p:nvCxnSpPr>
          <p:spPr>
            <a:xfrm rot="16200000" flipH="1">
              <a:off x="4896036" y="2600908"/>
              <a:ext cx="648072" cy="432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43808" y="3140968"/>
              <a:ext cx="4237062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76056" y="3140968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グループ化 22"/>
            <p:cNvGrpSpPr/>
            <p:nvPr/>
          </p:nvGrpSpPr>
          <p:grpSpPr>
            <a:xfrm>
              <a:off x="4828656" y="980728"/>
              <a:ext cx="2335632" cy="1855663"/>
              <a:chOff x="4139952" y="1196752"/>
              <a:chExt cx="2335632" cy="1855663"/>
            </a:xfrm>
          </p:grpSpPr>
          <p:cxnSp>
            <p:nvCxnSpPr>
              <p:cNvPr id="13" name="直線コネクタ 12"/>
              <p:cNvCxnSpPr/>
              <p:nvPr/>
            </p:nvCxnSpPr>
            <p:spPr>
              <a:xfrm>
                <a:off x="4355976" y="1988840"/>
                <a:ext cx="1368152" cy="7920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/>
              <p:nvPr/>
            </p:nvCxnSpPr>
            <p:spPr>
              <a:xfrm rot="5400000">
                <a:off x="4644008" y="1844824"/>
                <a:ext cx="288032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/>
            </p:nvCxnSpPr>
            <p:spPr>
              <a:xfrm rot="5400000">
                <a:off x="5364088" y="2276872"/>
                <a:ext cx="288032" cy="2880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" name="Picture 17" descr="ICON_Server_Q408_Comm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64088" y="1628800"/>
                <a:ext cx="1111496" cy="873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7" descr="ICON_Server_Q408_Comm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644008" y="1196752"/>
                <a:ext cx="1111496" cy="873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0" name="直線コネクタ 19"/>
              <p:cNvCxnSpPr/>
              <p:nvPr/>
            </p:nvCxnSpPr>
            <p:spPr>
              <a:xfrm rot="5400000">
                <a:off x="4716016" y="2348880"/>
                <a:ext cx="216024" cy="2160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Picture 37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39952" y="2420888"/>
                <a:ext cx="648072" cy="631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40152" y="4005064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88224" y="4725144"/>
              <a:ext cx="720080" cy="40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8" descr="ICON_Datacenter_1up_Q109_Comm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48264" y="1556792"/>
              <a:ext cx="1377950" cy="262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 descr="DGRM_Server_VMs_detail_6_ESX_Q408_Comm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5848" y="3573016"/>
              <a:ext cx="1368152" cy="144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直線コネクタ 29"/>
            <p:cNvCxnSpPr/>
            <p:nvPr/>
          </p:nvCxnSpPr>
          <p:spPr>
            <a:xfrm rot="10800000" flipV="1">
              <a:off x="6588224" y="3789040"/>
              <a:ext cx="504056" cy="2160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rot="10800000" flipV="1">
              <a:off x="7164288" y="4653136"/>
              <a:ext cx="64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7544" y="2492896"/>
              <a:ext cx="2987824" cy="1783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771800" y="3501008"/>
              <a:ext cx="803002" cy="847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7" name="図 36" descr="sakura_bnr_sakura_logo_20100331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2320" y="404664"/>
            <a:ext cx="1296144" cy="810090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3851920" y="3356992"/>
            <a:ext cx="1402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Current </a:t>
            </a:r>
            <a:r>
              <a:rPr lang="en-US" altLang="ja-JP" dirty="0" err="1" smtClean="0"/>
              <a:t>IPv4</a:t>
            </a:r>
            <a:r>
              <a:rPr lang="en-US" altLang="ja-JP" dirty="0" smtClean="0"/>
              <a:t> </a:t>
            </a:r>
          </a:p>
          <a:p>
            <a:pPr algn="ctr"/>
            <a:r>
              <a:rPr lang="en-US" altLang="ja-JP" dirty="0" err="1" smtClean="0"/>
              <a:t>backobne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24328" y="220486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Blog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596336" y="278092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Game</a:t>
            </a:r>
            <a:endParaRPr kumimoji="1" lang="ja-JP" altLang="en-US" dirty="0"/>
          </a:p>
        </p:txBody>
      </p:sp>
      <p:cxnSp>
        <p:nvCxnSpPr>
          <p:cNvPr id="43" name="直線矢印コネクタ 42"/>
          <p:cNvCxnSpPr>
            <a:stCxn id="31" idx="1"/>
          </p:cNvCxnSpPr>
          <p:nvPr/>
        </p:nvCxnSpPr>
        <p:spPr>
          <a:xfrm rot="10800000" flipV="1">
            <a:off x="6660232" y="1741458"/>
            <a:ext cx="720080" cy="463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33" idx="1"/>
          </p:cNvCxnSpPr>
          <p:nvPr/>
        </p:nvCxnSpPr>
        <p:spPr>
          <a:xfrm rot="10800000" flipV="1">
            <a:off x="6804248" y="2389530"/>
            <a:ext cx="720080" cy="247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36" idx="2"/>
          </p:cNvCxnSpPr>
          <p:nvPr/>
        </p:nvCxnSpPr>
        <p:spPr>
          <a:xfrm rot="5400000">
            <a:off x="7786209" y="3248419"/>
            <a:ext cx="278740" cy="82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Documents and Settings\shtsuchi\Local Settings\Temporary Internet Files\Content.IE5\EMQRG8QN\MC900299075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606335" y="1124744"/>
            <a:ext cx="537665" cy="617597"/>
          </a:xfrm>
          <a:prstGeom prst="rect">
            <a:avLst/>
          </a:prstGeom>
          <a:noFill/>
        </p:spPr>
      </p:pic>
      <p:pic>
        <p:nvPicPr>
          <p:cNvPr id="1028" name="Picture 4" descr="C:\Documents and Settings\shtsuchi\Local Settings\Temporary Internet Files\Content.IE5\90GCN2H5\MC900434671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172400" y="2060848"/>
            <a:ext cx="648072" cy="658819"/>
          </a:xfrm>
          <a:prstGeom prst="rect">
            <a:avLst/>
          </a:prstGeom>
          <a:noFill/>
        </p:spPr>
      </p:pic>
      <p:sp>
        <p:nvSpPr>
          <p:cNvPr id="31" name="テキスト ボックス 30"/>
          <p:cNvSpPr txBox="1"/>
          <p:nvPr/>
        </p:nvSpPr>
        <p:spPr>
          <a:xfrm>
            <a:off x="7380312" y="1556792"/>
            <a:ext cx="13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E-commerce</a:t>
            </a:r>
            <a:endParaRPr kumimoji="1" lang="ja-JP" altLang="en-US" dirty="0"/>
          </a:p>
        </p:txBody>
      </p:sp>
      <p:pic>
        <p:nvPicPr>
          <p:cNvPr id="1030" name="Picture 6" descr="C:\Documents and Settings\shtsuchi\Local Settings\Temporary Internet Files\Content.IE5\90GCN2H5\MC900232033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44408" y="3068960"/>
            <a:ext cx="755793" cy="753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Server-based </a:t>
            </a:r>
            <a:r>
              <a:rPr kumimoji="1" lang="en-US" altLang="ja-JP" dirty="0" err="1" smtClean="0"/>
              <a:t>6rd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4293096"/>
            <a:ext cx="8229600" cy="183306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Today’s Operating Systems are almost Linux distribution.</a:t>
            </a:r>
          </a:p>
          <a:p>
            <a:r>
              <a:rPr lang="en-US" altLang="ja-JP" dirty="0" smtClean="0"/>
              <a:t>Linux </a:t>
            </a:r>
            <a:r>
              <a:rPr lang="en-US" altLang="ja-JP" dirty="0" smtClean="0"/>
              <a:t>kernel has started to support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since </a:t>
            </a:r>
            <a:r>
              <a:rPr lang="en-US" altLang="ja-JP" dirty="0" smtClean="0"/>
              <a:t>2.6.33.</a:t>
            </a:r>
          </a:p>
          <a:p>
            <a:r>
              <a:rPr lang="en-US" altLang="ja-JP" dirty="0" smtClean="0"/>
              <a:t>FreeBSD and </a:t>
            </a:r>
            <a:r>
              <a:rPr lang="en-US" altLang="ja-JP" dirty="0" err="1" smtClean="0"/>
              <a:t>CentOS</a:t>
            </a:r>
            <a:r>
              <a:rPr lang="en-US" altLang="ja-JP" dirty="0" smtClean="0"/>
              <a:t> could not provide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in default, but the </a:t>
            </a:r>
            <a:r>
              <a:rPr lang="en-US" altLang="ja-JP" dirty="0" smtClean="0"/>
              <a:t>patch exists.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8" name="図 7" descr="logo-fu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988840"/>
            <a:ext cx="1995649" cy="720080"/>
          </a:xfrm>
          <a:prstGeom prst="rect">
            <a:avLst/>
          </a:prstGeom>
        </p:spPr>
      </p:pic>
      <p:pic>
        <p:nvPicPr>
          <p:cNvPr id="18" name="図 17" descr="sakura_bnr_sakura_logo_2010033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260648"/>
            <a:ext cx="1296144" cy="810090"/>
          </a:xfrm>
          <a:prstGeom prst="rect">
            <a:avLst/>
          </a:prstGeom>
        </p:spPr>
      </p:pic>
      <p:grpSp>
        <p:nvGrpSpPr>
          <p:cNvPr id="23" name="グループ化 22"/>
          <p:cNvGrpSpPr/>
          <p:nvPr/>
        </p:nvGrpSpPr>
        <p:grpSpPr>
          <a:xfrm>
            <a:off x="107504" y="1628800"/>
            <a:ext cx="4896544" cy="2334496"/>
            <a:chOff x="107504" y="1628800"/>
            <a:chExt cx="4896544" cy="2334496"/>
          </a:xfrm>
        </p:grpSpPr>
        <p:pic>
          <p:nvPicPr>
            <p:cNvPr id="4" name="図 3" descr="RH-Fedora_logo-nonfree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5576" y="3140968"/>
              <a:ext cx="1236067" cy="556000"/>
            </a:xfrm>
            <a:prstGeom prst="rect">
              <a:avLst/>
            </a:prstGeom>
          </p:spPr>
        </p:pic>
        <p:pic>
          <p:nvPicPr>
            <p:cNvPr id="5" name="図 4" descr="centos_logo_45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79912" y="2132856"/>
              <a:ext cx="1224136" cy="264837"/>
            </a:xfrm>
            <a:prstGeom prst="rect">
              <a:avLst/>
            </a:prstGeom>
          </p:spPr>
        </p:pic>
        <p:pic>
          <p:nvPicPr>
            <p:cNvPr id="6" name="図 5" descr="openlogo-50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47864" y="3140968"/>
              <a:ext cx="674042" cy="822328"/>
            </a:xfrm>
            <a:prstGeom prst="rect">
              <a:avLst/>
            </a:prstGeom>
          </p:spPr>
        </p:pic>
        <p:pic>
          <p:nvPicPr>
            <p:cNvPr id="7" name="図 6" descr="600px-Ubuntu_logo.svg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504" y="2060848"/>
              <a:ext cx="1543038" cy="360040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1835696" y="1628800"/>
              <a:ext cx="1800200" cy="1278962"/>
              <a:chOff x="5940152" y="2132856"/>
              <a:chExt cx="2172390" cy="1664835"/>
            </a:xfrm>
          </p:grpSpPr>
          <p:pic>
            <p:nvPicPr>
              <p:cNvPr id="10" name="図 9" descr="335px-Tux.svg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6228184" y="2132856"/>
                <a:ext cx="1105637" cy="1300361"/>
              </a:xfrm>
              <a:prstGeom prst="rect">
                <a:avLst/>
              </a:prstGeom>
            </p:spPr>
          </p:pic>
          <p:sp>
            <p:nvSpPr>
              <p:cNvPr id="11" name="テキスト ボックス 10"/>
              <p:cNvSpPr txBox="1"/>
              <p:nvPr/>
            </p:nvSpPr>
            <p:spPr>
              <a:xfrm>
                <a:off x="5940152" y="3356992"/>
                <a:ext cx="2172390" cy="44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rgbClr val="000000"/>
                    </a:solidFill>
                  </a:rPr>
                  <a:t>Linux Kernel 2.6.33</a:t>
                </a:r>
              </a:p>
            </p:txBody>
          </p:sp>
        </p:grpSp>
        <p:cxnSp>
          <p:nvCxnSpPr>
            <p:cNvPr id="13" name="直線矢印コネクタ 12"/>
            <p:cNvCxnSpPr/>
            <p:nvPr/>
          </p:nvCxnSpPr>
          <p:spPr>
            <a:xfrm rot="10800000">
              <a:off x="1547664" y="2348880"/>
              <a:ext cx="432048" cy="720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rot="5400000">
              <a:off x="1835696" y="2996952"/>
              <a:ext cx="288032" cy="144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>
              <a:off x="3059832" y="2924944"/>
              <a:ext cx="432048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>
              <a:endCxn id="5" idx="1"/>
            </p:cNvCxnSpPr>
            <p:nvPr/>
          </p:nvCxnSpPr>
          <p:spPr>
            <a:xfrm flipV="1">
              <a:off x="3131840" y="2265275"/>
              <a:ext cx="648072" cy="83605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330"/>
          <p:cNvGrpSpPr>
            <a:grpSpLocks/>
          </p:cNvGrpSpPr>
          <p:nvPr/>
        </p:nvGrpSpPr>
        <p:grpSpPr bwMode="auto">
          <a:xfrm>
            <a:off x="7164288" y="3068960"/>
            <a:ext cx="1656184" cy="1368152"/>
            <a:chOff x="3496529" y="2816402"/>
            <a:chExt cx="527874" cy="604837"/>
          </a:xfr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</p:grpSpPr>
        <p:grpSp>
          <p:nvGrpSpPr>
            <p:cNvPr id="25" name="Group 331"/>
            <p:cNvGrpSpPr>
              <a:grpSpLocks/>
            </p:cNvGrpSpPr>
            <p:nvPr/>
          </p:nvGrpSpPr>
          <p:grpSpPr bwMode="auto">
            <a:xfrm>
              <a:off x="3496529" y="2816402"/>
              <a:ext cx="527874" cy="604837"/>
              <a:chOff x="3701617" y="2996057"/>
              <a:chExt cx="527874" cy="604837"/>
            </a:xfrm>
            <a:grpFill/>
          </p:grpSpPr>
          <p:sp>
            <p:nvSpPr>
              <p:cNvPr id="27" name="Freeform 333"/>
              <p:cNvSpPr>
                <a:spLocks/>
              </p:cNvSpPr>
              <p:nvPr/>
            </p:nvSpPr>
            <p:spPr bwMode="auto">
              <a:xfrm>
                <a:off x="3701617" y="3129408"/>
                <a:ext cx="266700" cy="469900"/>
              </a:xfrm>
              <a:custGeom>
                <a:avLst/>
                <a:gdLst>
                  <a:gd name="T0" fmla="*/ 0 w 266700"/>
                  <a:gd name="T1" fmla="*/ 0 h 469900"/>
                  <a:gd name="T2" fmla="*/ 0 w 266700"/>
                  <a:gd name="T3" fmla="*/ 311150 h 469900"/>
                  <a:gd name="T4" fmla="*/ 260350 w 266700"/>
                  <a:gd name="T5" fmla="*/ 469900 h 469900"/>
                  <a:gd name="T6" fmla="*/ 266700 w 266700"/>
                  <a:gd name="T7" fmla="*/ 146050 h 469900"/>
                  <a:gd name="T8" fmla="*/ 0 w 266700"/>
                  <a:gd name="T9" fmla="*/ 0 h 469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6700"/>
                  <a:gd name="T16" fmla="*/ 0 h 469900"/>
                  <a:gd name="T17" fmla="*/ 266700 w 266700"/>
                  <a:gd name="T18" fmla="*/ 469900 h 469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6700" h="469900">
                    <a:moveTo>
                      <a:pt x="0" y="0"/>
                    </a:moveTo>
                    <a:lnTo>
                      <a:pt x="0" y="311150"/>
                    </a:lnTo>
                    <a:lnTo>
                      <a:pt x="260350" y="469900"/>
                    </a:lnTo>
                    <a:lnTo>
                      <a:pt x="266700" y="1460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  <p:sp>
            <p:nvSpPr>
              <p:cNvPr id="28" name="Freeform 334"/>
              <p:cNvSpPr>
                <a:spLocks/>
              </p:cNvSpPr>
              <p:nvPr/>
            </p:nvSpPr>
            <p:spPr bwMode="auto">
              <a:xfrm>
                <a:off x="3958506" y="3140520"/>
                <a:ext cx="270985" cy="460374"/>
              </a:xfrm>
              <a:custGeom>
                <a:avLst/>
                <a:gdLst>
                  <a:gd name="T0" fmla="*/ 12216 w 258082"/>
                  <a:gd name="T1" fmla="*/ 134937 h 460374"/>
                  <a:gd name="T2" fmla="*/ 0 w 258082"/>
                  <a:gd name="T3" fmla="*/ 460374 h 460374"/>
                  <a:gd name="T4" fmla="*/ 461015 w 258082"/>
                  <a:gd name="T5" fmla="*/ 308768 h 460374"/>
                  <a:gd name="T6" fmla="*/ 456127 w 258082"/>
                  <a:gd name="T7" fmla="*/ 0 h 460374"/>
                  <a:gd name="T8" fmla="*/ 12216 w 258082"/>
                  <a:gd name="T9" fmla="*/ 134937 h 460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082"/>
                  <a:gd name="T16" fmla="*/ 0 h 460374"/>
                  <a:gd name="T17" fmla="*/ 258082 w 258082"/>
                  <a:gd name="T18" fmla="*/ 460374 h 4603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082" h="460374">
                    <a:moveTo>
                      <a:pt x="6802" y="134937"/>
                    </a:moveTo>
                    <a:cubicBezTo>
                      <a:pt x="5290" y="240241"/>
                      <a:pt x="1512" y="355070"/>
                      <a:pt x="0" y="460374"/>
                    </a:cubicBezTo>
                    <a:lnTo>
                      <a:pt x="256721" y="308768"/>
                    </a:lnTo>
                    <a:cubicBezTo>
                      <a:pt x="258082" y="208226"/>
                      <a:pt x="252639" y="100542"/>
                      <a:pt x="254000" y="0"/>
                    </a:cubicBezTo>
                    <a:lnTo>
                      <a:pt x="6802" y="134937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  <p:sp>
            <p:nvSpPr>
              <p:cNvPr id="29" name="Freeform 335"/>
              <p:cNvSpPr>
                <a:spLocks/>
              </p:cNvSpPr>
              <p:nvPr/>
            </p:nvSpPr>
            <p:spPr bwMode="auto">
              <a:xfrm>
                <a:off x="3703460" y="2996057"/>
                <a:ext cx="523876" cy="279403"/>
              </a:xfrm>
              <a:custGeom>
                <a:avLst/>
                <a:gdLst>
                  <a:gd name="T0" fmla="*/ 257174 w 523876"/>
                  <a:gd name="T1" fmla="*/ 0 h 279403"/>
                  <a:gd name="T2" fmla="*/ 0 w 523876"/>
                  <a:gd name="T3" fmla="*/ 134940 h 279403"/>
                  <a:gd name="T4" fmla="*/ 265111 w 523876"/>
                  <a:gd name="T5" fmla="*/ 279403 h 279403"/>
                  <a:gd name="T6" fmla="*/ 523876 w 523876"/>
                  <a:gd name="T7" fmla="*/ 146053 h 279403"/>
                  <a:gd name="T8" fmla="*/ 257174 w 523876"/>
                  <a:gd name="T9" fmla="*/ 0 h 279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3876"/>
                  <a:gd name="T16" fmla="*/ 0 h 279403"/>
                  <a:gd name="T17" fmla="*/ 523876 w 523876"/>
                  <a:gd name="T18" fmla="*/ 279403 h 2794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3876" h="279403">
                    <a:moveTo>
                      <a:pt x="257174" y="0"/>
                    </a:moveTo>
                    <a:lnTo>
                      <a:pt x="0" y="134940"/>
                    </a:lnTo>
                    <a:lnTo>
                      <a:pt x="265111" y="279403"/>
                    </a:lnTo>
                    <a:lnTo>
                      <a:pt x="523876" y="146053"/>
                    </a:lnTo>
                    <a:lnTo>
                      <a:pt x="257174" y="0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</p:grpSp>
        <p:sp>
          <p:nvSpPr>
            <p:cNvPr id="26" name="Rectangle 332"/>
            <p:cNvSpPr/>
            <p:nvPr/>
          </p:nvSpPr>
          <p:spPr>
            <a:xfrm>
              <a:off x="3506911" y="3065931"/>
              <a:ext cx="224669" cy="19978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prstTxWarp prst="textSlantDown">
                <a:avLst>
                  <a:gd name="adj" fmla="val 32907"/>
                </a:avLst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 err="1" smtClean="0">
                  <a:ln w="12700">
                    <a:noFill/>
                    <a:prstDash val="solid"/>
                  </a:ln>
                  <a:solidFill>
                    <a:srgbClr val="000000"/>
                  </a:solidFill>
                  <a:latin typeface="Arial"/>
                </a:rPr>
                <a:t>6rd</a:t>
              </a:r>
              <a:endParaRPr lang="en-US" sz="5400" b="1" dirty="0">
                <a:ln w="12700">
                  <a:noFill/>
                  <a:prstDash val="solid"/>
                </a:ln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Network </a:t>
            </a:r>
            <a:r>
              <a:rPr kumimoji="1" lang="en-US" altLang="ja-JP" dirty="0" smtClean="0"/>
              <a:t>Architecture</a:t>
            </a:r>
            <a:br>
              <a:rPr kumimoji="1" lang="en-US" altLang="ja-JP" dirty="0" smtClean="0"/>
            </a:br>
            <a:r>
              <a:rPr lang="en-US" altLang="ja-JP" sz="3600" dirty="0" smtClean="0"/>
              <a:t>Server-based </a:t>
            </a:r>
            <a:r>
              <a:rPr lang="en-US" altLang="ja-JP" sz="3600" dirty="0" err="1" smtClean="0"/>
              <a:t>6rd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4808909"/>
            <a:ext cx="8229600" cy="2049091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altLang="ja-JP" dirty="0" smtClean="0"/>
              <a:t>Sakura provide </a:t>
            </a:r>
            <a:r>
              <a:rPr lang="en-US" altLang="ja-JP" dirty="0" err="1" smtClean="0"/>
              <a:t>IPv6</a:t>
            </a:r>
            <a:r>
              <a:rPr lang="en-US" altLang="ja-JP" dirty="0" smtClean="0"/>
              <a:t> internet </a:t>
            </a:r>
            <a:r>
              <a:rPr lang="en-US" altLang="ja-JP" dirty="0" err="1" smtClean="0"/>
              <a:t>reachability</a:t>
            </a:r>
            <a:r>
              <a:rPr lang="en-US" altLang="ja-JP" dirty="0" err="1" smtClean="0"/>
              <a:t>.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BR &amp; information of server-based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</a:t>
            </a:r>
            <a:r>
              <a:rPr lang="en-US" altLang="ja-JP" dirty="0" smtClean="0"/>
              <a:t>(Appendix </a:t>
            </a:r>
            <a:r>
              <a:rPr lang="en-US" altLang="ja-JP" dirty="0" err="1" smtClean="0"/>
              <a:t>A.1</a:t>
            </a:r>
            <a:r>
              <a:rPr lang="en-US" altLang="ja-JP" dirty="0" smtClean="0"/>
              <a:t>.  OS </a:t>
            </a:r>
            <a:r>
              <a:rPr lang="en-US" altLang="ja-JP" dirty="0" smtClean="0"/>
              <a:t>configuration)</a:t>
            </a:r>
          </a:p>
          <a:p>
            <a:pPr marL="457200" indent="-457200">
              <a:buNone/>
            </a:pPr>
            <a:r>
              <a:rPr lang="en-US" altLang="ja-JP" dirty="0" smtClean="0"/>
              <a:t>Server administrators can start </a:t>
            </a:r>
            <a:r>
              <a:rPr lang="en-US" altLang="ja-JP" dirty="0" err="1" smtClean="0"/>
              <a:t>IPv6</a:t>
            </a:r>
            <a:r>
              <a:rPr lang="en-US" altLang="ja-JP" dirty="0" smtClean="0"/>
              <a:t> service on demand </a:t>
            </a:r>
            <a:r>
              <a:rPr lang="en-US" altLang="ja-JP" dirty="0" smtClean="0"/>
              <a:t>themselves  independent  of backbone </a:t>
            </a:r>
            <a:r>
              <a:rPr lang="en-US" altLang="ja-JP" dirty="0" err="1" smtClean="0"/>
              <a:t>IPv6</a:t>
            </a:r>
            <a:r>
              <a:rPr lang="en-US" altLang="ja-JP" dirty="0" smtClean="0"/>
              <a:t> capability.</a:t>
            </a:r>
            <a:endParaRPr lang="en-US" altLang="ja-JP" dirty="0" smtClean="0"/>
          </a:p>
          <a:p>
            <a:pPr marL="457200" indent="-457200">
              <a:buNone/>
            </a:pPr>
            <a:endParaRPr lang="en-US" altLang="ja-JP" dirty="0" smtClean="0"/>
          </a:p>
          <a:p>
            <a:pPr marL="457200" indent="-457200">
              <a:buNone/>
            </a:pPr>
            <a:endParaRPr lang="en-US" altLang="ja-JP" dirty="0" smtClean="0"/>
          </a:p>
        </p:txBody>
      </p:sp>
      <p:cxnSp>
        <p:nvCxnSpPr>
          <p:cNvPr id="28" name="直線コネクタ 27"/>
          <p:cNvCxnSpPr>
            <a:endCxn id="9" idx="0"/>
          </p:cNvCxnSpPr>
          <p:nvPr/>
        </p:nvCxnSpPr>
        <p:spPr>
          <a:xfrm rot="16200000" flipH="1">
            <a:off x="4574666" y="2428404"/>
            <a:ext cx="473195" cy="3621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24" y="2846078"/>
            <a:ext cx="3551604" cy="17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0546" y="2846078"/>
            <a:ext cx="603588" cy="29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グループ化 22"/>
          <p:cNvGrpSpPr/>
          <p:nvPr/>
        </p:nvGrpSpPr>
        <p:grpSpPr>
          <a:xfrm>
            <a:off x="4483170" y="1268760"/>
            <a:ext cx="1957781" cy="1354929"/>
            <a:chOff x="4139952" y="1196752"/>
            <a:chExt cx="2335632" cy="1855663"/>
          </a:xfrm>
        </p:grpSpPr>
        <p:cxnSp>
          <p:nvCxnSpPr>
            <p:cNvPr id="13" name="直線コネクタ 12"/>
            <p:cNvCxnSpPr/>
            <p:nvPr/>
          </p:nvCxnSpPr>
          <p:spPr>
            <a:xfrm>
              <a:off x="4355976" y="1988840"/>
              <a:ext cx="1368152" cy="7920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rot="5400000">
              <a:off x="4644008" y="1844824"/>
              <a:ext cx="288032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>
              <a:off x="5364088" y="2276872"/>
              <a:ext cx="288032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17" descr="ICON_Server_Q408_Comm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64088" y="1628800"/>
              <a:ext cx="1111496" cy="873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 descr="ICON_Server_Q408_Comm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4008" y="1196752"/>
              <a:ext cx="1111496" cy="873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直線コネクタ 19"/>
            <p:cNvCxnSpPr/>
            <p:nvPr/>
          </p:nvCxnSpPr>
          <p:spPr>
            <a:xfrm rot="5400000">
              <a:off x="4716016" y="2348880"/>
              <a:ext cx="216024" cy="2160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7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39952" y="2420888"/>
              <a:ext cx="648072" cy="631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Picture 3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4852" y="3477005"/>
            <a:ext cx="603588" cy="29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8081" y="4002778"/>
            <a:ext cx="603588" cy="29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直線コネクタ 29"/>
          <p:cNvCxnSpPr/>
          <p:nvPr/>
        </p:nvCxnSpPr>
        <p:spPr>
          <a:xfrm rot="10800000" flipV="1">
            <a:off x="5958081" y="3319274"/>
            <a:ext cx="422512" cy="1577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0800000" flipV="1">
            <a:off x="6440951" y="3950201"/>
            <a:ext cx="543229" cy="52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2372883"/>
            <a:ext cx="2504464" cy="130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図 36" descr="sakura_bnr_sakura_logo_2010033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320" y="404664"/>
            <a:ext cx="1296144" cy="810090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3851920" y="3356992"/>
            <a:ext cx="1402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Current </a:t>
            </a:r>
            <a:r>
              <a:rPr lang="en-US" altLang="ja-JP" dirty="0" err="1" smtClean="0"/>
              <a:t>IPv4</a:t>
            </a:r>
            <a:r>
              <a:rPr lang="en-US" altLang="ja-JP" dirty="0" smtClean="0"/>
              <a:t> </a:t>
            </a:r>
          </a:p>
          <a:p>
            <a:pPr algn="ctr"/>
            <a:r>
              <a:rPr lang="en-US" altLang="ja-JP" dirty="0" err="1" smtClean="0"/>
              <a:t>backobne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7020272" y="3140968"/>
            <a:ext cx="1152128" cy="1147992"/>
            <a:chOff x="3059832" y="2708920"/>
            <a:chExt cx="2376264" cy="2516144"/>
          </a:xfrm>
        </p:grpSpPr>
        <p:pic>
          <p:nvPicPr>
            <p:cNvPr id="39" name="Picture 13" descr="DGRM_Server_VMs_detail_6_ESX_Q408_Comm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59832" y="2708920"/>
              <a:ext cx="2376264" cy="251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" name="Group 330"/>
            <p:cNvGrpSpPr>
              <a:grpSpLocks/>
            </p:cNvGrpSpPr>
            <p:nvPr/>
          </p:nvGrpSpPr>
          <p:grpSpPr bwMode="auto">
            <a:xfrm>
              <a:off x="3131834" y="2996952"/>
              <a:ext cx="528636" cy="576064"/>
              <a:chOff x="3496529" y="2816402"/>
              <a:chExt cx="527874" cy="604837"/>
            </a:xfr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</p:grpSpPr>
          <p:grpSp>
            <p:nvGrpSpPr>
              <p:cNvPr id="56" name="Group 331"/>
              <p:cNvGrpSpPr>
                <a:grpSpLocks/>
              </p:cNvGrpSpPr>
              <p:nvPr/>
            </p:nvGrpSpPr>
            <p:grpSpPr bwMode="auto">
              <a:xfrm>
                <a:off x="3496529" y="2816402"/>
                <a:ext cx="527874" cy="604837"/>
                <a:chOff x="3701617" y="2996057"/>
                <a:chExt cx="527874" cy="604837"/>
              </a:xfrm>
              <a:grpFill/>
            </p:grpSpPr>
            <p:sp>
              <p:nvSpPr>
                <p:cNvPr id="58" name="Freeform 333"/>
                <p:cNvSpPr>
                  <a:spLocks/>
                </p:cNvSpPr>
                <p:nvPr/>
              </p:nvSpPr>
              <p:spPr bwMode="auto">
                <a:xfrm>
                  <a:off x="3701617" y="3129408"/>
                  <a:ext cx="266700" cy="469900"/>
                </a:xfrm>
                <a:custGeom>
                  <a:avLst/>
                  <a:gdLst>
                    <a:gd name="T0" fmla="*/ 0 w 266700"/>
                    <a:gd name="T1" fmla="*/ 0 h 469900"/>
                    <a:gd name="T2" fmla="*/ 0 w 266700"/>
                    <a:gd name="T3" fmla="*/ 311150 h 469900"/>
                    <a:gd name="T4" fmla="*/ 260350 w 266700"/>
                    <a:gd name="T5" fmla="*/ 469900 h 469900"/>
                    <a:gd name="T6" fmla="*/ 266700 w 266700"/>
                    <a:gd name="T7" fmla="*/ 146050 h 469900"/>
                    <a:gd name="T8" fmla="*/ 0 w 266700"/>
                    <a:gd name="T9" fmla="*/ 0 h 469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6700"/>
                    <a:gd name="T16" fmla="*/ 0 h 469900"/>
                    <a:gd name="T17" fmla="*/ 266700 w 266700"/>
                    <a:gd name="T18" fmla="*/ 469900 h 469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6700" h="469900">
                      <a:moveTo>
                        <a:pt x="0" y="0"/>
                      </a:moveTo>
                      <a:lnTo>
                        <a:pt x="0" y="311150"/>
                      </a:lnTo>
                      <a:lnTo>
                        <a:pt x="260350" y="469900"/>
                      </a:lnTo>
                      <a:lnTo>
                        <a:pt x="266700" y="146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Freeform 334"/>
                <p:cNvSpPr>
                  <a:spLocks/>
                </p:cNvSpPr>
                <p:nvPr/>
              </p:nvSpPr>
              <p:spPr bwMode="auto">
                <a:xfrm>
                  <a:off x="3958506" y="3140520"/>
                  <a:ext cx="270985" cy="460374"/>
                </a:xfrm>
                <a:custGeom>
                  <a:avLst/>
                  <a:gdLst>
                    <a:gd name="T0" fmla="*/ 12216 w 258082"/>
                    <a:gd name="T1" fmla="*/ 134937 h 460374"/>
                    <a:gd name="T2" fmla="*/ 0 w 258082"/>
                    <a:gd name="T3" fmla="*/ 460374 h 460374"/>
                    <a:gd name="T4" fmla="*/ 461015 w 258082"/>
                    <a:gd name="T5" fmla="*/ 308768 h 460374"/>
                    <a:gd name="T6" fmla="*/ 456127 w 258082"/>
                    <a:gd name="T7" fmla="*/ 0 h 460374"/>
                    <a:gd name="T8" fmla="*/ 12216 w 258082"/>
                    <a:gd name="T9" fmla="*/ 134937 h 4603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082"/>
                    <a:gd name="T16" fmla="*/ 0 h 460374"/>
                    <a:gd name="T17" fmla="*/ 258082 w 258082"/>
                    <a:gd name="T18" fmla="*/ 460374 h 4603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082" h="460374">
                      <a:moveTo>
                        <a:pt x="6802" y="134937"/>
                      </a:moveTo>
                      <a:cubicBezTo>
                        <a:pt x="5290" y="240241"/>
                        <a:pt x="1512" y="355070"/>
                        <a:pt x="0" y="460374"/>
                      </a:cubicBezTo>
                      <a:lnTo>
                        <a:pt x="256721" y="308768"/>
                      </a:lnTo>
                      <a:cubicBezTo>
                        <a:pt x="258082" y="208226"/>
                        <a:pt x="252639" y="100542"/>
                        <a:pt x="254000" y="0"/>
                      </a:cubicBezTo>
                      <a:lnTo>
                        <a:pt x="6802" y="134937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Freeform 335"/>
                <p:cNvSpPr>
                  <a:spLocks/>
                </p:cNvSpPr>
                <p:nvPr/>
              </p:nvSpPr>
              <p:spPr bwMode="auto">
                <a:xfrm>
                  <a:off x="3703460" y="2996057"/>
                  <a:ext cx="523876" cy="279403"/>
                </a:xfrm>
                <a:custGeom>
                  <a:avLst/>
                  <a:gdLst>
                    <a:gd name="T0" fmla="*/ 257174 w 523876"/>
                    <a:gd name="T1" fmla="*/ 0 h 279403"/>
                    <a:gd name="T2" fmla="*/ 0 w 523876"/>
                    <a:gd name="T3" fmla="*/ 134940 h 279403"/>
                    <a:gd name="T4" fmla="*/ 265111 w 523876"/>
                    <a:gd name="T5" fmla="*/ 279403 h 279403"/>
                    <a:gd name="T6" fmla="*/ 523876 w 523876"/>
                    <a:gd name="T7" fmla="*/ 146053 h 279403"/>
                    <a:gd name="T8" fmla="*/ 257174 w 523876"/>
                    <a:gd name="T9" fmla="*/ 0 h 2794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3876"/>
                    <a:gd name="T16" fmla="*/ 0 h 279403"/>
                    <a:gd name="T17" fmla="*/ 523876 w 523876"/>
                    <a:gd name="T18" fmla="*/ 279403 h 2794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3876" h="279403">
                      <a:moveTo>
                        <a:pt x="257174" y="0"/>
                      </a:moveTo>
                      <a:lnTo>
                        <a:pt x="0" y="134940"/>
                      </a:lnTo>
                      <a:lnTo>
                        <a:pt x="265111" y="279403"/>
                      </a:lnTo>
                      <a:lnTo>
                        <a:pt x="523876" y="146053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7" name="Rectangle 332"/>
              <p:cNvSpPr/>
              <p:nvPr/>
            </p:nvSpPr>
            <p:spPr>
              <a:xfrm>
                <a:off x="3506911" y="3065931"/>
                <a:ext cx="224669" cy="19978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prstTxWarp prst="textSlantDown">
                  <a:avLst>
                    <a:gd name="adj" fmla="val 32907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5400" b="1" dirty="0" err="1" smtClean="0">
                    <a:ln w="12700">
                      <a:noFill/>
                      <a:prstDash val="solid"/>
                    </a:ln>
                    <a:solidFill>
                      <a:srgbClr val="000000"/>
                    </a:solidFill>
                    <a:latin typeface="Arial"/>
                  </a:rPr>
                  <a:t>6rd</a:t>
                </a:r>
                <a:endParaRPr lang="en-US" sz="5400" b="1" dirty="0">
                  <a:ln w="12700">
                    <a:noFill/>
                    <a:prstDash val="solid"/>
                  </a:ln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1" name="Group 330"/>
            <p:cNvGrpSpPr>
              <a:grpSpLocks/>
            </p:cNvGrpSpPr>
            <p:nvPr/>
          </p:nvGrpSpPr>
          <p:grpSpPr bwMode="auto">
            <a:xfrm>
              <a:off x="4146429" y="2880232"/>
              <a:ext cx="528636" cy="576064"/>
              <a:chOff x="3496529" y="2816402"/>
              <a:chExt cx="527874" cy="604837"/>
            </a:xfr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</p:grpSpPr>
          <p:grpSp>
            <p:nvGrpSpPr>
              <p:cNvPr id="51" name="Group 331"/>
              <p:cNvGrpSpPr>
                <a:grpSpLocks/>
              </p:cNvGrpSpPr>
              <p:nvPr/>
            </p:nvGrpSpPr>
            <p:grpSpPr bwMode="auto">
              <a:xfrm>
                <a:off x="3496529" y="2816402"/>
                <a:ext cx="527874" cy="604837"/>
                <a:chOff x="3701617" y="2996057"/>
                <a:chExt cx="527874" cy="604837"/>
              </a:xfrm>
              <a:grpFill/>
            </p:grpSpPr>
            <p:sp>
              <p:nvSpPr>
                <p:cNvPr id="53" name="Freeform 333"/>
                <p:cNvSpPr>
                  <a:spLocks/>
                </p:cNvSpPr>
                <p:nvPr/>
              </p:nvSpPr>
              <p:spPr bwMode="auto">
                <a:xfrm>
                  <a:off x="3701617" y="3129408"/>
                  <a:ext cx="266700" cy="469900"/>
                </a:xfrm>
                <a:custGeom>
                  <a:avLst/>
                  <a:gdLst>
                    <a:gd name="T0" fmla="*/ 0 w 266700"/>
                    <a:gd name="T1" fmla="*/ 0 h 469900"/>
                    <a:gd name="T2" fmla="*/ 0 w 266700"/>
                    <a:gd name="T3" fmla="*/ 311150 h 469900"/>
                    <a:gd name="T4" fmla="*/ 260350 w 266700"/>
                    <a:gd name="T5" fmla="*/ 469900 h 469900"/>
                    <a:gd name="T6" fmla="*/ 266700 w 266700"/>
                    <a:gd name="T7" fmla="*/ 146050 h 469900"/>
                    <a:gd name="T8" fmla="*/ 0 w 266700"/>
                    <a:gd name="T9" fmla="*/ 0 h 469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6700"/>
                    <a:gd name="T16" fmla="*/ 0 h 469900"/>
                    <a:gd name="T17" fmla="*/ 266700 w 266700"/>
                    <a:gd name="T18" fmla="*/ 469900 h 469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6700" h="469900">
                      <a:moveTo>
                        <a:pt x="0" y="0"/>
                      </a:moveTo>
                      <a:lnTo>
                        <a:pt x="0" y="311150"/>
                      </a:lnTo>
                      <a:lnTo>
                        <a:pt x="260350" y="469900"/>
                      </a:lnTo>
                      <a:lnTo>
                        <a:pt x="266700" y="146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Freeform 334"/>
                <p:cNvSpPr>
                  <a:spLocks/>
                </p:cNvSpPr>
                <p:nvPr/>
              </p:nvSpPr>
              <p:spPr bwMode="auto">
                <a:xfrm>
                  <a:off x="3958506" y="3140520"/>
                  <a:ext cx="270985" cy="460374"/>
                </a:xfrm>
                <a:custGeom>
                  <a:avLst/>
                  <a:gdLst>
                    <a:gd name="T0" fmla="*/ 12216 w 258082"/>
                    <a:gd name="T1" fmla="*/ 134937 h 460374"/>
                    <a:gd name="T2" fmla="*/ 0 w 258082"/>
                    <a:gd name="T3" fmla="*/ 460374 h 460374"/>
                    <a:gd name="T4" fmla="*/ 461015 w 258082"/>
                    <a:gd name="T5" fmla="*/ 308768 h 460374"/>
                    <a:gd name="T6" fmla="*/ 456127 w 258082"/>
                    <a:gd name="T7" fmla="*/ 0 h 460374"/>
                    <a:gd name="T8" fmla="*/ 12216 w 258082"/>
                    <a:gd name="T9" fmla="*/ 134937 h 4603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082"/>
                    <a:gd name="T16" fmla="*/ 0 h 460374"/>
                    <a:gd name="T17" fmla="*/ 258082 w 258082"/>
                    <a:gd name="T18" fmla="*/ 460374 h 4603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082" h="460374">
                      <a:moveTo>
                        <a:pt x="6802" y="134937"/>
                      </a:moveTo>
                      <a:cubicBezTo>
                        <a:pt x="5290" y="240241"/>
                        <a:pt x="1512" y="355070"/>
                        <a:pt x="0" y="460374"/>
                      </a:cubicBezTo>
                      <a:lnTo>
                        <a:pt x="256721" y="308768"/>
                      </a:lnTo>
                      <a:cubicBezTo>
                        <a:pt x="258082" y="208226"/>
                        <a:pt x="252639" y="100542"/>
                        <a:pt x="254000" y="0"/>
                      </a:cubicBezTo>
                      <a:lnTo>
                        <a:pt x="6802" y="134937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Freeform 335"/>
                <p:cNvSpPr>
                  <a:spLocks/>
                </p:cNvSpPr>
                <p:nvPr/>
              </p:nvSpPr>
              <p:spPr bwMode="auto">
                <a:xfrm>
                  <a:off x="3703460" y="2996057"/>
                  <a:ext cx="523876" cy="279403"/>
                </a:xfrm>
                <a:custGeom>
                  <a:avLst/>
                  <a:gdLst>
                    <a:gd name="T0" fmla="*/ 257174 w 523876"/>
                    <a:gd name="T1" fmla="*/ 0 h 279403"/>
                    <a:gd name="T2" fmla="*/ 0 w 523876"/>
                    <a:gd name="T3" fmla="*/ 134940 h 279403"/>
                    <a:gd name="T4" fmla="*/ 265111 w 523876"/>
                    <a:gd name="T5" fmla="*/ 279403 h 279403"/>
                    <a:gd name="T6" fmla="*/ 523876 w 523876"/>
                    <a:gd name="T7" fmla="*/ 146053 h 279403"/>
                    <a:gd name="T8" fmla="*/ 257174 w 523876"/>
                    <a:gd name="T9" fmla="*/ 0 h 2794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3876"/>
                    <a:gd name="T16" fmla="*/ 0 h 279403"/>
                    <a:gd name="T17" fmla="*/ 523876 w 523876"/>
                    <a:gd name="T18" fmla="*/ 279403 h 2794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3876" h="279403">
                      <a:moveTo>
                        <a:pt x="257174" y="0"/>
                      </a:moveTo>
                      <a:lnTo>
                        <a:pt x="0" y="134940"/>
                      </a:lnTo>
                      <a:lnTo>
                        <a:pt x="265111" y="279403"/>
                      </a:lnTo>
                      <a:lnTo>
                        <a:pt x="523876" y="146053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" name="Rectangle 332"/>
              <p:cNvSpPr/>
              <p:nvPr/>
            </p:nvSpPr>
            <p:spPr>
              <a:xfrm>
                <a:off x="3506911" y="3065931"/>
                <a:ext cx="224669" cy="19978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prstTxWarp prst="textSlantDown">
                  <a:avLst>
                    <a:gd name="adj" fmla="val 32907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5400" b="1" dirty="0" err="1" smtClean="0">
                    <a:ln w="12700">
                      <a:noFill/>
                      <a:prstDash val="solid"/>
                    </a:ln>
                    <a:solidFill>
                      <a:srgbClr val="000000"/>
                    </a:solidFill>
                    <a:latin typeface="Arial"/>
                  </a:rPr>
                  <a:t>6rd</a:t>
                </a:r>
                <a:endParaRPr lang="en-US" sz="5400" b="1" dirty="0">
                  <a:ln w="12700">
                    <a:noFill/>
                    <a:prstDash val="solid"/>
                  </a:ln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2" name="Group 330"/>
            <p:cNvGrpSpPr>
              <a:grpSpLocks/>
            </p:cNvGrpSpPr>
            <p:nvPr/>
          </p:nvGrpSpPr>
          <p:grpSpPr bwMode="auto">
            <a:xfrm>
              <a:off x="3978514" y="3469944"/>
              <a:ext cx="528636" cy="576064"/>
              <a:chOff x="3496529" y="2816402"/>
              <a:chExt cx="527874" cy="604837"/>
            </a:xfr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</p:grpSpPr>
          <p:grpSp>
            <p:nvGrpSpPr>
              <p:cNvPr id="44" name="Group 331"/>
              <p:cNvGrpSpPr>
                <a:grpSpLocks/>
              </p:cNvGrpSpPr>
              <p:nvPr/>
            </p:nvGrpSpPr>
            <p:grpSpPr bwMode="auto">
              <a:xfrm>
                <a:off x="3496529" y="2816402"/>
                <a:ext cx="527874" cy="604837"/>
                <a:chOff x="3701617" y="2996057"/>
                <a:chExt cx="527874" cy="604837"/>
              </a:xfrm>
              <a:grpFill/>
            </p:grpSpPr>
            <p:sp>
              <p:nvSpPr>
                <p:cNvPr id="48" name="Freeform 333"/>
                <p:cNvSpPr>
                  <a:spLocks/>
                </p:cNvSpPr>
                <p:nvPr/>
              </p:nvSpPr>
              <p:spPr bwMode="auto">
                <a:xfrm>
                  <a:off x="3701617" y="3129408"/>
                  <a:ext cx="266700" cy="469900"/>
                </a:xfrm>
                <a:custGeom>
                  <a:avLst/>
                  <a:gdLst>
                    <a:gd name="T0" fmla="*/ 0 w 266700"/>
                    <a:gd name="T1" fmla="*/ 0 h 469900"/>
                    <a:gd name="T2" fmla="*/ 0 w 266700"/>
                    <a:gd name="T3" fmla="*/ 311150 h 469900"/>
                    <a:gd name="T4" fmla="*/ 260350 w 266700"/>
                    <a:gd name="T5" fmla="*/ 469900 h 469900"/>
                    <a:gd name="T6" fmla="*/ 266700 w 266700"/>
                    <a:gd name="T7" fmla="*/ 146050 h 469900"/>
                    <a:gd name="T8" fmla="*/ 0 w 266700"/>
                    <a:gd name="T9" fmla="*/ 0 h 469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6700"/>
                    <a:gd name="T16" fmla="*/ 0 h 469900"/>
                    <a:gd name="T17" fmla="*/ 266700 w 266700"/>
                    <a:gd name="T18" fmla="*/ 469900 h 469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6700" h="469900">
                      <a:moveTo>
                        <a:pt x="0" y="0"/>
                      </a:moveTo>
                      <a:lnTo>
                        <a:pt x="0" y="311150"/>
                      </a:lnTo>
                      <a:lnTo>
                        <a:pt x="260350" y="469900"/>
                      </a:lnTo>
                      <a:lnTo>
                        <a:pt x="266700" y="146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Freeform 334"/>
                <p:cNvSpPr>
                  <a:spLocks/>
                </p:cNvSpPr>
                <p:nvPr/>
              </p:nvSpPr>
              <p:spPr bwMode="auto">
                <a:xfrm>
                  <a:off x="3958506" y="3140520"/>
                  <a:ext cx="270985" cy="460374"/>
                </a:xfrm>
                <a:custGeom>
                  <a:avLst/>
                  <a:gdLst>
                    <a:gd name="T0" fmla="*/ 12216 w 258082"/>
                    <a:gd name="T1" fmla="*/ 134937 h 460374"/>
                    <a:gd name="T2" fmla="*/ 0 w 258082"/>
                    <a:gd name="T3" fmla="*/ 460374 h 460374"/>
                    <a:gd name="T4" fmla="*/ 461015 w 258082"/>
                    <a:gd name="T5" fmla="*/ 308768 h 460374"/>
                    <a:gd name="T6" fmla="*/ 456127 w 258082"/>
                    <a:gd name="T7" fmla="*/ 0 h 460374"/>
                    <a:gd name="T8" fmla="*/ 12216 w 258082"/>
                    <a:gd name="T9" fmla="*/ 134937 h 4603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082"/>
                    <a:gd name="T16" fmla="*/ 0 h 460374"/>
                    <a:gd name="T17" fmla="*/ 258082 w 258082"/>
                    <a:gd name="T18" fmla="*/ 460374 h 4603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082" h="460374">
                      <a:moveTo>
                        <a:pt x="6802" y="134937"/>
                      </a:moveTo>
                      <a:cubicBezTo>
                        <a:pt x="5290" y="240241"/>
                        <a:pt x="1512" y="355070"/>
                        <a:pt x="0" y="460374"/>
                      </a:cubicBezTo>
                      <a:lnTo>
                        <a:pt x="256721" y="308768"/>
                      </a:lnTo>
                      <a:cubicBezTo>
                        <a:pt x="258082" y="208226"/>
                        <a:pt x="252639" y="100542"/>
                        <a:pt x="254000" y="0"/>
                      </a:cubicBezTo>
                      <a:lnTo>
                        <a:pt x="6802" y="134937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Freeform 335"/>
                <p:cNvSpPr>
                  <a:spLocks/>
                </p:cNvSpPr>
                <p:nvPr/>
              </p:nvSpPr>
              <p:spPr bwMode="auto">
                <a:xfrm>
                  <a:off x="3703460" y="2996057"/>
                  <a:ext cx="523876" cy="279403"/>
                </a:xfrm>
                <a:custGeom>
                  <a:avLst/>
                  <a:gdLst>
                    <a:gd name="T0" fmla="*/ 257174 w 523876"/>
                    <a:gd name="T1" fmla="*/ 0 h 279403"/>
                    <a:gd name="T2" fmla="*/ 0 w 523876"/>
                    <a:gd name="T3" fmla="*/ 134940 h 279403"/>
                    <a:gd name="T4" fmla="*/ 265111 w 523876"/>
                    <a:gd name="T5" fmla="*/ 279403 h 279403"/>
                    <a:gd name="T6" fmla="*/ 523876 w 523876"/>
                    <a:gd name="T7" fmla="*/ 146053 h 279403"/>
                    <a:gd name="T8" fmla="*/ 257174 w 523876"/>
                    <a:gd name="T9" fmla="*/ 0 h 2794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3876"/>
                    <a:gd name="T16" fmla="*/ 0 h 279403"/>
                    <a:gd name="T17" fmla="*/ 523876 w 523876"/>
                    <a:gd name="T18" fmla="*/ 279403 h 2794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3876" h="279403">
                      <a:moveTo>
                        <a:pt x="257174" y="0"/>
                      </a:moveTo>
                      <a:lnTo>
                        <a:pt x="0" y="134940"/>
                      </a:lnTo>
                      <a:lnTo>
                        <a:pt x="265111" y="279403"/>
                      </a:lnTo>
                      <a:lnTo>
                        <a:pt x="523876" y="146053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73025" tIns="36511" rIns="73025" bIns="36511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" name="Rectangle 332"/>
              <p:cNvSpPr/>
              <p:nvPr/>
            </p:nvSpPr>
            <p:spPr>
              <a:xfrm>
                <a:off x="3506911" y="3065931"/>
                <a:ext cx="224669" cy="19978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prstTxWarp prst="textSlantDown">
                  <a:avLst>
                    <a:gd name="adj" fmla="val 32907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5400" b="1" dirty="0" err="1" smtClean="0">
                    <a:ln w="12700">
                      <a:noFill/>
                      <a:prstDash val="solid"/>
                    </a:ln>
                    <a:solidFill>
                      <a:srgbClr val="000000"/>
                    </a:solidFill>
                    <a:latin typeface="Arial"/>
                  </a:rPr>
                  <a:t>6rd</a:t>
                </a:r>
                <a:endParaRPr lang="en-US" sz="5400" b="1" dirty="0">
                  <a:ln w="12700">
                    <a:noFill/>
                    <a:prstDash val="solid"/>
                  </a:ln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61" name="Group 330"/>
          <p:cNvGrpSpPr>
            <a:grpSpLocks/>
          </p:cNvGrpSpPr>
          <p:nvPr/>
        </p:nvGrpSpPr>
        <p:grpSpPr bwMode="auto">
          <a:xfrm>
            <a:off x="5364088" y="1412776"/>
            <a:ext cx="1296144" cy="576064"/>
            <a:chOff x="3496529" y="2816402"/>
            <a:chExt cx="527874" cy="604837"/>
          </a:xfr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>
              <a:rot lat="0" lon="18599977" rev="0"/>
            </a:camera>
            <a:lightRig rig="threePt" dir="t"/>
          </a:scene3d>
        </p:grpSpPr>
        <p:grpSp>
          <p:nvGrpSpPr>
            <p:cNvPr id="62" name="Group 331"/>
            <p:cNvGrpSpPr>
              <a:grpSpLocks/>
            </p:cNvGrpSpPr>
            <p:nvPr/>
          </p:nvGrpSpPr>
          <p:grpSpPr bwMode="auto">
            <a:xfrm>
              <a:off x="3496529" y="2816402"/>
              <a:ext cx="527874" cy="604837"/>
              <a:chOff x="3701617" y="2996057"/>
              <a:chExt cx="527874" cy="604837"/>
            </a:xfrm>
            <a:grpFill/>
          </p:grpSpPr>
          <p:sp>
            <p:nvSpPr>
              <p:cNvPr id="64" name="Freeform 333"/>
              <p:cNvSpPr>
                <a:spLocks/>
              </p:cNvSpPr>
              <p:nvPr/>
            </p:nvSpPr>
            <p:spPr bwMode="auto">
              <a:xfrm>
                <a:off x="3701617" y="3129408"/>
                <a:ext cx="266700" cy="469900"/>
              </a:xfrm>
              <a:custGeom>
                <a:avLst/>
                <a:gdLst>
                  <a:gd name="T0" fmla="*/ 0 w 266700"/>
                  <a:gd name="T1" fmla="*/ 0 h 469900"/>
                  <a:gd name="T2" fmla="*/ 0 w 266700"/>
                  <a:gd name="T3" fmla="*/ 311150 h 469900"/>
                  <a:gd name="T4" fmla="*/ 260350 w 266700"/>
                  <a:gd name="T5" fmla="*/ 469900 h 469900"/>
                  <a:gd name="T6" fmla="*/ 266700 w 266700"/>
                  <a:gd name="T7" fmla="*/ 146050 h 469900"/>
                  <a:gd name="T8" fmla="*/ 0 w 266700"/>
                  <a:gd name="T9" fmla="*/ 0 h 469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6700"/>
                  <a:gd name="T16" fmla="*/ 0 h 469900"/>
                  <a:gd name="T17" fmla="*/ 266700 w 266700"/>
                  <a:gd name="T18" fmla="*/ 469900 h 469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6700" h="469900">
                    <a:moveTo>
                      <a:pt x="0" y="0"/>
                    </a:moveTo>
                    <a:lnTo>
                      <a:pt x="0" y="311150"/>
                    </a:lnTo>
                    <a:lnTo>
                      <a:pt x="260350" y="469900"/>
                    </a:lnTo>
                    <a:lnTo>
                      <a:pt x="266700" y="1460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  <p:sp>
            <p:nvSpPr>
              <p:cNvPr id="65" name="Freeform 334"/>
              <p:cNvSpPr>
                <a:spLocks/>
              </p:cNvSpPr>
              <p:nvPr/>
            </p:nvSpPr>
            <p:spPr bwMode="auto">
              <a:xfrm>
                <a:off x="3958506" y="3140520"/>
                <a:ext cx="270985" cy="460374"/>
              </a:xfrm>
              <a:custGeom>
                <a:avLst/>
                <a:gdLst>
                  <a:gd name="T0" fmla="*/ 12216 w 258082"/>
                  <a:gd name="T1" fmla="*/ 134937 h 460374"/>
                  <a:gd name="T2" fmla="*/ 0 w 258082"/>
                  <a:gd name="T3" fmla="*/ 460374 h 460374"/>
                  <a:gd name="T4" fmla="*/ 461015 w 258082"/>
                  <a:gd name="T5" fmla="*/ 308768 h 460374"/>
                  <a:gd name="T6" fmla="*/ 456127 w 258082"/>
                  <a:gd name="T7" fmla="*/ 0 h 460374"/>
                  <a:gd name="T8" fmla="*/ 12216 w 258082"/>
                  <a:gd name="T9" fmla="*/ 134937 h 460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082"/>
                  <a:gd name="T16" fmla="*/ 0 h 460374"/>
                  <a:gd name="T17" fmla="*/ 258082 w 258082"/>
                  <a:gd name="T18" fmla="*/ 460374 h 4603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082" h="460374">
                    <a:moveTo>
                      <a:pt x="6802" y="134937"/>
                    </a:moveTo>
                    <a:cubicBezTo>
                      <a:pt x="5290" y="240241"/>
                      <a:pt x="1512" y="355070"/>
                      <a:pt x="0" y="460374"/>
                    </a:cubicBezTo>
                    <a:lnTo>
                      <a:pt x="256721" y="308768"/>
                    </a:lnTo>
                    <a:cubicBezTo>
                      <a:pt x="258082" y="208226"/>
                      <a:pt x="252639" y="100542"/>
                      <a:pt x="254000" y="0"/>
                    </a:cubicBezTo>
                    <a:lnTo>
                      <a:pt x="6802" y="134937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  <p:sp>
            <p:nvSpPr>
              <p:cNvPr id="66" name="Freeform 335"/>
              <p:cNvSpPr>
                <a:spLocks/>
              </p:cNvSpPr>
              <p:nvPr/>
            </p:nvSpPr>
            <p:spPr bwMode="auto">
              <a:xfrm>
                <a:off x="3703460" y="2996057"/>
                <a:ext cx="523876" cy="279403"/>
              </a:xfrm>
              <a:custGeom>
                <a:avLst/>
                <a:gdLst>
                  <a:gd name="T0" fmla="*/ 257174 w 523876"/>
                  <a:gd name="T1" fmla="*/ 0 h 279403"/>
                  <a:gd name="T2" fmla="*/ 0 w 523876"/>
                  <a:gd name="T3" fmla="*/ 134940 h 279403"/>
                  <a:gd name="T4" fmla="*/ 265111 w 523876"/>
                  <a:gd name="T5" fmla="*/ 279403 h 279403"/>
                  <a:gd name="T6" fmla="*/ 523876 w 523876"/>
                  <a:gd name="T7" fmla="*/ 146053 h 279403"/>
                  <a:gd name="T8" fmla="*/ 257174 w 523876"/>
                  <a:gd name="T9" fmla="*/ 0 h 279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3876"/>
                  <a:gd name="T16" fmla="*/ 0 h 279403"/>
                  <a:gd name="T17" fmla="*/ 523876 w 523876"/>
                  <a:gd name="T18" fmla="*/ 279403 h 2794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3876" h="279403">
                    <a:moveTo>
                      <a:pt x="257174" y="0"/>
                    </a:moveTo>
                    <a:lnTo>
                      <a:pt x="0" y="134940"/>
                    </a:lnTo>
                    <a:lnTo>
                      <a:pt x="265111" y="279403"/>
                    </a:lnTo>
                    <a:lnTo>
                      <a:pt x="523876" y="146053"/>
                    </a:lnTo>
                    <a:lnTo>
                      <a:pt x="257174" y="0"/>
                    </a:lnTo>
                    <a:close/>
                  </a:path>
                </a:pathLst>
              </a:cu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73025" tIns="36511" rIns="73025" bIns="36511" anchor="ctr"/>
              <a:lstStyle/>
              <a:p>
                <a:endParaRPr lang="ja-JP" altLang="en-US"/>
              </a:p>
            </p:txBody>
          </p:sp>
        </p:grpSp>
        <p:sp>
          <p:nvSpPr>
            <p:cNvPr id="63" name="Rectangle 332"/>
            <p:cNvSpPr/>
            <p:nvPr/>
          </p:nvSpPr>
          <p:spPr>
            <a:xfrm>
              <a:off x="3506911" y="3065931"/>
              <a:ext cx="224669" cy="19978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prstTxWarp prst="textSlantDown">
                <a:avLst>
                  <a:gd name="adj" fmla="val 32907"/>
                </a:avLst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 err="1" smtClean="0">
                  <a:ln w="12700">
                    <a:noFill/>
                    <a:prstDash val="solid"/>
                  </a:ln>
                  <a:solidFill>
                    <a:srgbClr val="000000"/>
                  </a:solidFill>
                  <a:latin typeface="Arial"/>
                </a:rPr>
                <a:t>6rd</a:t>
              </a:r>
              <a:endParaRPr lang="en-US" sz="5400" b="1" dirty="0">
                <a:ln w="12700">
                  <a:noFill/>
                  <a:prstDash val="solid"/>
                </a:ln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6084168" y="1662438"/>
            <a:ext cx="1368152" cy="1766562"/>
            <a:chOff x="5183560" y="620688"/>
            <a:chExt cx="3960440" cy="5150938"/>
          </a:xfrm>
        </p:grpSpPr>
        <p:pic>
          <p:nvPicPr>
            <p:cNvPr id="90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14852" y="2996952"/>
              <a:ext cx="603588" cy="22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" name="Picture 3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58081" y="3408426"/>
              <a:ext cx="603588" cy="22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Picture 8" descr="ICON_Datacenter_1up_Q109_Comm.pn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83560" y="620688"/>
              <a:ext cx="3960440" cy="515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3" name="直線コネクタ 92"/>
            <p:cNvCxnSpPr/>
            <p:nvPr/>
          </p:nvCxnSpPr>
          <p:spPr>
            <a:xfrm rot="10800000" flipV="1">
              <a:off x="5958081" y="2873510"/>
              <a:ext cx="422512" cy="1234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/>
            <p:nvPr/>
          </p:nvCxnSpPr>
          <p:spPr>
            <a:xfrm rot="10800000" flipV="1">
              <a:off x="6440951" y="3367279"/>
              <a:ext cx="543229" cy="411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角丸四角形 94"/>
            <p:cNvSpPr/>
            <p:nvPr/>
          </p:nvSpPr>
          <p:spPr>
            <a:xfrm>
              <a:off x="5436096" y="2276872"/>
              <a:ext cx="1512168" cy="408623"/>
            </a:xfrm>
            <a:prstGeom prst="round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scene3d>
              <a:camera prst="isometricLeftDown">
                <a:rot lat="1200002" lon="27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kumimoji="1" lang="en-US" altLang="ja-JP" dirty="0" err="1" smtClean="0">
                  <a:solidFill>
                    <a:srgbClr val="000000"/>
                  </a:solidFill>
                </a:rPr>
                <a:t>6rd</a:t>
              </a:r>
              <a:endParaRPr kumimoji="1" lang="ja-JP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5436096" y="3140968"/>
              <a:ext cx="1512168" cy="504056"/>
            </a:xfrm>
            <a:prstGeom prst="round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scene3d>
              <a:camera prst="isometricLeftDown">
                <a:rot lat="1200002" lon="27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rgbClr val="000000"/>
                  </a:solidFill>
                </a:rPr>
                <a:t>6rd</a:t>
              </a:r>
              <a:endParaRPr kumimoji="1" lang="ja-JP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97" name="角丸四角形 96"/>
            <p:cNvSpPr/>
            <p:nvPr/>
          </p:nvSpPr>
          <p:spPr>
            <a:xfrm>
              <a:off x="5436096" y="4365104"/>
              <a:ext cx="1512168" cy="504056"/>
            </a:xfrm>
            <a:prstGeom prst="round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scene3d>
              <a:camera prst="isometricLeftDown">
                <a:rot lat="1200002" lon="27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rgbClr val="000000"/>
                  </a:solidFill>
                </a:rPr>
                <a:t>6rd</a:t>
              </a:r>
              <a:endParaRPr kumimoji="1" lang="ja-JP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5436096" y="4797152"/>
              <a:ext cx="1512168" cy="504056"/>
            </a:xfrm>
            <a:prstGeom prst="round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scene3d>
              <a:camera prst="isometricLeftDown">
                <a:rot lat="1200002" lon="27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rgbClr val="000000"/>
                  </a:solidFill>
                </a:rPr>
                <a:t>6rd</a:t>
              </a:r>
              <a:endParaRPr kumimoji="1" lang="ja-JP" alt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99" name="Picture 12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15616" y="3573016"/>
            <a:ext cx="19442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90" descr="ASR 1000 Series-qf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39752" y="3074103"/>
            <a:ext cx="1152128" cy="100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テキスト ボックス 100"/>
          <p:cNvSpPr txBox="1"/>
          <p:nvPr/>
        </p:nvSpPr>
        <p:spPr>
          <a:xfrm>
            <a:off x="1259632" y="2708920"/>
            <a:ext cx="139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/>
              <a:t>IPv4</a:t>
            </a:r>
            <a:r>
              <a:rPr lang="en-US" altLang="ja-JP" dirty="0" smtClean="0"/>
              <a:t> internet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412032" y="3995772"/>
            <a:ext cx="139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/>
              <a:t>IPv6</a:t>
            </a:r>
            <a:r>
              <a:rPr lang="en-US" altLang="ja-JP" dirty="0" smtClean="0"/>
              <a:t> internet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Deployment Consideration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IPv4</a:t>
            </a:r>
            <a:r>
              <a:rPr lang="en-US" altLang="ja-JP" dirty="0" smtClean="0"/>
              <a:t> compression </a:t>
            </a:r>
            <a:r>
              <a:rPr lang="en-US" altLang="ja-JP" dirty="0" smtClean="0"/>
              <a:t>address (Section </a:t>
            </a:r>
            <a:r>
              <a:rPr lang="en-US" altLang="ja-JP" dirty="0" smtClean="0"/>
              <a:t>4 of [</a:t>
            </a:r>
            <a:r>
              <a:rPr lang="en-US" altLang="ja-JP" dirty="0" err="1" smtClean="0"/>
              <a:t>RFC5969</a:t>
            </a:r>
            <a:r>
              <a:rPr lang="en-US" altLang="ja-JP" dirty="0" smtClean="0"/>
              <a:t>])</a:t>
            </a:r>
          </a:p>
          <a:p>
            <a:pPr lvl="1"/>
            <a:r>
              <a:rPr lang="en-US" altLang="ja-JP" dirty="0" smtClean="0"/>
              <a:t> Linux Kernel </a:t>
            </a:r>
            <a:r>
              <a:rPr lang="en-US" altLang="ja-JP" dirty="0" smtClean="0"/>
              <a:t>also support s this </a:t>
            </a:r>
            <a:r>
              <a:rPr lang="en-US" altLang="ja-JP" dirty="0" err="1" smtClean="0"/>
              <a:t>feature.Server</a:t>
            </a:r>
            <a:r>
              <a:rPr lang="en-US" altLang="ja-JP" dirty="0" smtClean="0"/>
              <a:t>-based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needs one </a:t>
            </a:r>
            <a:r>
              <a:rPr lang="en-US" altLang="ja-JP" dirty="0" err="1" smtClean="0"/>
              <a:t>IPv6</a:t>
            </a:r>
            <a:r>
              <a:rPr lang="en-US" altLang="ja-JP" dirty="0" smtClean="0"/>
              <a:t> address  for the server </a:t>
            </a:r>
            <a:r>
              <a:rPr lang="en-US" altLang="ja-JP" dirty="0" err="1" smtClean="0"/>
              <a:t>itself.Even</a:t>
            </a:r>
            <a:r>
              <a:rPr lang="en-US" altLang="ja-JP" dirty="0" smtClean="0"/>
              <a:t> if datacenter has less than /</a:t>
            </a:r>
            <a:r>
              <a:rPr lang="en-US" altLang="ja-JP" dirty="0" err="1" smtClean="0"/>
              <a:t>32,the</a:t>
            </a:r>
            <a:r>
              <a:rPr lang="en-US" altLang="ja-JP" dirty="0" smtClean="0"/>
              <a:t> server administrator can get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delegated address.</a:t>
            </a:r>
          </a:p>
          <a:p>
            <a:r>
              <a:rPr lang="en-US" altLang="ja-JP" dirty="0" smtClean="0"/>
              <a:t>Configuration(Section 7.1 of [</a:t>
            </a:r>
            <a:r>
              <a:rPr lang="en-US" altLang="ja-JP" dirty="0" err="1" smtClean="0"/>
              <a:t>RFC5969</a:t>
            </a:r>
            <a:r>
              <a:rPr lang="en-US" altLang="ja-JP" dirty="0" smtClean="0"/>
              <a:t>] 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server-based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 does not needs automatic configuration </a:t>
            </a:r>
            <a:r>
              <a:rPr lang="en-US" altLang="ja-JP" dirty="0" smtClean="0"/>
              <a:t>because the </a:t>
            </a:r>
            <a:r>
              <a:rPr lang="en-US" altLang="ja-JP" dirty="0" smtClean="0"/>
              <a:t>server usually configure </a:t>
            </a:r>
            <a:r>
              <a:rPr lang="en-US" altLang="ja-JP" dirty="0" err="1" smtClean="0"/>
              <a:t>IPv4</a:t>
            </a:r>
            <a:r>
              <a:rPr lang="en-US" altLang="ja-JP" dirty="0" smtClean="0"/>
              <a:t> address statically.</a:t>
            </a:r>
          </a:p>
          <a:p>
            <a:r>
              <a:rPr lang="en-US" altLang="ja-JP" dirty="0" err="1" smtClean="0"/>
              <a:t>MTU</a:t>
            </a:r>
            <a:r>
              <a:rPr lang="en-US" altLang="ja-JP" dirty="0" smtClean="0"/>
              <a:t> consideration(Section 9.1 of [</a:t>
            </a:r>
            <a:r>
              <a:rPr lang="en-US" altLang="ja-JP" dirty="0" err="1" smtClean="0"/>
              <a:t>RFC5969</a:t>
            </a:r>
            <a:r>
              <a:rPr lang="en-US" altLang="ja-JP" dirty="0" smtClean="0"/>
              <a:t>] 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Server-based </a:t>
            </a:r>
            <a:r>
              <a:rPr kumimoji="1" lang="en-US" altLang="ja-JP" dirty="0" err="1" smtClean="0"/>
              <a:t>6rd</a:t>
            </a:r>
            <a:r>
              <a:rPr kumimoji="1" lang="en-US" altLang="ja-JP" dirty="0" smtClean="0"/>
              <a:t> should take care of </a:t>
            </a:r>
            <a:r>
              <a:rPr kumimoji="1" lang="en-US" altLang="ja-JP" dirty="0" err="1" smtClean="0"/>
              <a:t>IPv6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MTU</a:t>
            </a:r>
            <a:r>
              <a:rPr lang="en-US" altLang="ja-JP" dirty="0" err="1" smtClean="0"/>
              <a:t>.But</a:t>
            </a:r>
            <a:r>
              <a:rPr lang="en-US" altLang="ja-JP" dirty="0" smtClean="0"/>
              <a:t> it is well-managed switched network</a:t>
            </a:r>
            <a:r>
              <a:rPr lang="en-US" altLang="ja-JP" dirty="0" smtClean="0"/>
              <a:t>. So server administrator may  simply set -20 from </a:t>
            </a:r>
            <a:r>
              <a:rPr lang="en-US" altLang="ja-JP" dirty="0" err="1" smtClean="0"/>
              <a:t>IPv4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MTU</a:t>
            </a:r>
            <a:r>
              <a:rPr lang="en-US" altLang="ja-JP" dirty="0" smtClean="0"/>
              <a:t>. 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We are thinking this case is new application for </a:t>
            </a:r>
            <a:r>
              <a:rPr lang="en-US" altLang="ja-JP" dirty="0" err="1" smtClean="0"/>
              <a:t>6rd</a:t>
            </a:r>
            <a:r>
              <a:rPr lang="en-US" altLang="ja-JP" dirty="0" smtClean="0"/>
              <a:t>.</a:t>
            </a:r>
          </a:p>
          <a:p>
            <a:r>
              <a:rPr kumimoji="1" lang="en-US" altLang="ja-JP" dirty="0" err="1" smtClean="0"/>
              <a:t>wg</a:t>
            </a:r>
            <a:r>
              <a:rPr kumimoji="1" lang="en-US" altLang="ja-JP" dirty="0" smtClean="0"/>
              <a:t> adopt?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466</Words>
  <Application>Microsoft Office PowerPoint</Application>
  <PresentationFormat>画面に合わせる (4:3)</PresentationFormat>
  <Paragraphs>74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IPv6 Rapid Deployment (6rd) in a Large Data Center draft-sakura-6rd-datacenter-01</vt:lpstr>
      <vt:lpstr>Introduction</vt:lpstr>
      <vt:lpstr>6rd deployment customer </vt:lpstr>
      <vt:lpstr>Network Architecture </vt:lpstr>
      <vt:lpstr>Network Architecture issue of IPv6 deployment</vt:lpstr>
      <vt:lpstr>Server-based 6rd</vt:lpstr>
      <vt:lpstr>Network Architecture Server-based 6rd</vt:lpstr>
      <vt:lpstr>Deployment Consideration</vt:lpstr>
      <vt:lpstr>next step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Rapid Deployment (6rd) in a Large Data Center draft-sakura-6rd-datacenter-01</dc:title>
  <dc:creator>Information Technology</dc:creator>
  <cp:lastModifiedBy>Information Technology</cp:lastModifiedBy>
  <cp:revision>25</cp:revision>
  <dcterms:created xsi:type="dcterms:W3CDTF">2011-07-21T15:00:02Z</dcterms:created>
  <dcterms:modified xsi:type="dcterms:W3CDTF">2011-07-23T02:58:45Z</dcterms:modified>
</cp:coreProperties>
</file>