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61" r:id="rId2"/>
    <p:sldId id="257" r:id="rId3"/>
    <p:sldId id="263" r:id="rId4"/>
    <p:sldId id="264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20" d="100"/>
          <a:sy n="120" d="100"/>
        </p:scale>
        <p:origin x="-12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C1927-BB5F-F142-BDD0-EBA441153412}" type="datetimeFigureOut">
              <a:rPr lang="en-US" smtClean="0"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B40-1C40-844F-8051-9DD93D1650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C1927-BB5F-F142-BDD0-EBA441153412}" type="datetimeFigureOut">
              <a:rPr lang="en-US" smtClean="0"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B40-1C40-844F-8051-9DD93D1650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C1927-BB5F-F142-BDD0-EBA441153412}" type="datetimeFigureOut">
              <a:rPr lang="en-US" smtClean="0"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B40-1C40-844F-8051-9DD93D1650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C1927-BB5F-F142-BDD0-EBA441153412}" type="datetimeFigureOut">
              <a:rPr lang="en-US" smtClean="0"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B40-1C40-844F-8051-9DD93D1650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C1927-BB5F-F142-BDD0-EBA441153412}" type="datetimeFigureOut">
              <a:rPr lang="en-US" smtClean="0"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B40-1C40-844F-8051-9DD93D1650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C1927-BB5F-F142-BDD0-EBA441153412}" type="datetimeFigureOut">
              <a:rPr lang="en-US" smtClean="0"/>
              <a:t>7/25/11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B40-1C40-844F-8051-9DD93D1650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C1927-BB5F-F142-BDD0-EBA441153412}" type="datetimeFigureOut">
              <a:rPr lang="en-US" smtClean="0"/>
              <a:t>7/25/11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B40-1C40-844F-8051-9DD93D1650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C1927-BB5F-F142-BDD0-EBA441153412}" type="datetimeFigureOut">
              <a:rPr lang="en-US" smtClean="0"/>
              <a:t>7/25/11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B40-1C40-844F-8051-9DD93D1650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C1927-BB5F-F142-BDD0-EBA441153412}" type="datetimeFigureOut">
              <a:rPr lang="en-US" smtClean="0"/>
              <a:t>7/25/11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B40-1C40-844F-8051-9DD93D1650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C1927-BB5F-F142-BDD0-EBA441153412}" type="datetimeFigureOut">
              <a:rPr lang="en-US" smtClean="0"/>
              <a:t>7/25/11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B40-1C40-844F-8051-9DD93D1650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C1927-BB5F-F142-BDD0-EBA441153412}" type="datetimeFigureOut">
              <a:rPr lang="en-US" smtClean="0"/>
              <a:t>7/25/11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B40-1C40-844F-8051-9DD93D1650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3C1927-BB5F-F142-BDD0-EBA441153412}" type="datetimeFigureOut">
              <a:rPr lang="en-US" smtClean="0"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0F0B40-1C40-844F-8051-9DD93D16508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CGN </a:t>
            </a:r>
            <a:r>
              <a:rPr lang="en-US" dirty="0" err="1" smtClean="0"/>
              <a:t>vs</a:t>
            </a:r>
            <a:r>
              <a:rPr lang="en-US" dirty="0" smtClean="0"/>
              <a:t> PRR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STATEFUL </a:t>
            </a:r>
            <a:r>
              <a:rPr lang="en-US" dirty="0" err="1" smtClean="0"/>
              <a:t>vs</a:t>
            </a:r>
            <a:r>
              <a:rPr lang="en-US" dirty="0" smtClean="0"/>
              <a:t> STATELESS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state?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 1) NAT binding</a:t>
            </a:r>
          </a:p>
          <a:p>
            <a:pPr lvl="1"/>
            <a:r>
              <a:rPr lang="en-US" dirty="0" smtClean="0"/>
              <a:t>Customer ID + Internal IP address + port </a:t>
            </a:r>
            <a:r>
              <a:rPr lang="en-US" dirty="0" err="1" smtClean="0">
                <a:sym typeface="Wingdings"/>
              </a:rPr>
              <a:t></a:t>
            </a:r>
            <a:r>
              <a:rPr lang="en-US" dirty="0" smtClean="0">
                <a:sym typeface="Wingdings"/>
              </a:rPr>
              <a:t> external IP address + port</a:t>
            </a:r>
            <a:br>
              <a:rPr lang="en-US" dirty="0" smtClean="0">
                <a:sym typeface="Wingdings"/>
              </a:rPr>
            </a:b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Type 2) Which customer “has” which port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318683" y="1894418"/>
            <a:ext cx="1788583" cy="143933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CGN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STATEFUL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73667" y="4275668"/>
            <a:ext cx="719666" cy="85725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NAT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l</a:t>
            </a:r>
            <a:r>
              <a:rPr lang="en-US" dirty="0" smtClean="0">
                <a:solidFill>
                  <a:srgbClr val="000000"/>
                </a:solidFill>
              </a:rPr>
              <a:t>ocal</a:t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state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45733" y="4275668"/>
            <a:ext cx="719666" cy="381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702984" y="4275668"/>
            <a:ext cx="719666" cy="381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NAT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6159500" y="1894418"/>
            <a:ext cx="1788583" cy="143933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PRR</a:t>
            </a:r>
            <a:br>
              <a:rPr lang="en-US" dirty="0" smtClean="0"/>
            </a:br>
            <a:r>
              <a:rPr lang="en-US" dirty="0" smtClean="0">
                <a:solidFill>
                  <a:schemeClr val="tx1"/>
                </a:solidFill>
              </a:rPr>
              <a:t>STATELESS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is Type 1 State?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5693834" y="4237568"/>
            <a:ext cx="719666" cy="85725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NAT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l</a:t>
            </a:r>
            <a:r>
              <a:rPr lang="en-US" dirty="0" smtClean="0">
                <a:solidFill>
                  <a:srgbClr val="000000"/>
                </a:solidFill>
              </a:rPr>
              <a:t>ocal</a:t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state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565900" y="4237568"/>
            <a:ext cx="719666" cy="381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NAT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7423151" y="4237568"/>
            <a:ext cx="719666" cy="381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NAT</a:t>
            </a:r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 rot="16200000" flipH="1">
            <a:off x="1730115" y="3931444"/>
            <a:ext cx="5059362" cy="3175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318683" y="1894418"/>
            <a:ext cx="1788583" cy="143933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CGN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COMPLETE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STATE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73667" y="4275668"/>
            <a:ext cx="719666" cy="85725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NAT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l</a:t>
            </a:r>
            <a:r>
              <a:rPr lang="en-US" dirty="0" smtClean="0">
                <a:solidFill>
                  <a:srgbClr val="000000"/>
                </a:solidFill>
              </a:rPr>
              <a:t>ocal</a:t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state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45733" y="4275668"/>
            <a:ext cx="719666" cy="381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702984" y="4275668"/>
            <a:ext cx="719666" cy="381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NAT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6159500" y="1894418"/>
            <a:ext cx="1788583" cy="143933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PRR</a:t>
            </a:r>
            <a:br>
              <a:rPr lang="en-US" dirty="0" smtClean="0"/>
            </a:br>
            <a:r>
              <a:rPr lang="en-US" dirty="0" smtClean="0">
                <a:solidFill>
                  <a:schemeClr val="tx1"/>
                </a:solidFill>
              </a:rPr>
              <a:t>SHARED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STATE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457200" y="18997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Where is Type 2 State?</a:t>
            </a:r>
            <a:br>
              <a:rPr lang="en-US" dirty="0" smtClean="0"/>
            </a:br>
            <a:r>
              <a:rPr lang="en-US" dirty="0" smtClean="0"/>
              <a:t>Static Port Allocation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5426404" y="4237567"/>
            <a:ext cx="987096" cy="13081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NAT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Local</a:t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state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565900" y="4237568"/>
            <a:ext cx="719666" cy="381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NAT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7423151" y="4237568"/>
            <a:ext cx="719666" cy="381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NAT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rot="5400000" flipH="1" flipV="1">
            <a:off x="890387" y="3585636"/>
            <a:ext cx="941917" cy="37465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48671" y="3565840"/>
            <a:ext cx="20781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Ask 1 port at a time:</a:t>
            </a:r>
            <a:br>
              <a:rPr lang="en-US" dirty="0" smtClean="0"/>
            </a:br>
            <a:r>
              <a:rPr lang="en-US" dirty="0" smtClean="0"/>
              <a:t>TCP-SYN / PCP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446920" y="3565840"/>
            <a:ext cx="19742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Static provisioning</a:t>
            </a:r>
            <a:br>
              <a:rPr lang="en-US" dirty="0" smtClean="0"/>
            </a:br>
            <a:r>
              <a:rPr lang="en-US" dirty="0" smtClean="0"/>
              <a:t>of </a:t>
            </a:r>
            <a:r>
              <a:rPr lang="en-US" dirty="0" err="1" smtClean="0"/>
              <a:t>n</a:t>
            </a:r>
            <a:r>
              <a:rPr lang="en-US" dirty="0"/>
              <a:t> </a:t>
            </a:r>
            <a:r>
              <a:rPr lang="en-US" dirty="0" smtClean="0"/>
              <a:t>ports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27566" y="1465422"/>
            <a:ext cx="29609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CGN allocates static port sets.</a:t>
            </a:r>
            <a:br>
              <a:rPr lang="en-US" dirty="0" smtClean="0"/>
            </a:br>
            <a:r>
              <a:rPr lang="en-US" dirty="0" smtClean="0"/>
              <a:t>No log.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291634" y="1296094"/>
            <a:ext cx="2915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PRR allocates static port sets.</a:t>
            </a:r>
          </a:p>
          <a:p>
            <a:r>
              <a:rPr lang="en-US" dirty="0" smtClean="0"/>
              <a:t>No log.</a:t>
            </a:r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 rot="16200000" flipH="1">
            <a:off x="1476123" y="3931444"/>
            <a:ext cx="5059362" cy="3175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 flipH="1" flipV="1">
            <a:off x="5731204" y="3553887"/>
            <a:ext cx="941917" cy="37465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318683" y="1894418"/>
            <a:ext cx="1788583" cy="143933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CGN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COMPLETE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STATE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73667" y="4275668"/>
            <a:ext cx="719666" cy="85725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NAT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l</a:t>
            </a:r>
            <a:r>
              <a:rPr lang="en-US" dirty="0" smtClean="0">
                <a:solidFill>
                  <a:srgbClr val="000000"/>
                </a:solidFill>
              </a:rPr>
              <a:t>ocal</a:t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state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45733" y="4275668"/>
            <a:ext cx="719666" cy="381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702984" y="4275668"/>
            <a:ext cx="719666" cy="381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NAT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6159500" y="1894418"/>
            <a:ext cx="1788583" cy="143933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PRR</a:t>
            </a:r>
            <a:br>
              <a:rPr lang="en-US" dirty="0" smtClean="0"/>
            </a:br>
            <a:r>
              <a:rPr lang="en-US" dirty="0" smtClean="0">
                <a:solidFill>
                  <a:schemeClr val="tx1"/>
                </a:solidFill>
              </a:rPr>
              <a:t>SHARED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STATE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457200" y="18997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Where is Type 2 State?</a:t>
            </a:r>
            <a:br>
              <a:rPr lang="en-US" dirty="0" smtClean="0"/>
            </a:br>
            <a:r>
              <a:rPr lang="en-US" dirty="0" smtClean="0"/>
              <a:t>Dynamic Port Allocation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5426404" y="4237567"/>
            <a:ext cx="987096" cy="13081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NAT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PARTIAL</a:t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SHARED</a:t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STATE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565900" y="4237568"/>
            <a:ext cx="719666" cy="381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NAT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7423151" y="4237568"/>
            <a:ext cx="719666" cy="381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NAT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rot="5400000" flipH="1" flipV="1">
            <a:off x="890387" y="3585636"/>
            <a:ext cx="941917" cy="37465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48671" y="3565840"/>
            <a:ext cx="20781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Ask 1 port at a time:</a:t>
            </a:r>
            <a:br>
              <a:rPr lang="en-US" dirty="0" smtClean="0"/>
            </a:br>
            <a:r>
              <a:rPr lang="en-US" dirty="0" smtClean="0"/>
              <a:t>TCP-SYN / PCP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446920" y="3565840"/>
            <a:ext cx="16958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Ask a group of </a:t>
            </a:r>
            <a:r>
              <a:rPr lang="en-US" dirty="0" err="1" smtClean="0"/>
              <a:t>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ports at a time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27566" y="1465422"/>
            <a:ext cx="227498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CGN expires each port</a:t>
            </a:r>
            <a:br>
              <a:rPr lang="en-US" dirty="0" smtClean="0"/>
            </a:br>
            <a:r>
              <a:rPr lang="en-US" dirty="0" smtClean="0"/>
              <a:t>independently.</a:t>
            </a:r>
          </a:p>
          <a:p>
            <a:r>
              <a:rPr lang="en-US" dirty="0" smtClean="0"/>
              <a:t>Fine grain</a:t>
            </a:r>
            <a:br>
              <a:rPr lang="en-US" dirty="0" smtClean="0"/>
            </a:br>
            <a:r>
              <a:rPr lang="en-US" dirty="0" smtClean="0"/>
              <a:t>garbage</a:t>
            </a:r>
            <a:br>
              <a:rPr lang="en-US" dirty="0" smtClean="0"/>
            </a:br>
            <a:r>
              <a:rPr lang="en-US" dirty="0" smtClean="0"/>
              <a:t>collection.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291634" y="1296094"/>
            <a:ext cx="24189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PRR expires port groups</a:t>
            </a:r>
            <a:br>
              <a:rPr lang="en-US" dirty="0" smtClean="0"/>
            </a:br>
            <a:r>
              <a:rPr lang="en-US" dirty="0" smtClean="0"/>
              <a:t>independently.</a:t>
            </a:r>
          </a:p>
          <a:p>
            <a:r>
              <a:rPr lang="en-US" dirty="0" smtClean="0"/>
              <a:t>Coarse grain garbage</a:t>
            </a:r>
            <a:br>
              <a:rPr lang="en-US" dirty="0" smtClean="0"/>
            </a:br>
            <a:r>
              <a:rPr lang="en-US" dirty="0" smtClean="0"/>
              <a:t>collection.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852533" y="5588008"/>
            <a:ext cx="35215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Keep track of port usage</a:t>
            </a:r>
            <a:br>
              <a:rPr lang="en-US" dirty="0" smtClean="0"/>
            </a:br>
            <a:r>
              <a:rPr lang="en-US" dirty="0" smtClean="0"/>
              <a:t>Ask for more if need be,</a:t>
            </a:r>
            <a:br>
              <a:rPr lang="en-US" dirty="0" smtClean="0"/>
            </a:br>
            <a:r>
              <a:rPr lang="en-US" dirty="0" smtClean="0"/>
              <a:t>Release unused ports and/or blocks</a:t>
            </a:r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 rot="16200000" flipH="1">
            <a:off x="1476123" y="3931444"/>
            <a:ext cx="5059362" cy="3175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219996" y="3136844"/>
            <a:ext cx="2053079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Distributed garbage</a:t>
            </a:r>
            <a:br>
              <a:rPr lang="en-US" dirty="0" smtClean="0"/>
            </a:br>
            <a:r>
              <a:rPr lang="en-US" dirty="0" smtClean="0"/>
              <a:t>collection algorithm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rot="5400000" flipH="1" flipV="1">
            <a:off x="5731204" y="3553887"/>
            <a:ext cx="941917" cy="37465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2614</TotalTime>
  <Words>239</Words>
  <Application>Microsoft Macintosh PowerPoint</Application>
  <PresentationFormat>On-screen Show (4:3)</PresentationFormat>
  <Paragraphs>57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CGN vs PRR</vt:lpstr>
      <vt:lpstr>What is state?</vt:lpstr>
      <vt:lpstr>Where is Type 1 State?</vt:lpstr>
      <vt:lpstr>Where is Type 2 State? Static Port Allocation</vt:lpstr>
      <vt:lpstr>Where is Type 2 State? Dynamic Port Allocation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CGN vs PRR</dc:title>
  <dc:creator>Alain Durand</dc:creator>
  <cp:lastModifiedBy>Alain Durand</cp:lastModifiedBy>
  <cp:revision>2</cp:revision>
  <dcterms:created xsi:type="dcterms:W3CDTF">2011-07-25T17:07:15Z</dcterms:created>
  <dcterms:modified xsi:type="dcterms:W3CDTF">2011-07-27T12:42:09Z</dcterms:modified>
</cp:coreProperties>
</file>