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76" r:id="rId3"/>
    <p:sldId id="264" r:id="rId4"/>
    <p:sldId id="267" r:id="rId5"/>
    <p:sldId id="268" r:id="rId6"/>
    <p:sldId id="272" r:id="rId7"/>
    <p:sldId id="266" r:id="rId8"/>
    <p:sldId id="27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FFFF05"/>
    <a:srgbClr val="FB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4141C8-A43D-424D-90EF-FF9611A890B7}" type="doc">
      <dgm:prSet loTypeId="urn:microsoft.com/office/officeart/2005/8/layout/funnel1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DEA716D-B722-514E-9AFA-01A922AFD41B}">
      <dgm:prSet phldrT="[Text]"/>
      <dgm:spPr/>
      <dgm:t>
        <a:bodyPr/>
        <a:lstStyle/>
        <a:p>
          <a:r>
            <a:rPr lang="en-US" dirty="0" smtClean="0"/>
            <a:t>DS-lite</a:t>
          </a:r>
          <a:endParaRPr lang="en-US" dirty="0"/>
        </a:p>
      </dgm:t>
    </dgm:pt>
    <dgm:pt modelId="{22B31089-7466-194D-9AC6-BB077ABD213C}" type="parTrans" cxnId="{0E560166-84F6-DD47-B39B-AC0576C67545}">
      <dgm:prSet/>
      <dgm:spPr/>
      <dgm:t>
        <a:bodyPr/>
        <a:lstStyle/>
        <a:p>
          <a:endParaRPr lang="en-US"/>
        </a:p>
      </dgm:t>
    </dgm:pt>
    <dgm:pt modelId="{ED3750A9-7798-6444-8DFE-F016EB38F53C}" type="sibTrans" cxnId="{0E560166-84F6-DD47-B39B-AC0576C67545}">
      <dgm:prSet/>
      <dgm:spPr/>
      <dgm:t>
        <a:bodyPr/>
        <a:lstStyle/>
        <a:p>
          <a:endParaRPr lang="en-US"/>
        </a:p>
      </dgm:t>
    </dgm:pt>
    <dgm:pt modelId="{56C1AFD4-5620-6A43-91B1-F9E7AF93C916}">
      <dgm:prSet phldrT="[Text]"/>
      <dgm:spPr/>
      <dgm:t>
        <a:bodyPr/>
        <a:lstStyle/>
        <a:p>
          <a:r>
            <a:rPr lang="en-US" dirty="0" smtClean="0"/>
            <a:t>6rd</a:t>
          </a:r>
          <a:endParaRPr lang="en-US" dirty="0"/>
        </a:p>
      </dgm:t>
    </dgm:pt>
    <dgm:pt modelId="{AFC748C1-560F-4C48-9A45-3F8CB3F76034}" type="parTrans" cxnId="{7884AF84-717E-654C-870F-E9FF41F16056}">
      <dgm:prSet/>
      <dgm:spPr/>
      <dgm:t>
        <a:bodyPr/>
        <a:lstStyle/>
        <a:p>
          <a:endParaRPr lang="en-US"/>
        </a:p>
      </dgm:t>
    </dgm:pt>
    <dgm:pt modelId="{2419DD0F-A79A-C540-8AAA-C99826D86C8A}" type="sibTrans" cxnId="{7884AF84-717E-654C-870F-E9FF41F16056}">
      <dgm:prSet/>
      <dgm:spPr/>
      <dgm:t>
        <a:bodyPr/>
        <a:lstStyle/>
        <a:p>
          <a:endParaRPr lang="en-US"/>
        </a:p>
      </dgm:t>
    </dgm:pt>
    <dgm:pt modelId="{315A90CC-B0D4-4B47-A6EE-6E1B2A9B8F38}">
      <dgm:prSet phldrT="[Text]"/>
      <dgm:spPr/>
      <dgm:t>
        <a:bodyPr/>
        <a:lstStyle/>
        <a:p>
          <a:r>
            <a:rPr lang="en-US" dirty="0" smtClean="0"/>
            <a:t>A+P</a:t>
          </a:r>
          <a:endParaRPr lang="en-US" dirty="0"/>
        </a:p>
      </dgm:t>
    </dgm:pt>
    <dgm:pt modelId="{8B133686-C2B2-7E40-BA19-4D7900529FB2}" type="parTrans" cxnId="{8B8E5386-A116-1045-9B93-5F1629F3200E}">
      <dgm:prSet/>
      <dgm:spPr/>
      <dgm:t>
        <a:bodyPr/>
        <a:lstStyle/>
        <a:p>
          <a:endParaRPr lang="en-US"/>
        </a:p>
      </dgm:t>
    </dgm:pt>
    <dgm:pt modelId="{23C4DA0E-1E00-3F42-ABC2-C722E2CC75B0}" type="sibTrans" cxnId="{8B8E5386-A116-1045-9B93-5F1629F3200E}">
      <dgm:prSet/>
      <dgm:spPr/>
      <dgm:t>
        <a:bodyPr/>
        <a:lstStyle/>
        <a:p>
          <a:endParaRPr lang="en-US"/>
        </a:p>
      </dgm:t>
    </dgm:pt>
    <dgm:pt modelId="{78BD4EC2-647F-AC4B-BCFC-8831454D59B1}">
      <dgm:prSet phldrT="[Text]" custT="1"/>
      <dgm:spPr/>
      <dgm:t>
        <a:bodyPr/>
        <a:lstStyle/>
        <a:p>
          <a:r>
            <a:rPr lang="en-US" sz="4800" dirty="0" smtClean="0">
              <a:solidFill>
                <a:schemeClr val="tx1"/>
              </a:solidFill>
            </a:rPr>
            <a:t>4rd</a:t>
          </a:r>
          <a:endParaRPr lang="en-US" sz="4800" dirty="0">
            <a:solidFill>
              <a:schemeClr val="tx1"/>
            </a:solidFill>
          </a:endParaRPr>
        </a:p>
      </dgm:t>
    </dgm:pt>
    <dgm:pt modelId="{891AAC81-DBDA-CE4D-A065-2370B9A4F2A5}" type="parTrans" cxnId="{15466009-9BCB-DC46-8C28-A1FB2EA99B10}">
      <dgm:prSet/>
      <dgm:spPr/>
      <dgm:t>
        <a:bodyPr/>
        <a:lstStyle/>
        <a:p>
          <a:endParaRPr lang="en-US"/>
        </a:p>
      </dgm:t>
    </dgm:pt>
    <dgm:pt modelId="{B1ABF39D-F8EE-3C4B-BCFC-B9C8BC470922}" type="sibTrans" cxnId="{15466009-9BCB-DC46-8C28-A1FB2EA99B10}">
      <dgm:prSet/>
      <dgm:spPr/>
      <dgm:t>
        <a:bodyPr/>
        <a:lstStyle/>
        <a:p>
          <a:endParaRPr lang="en-US"/>
        </a:p>
      </dgm:t>
    </dgm:pt>
    <dgm:pt modelId="{47BDAD70-6341-7446-A47D-5D93F53E51ED}" type="pres">
      <dgm:prSet presAssocID="{CD4141C8-A43D-424D-90EF-FF9611A890B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3589CBE-F7E5-454A-B487-9497DE7839C7}" type="pres">
      <dgm:prSet presAssocID="{CD4141C8-A43D-424D-90EF-FF9611A890B7}" presName="ellipse" presStyleLbl="trBgShp" presStyleIdx="0" presStyleCnt="1"/>
      <dgm:spPr/>
    </dgm:pt>
    <dgm:pt modelId="{6407333C-2C88-DC48-B168-6E4ACB016A31}" type="pres">
      <dgm:prSet presAssocID="{CD4141C8-A43D-424D-90EF-FF9611A890B7}" presName="arrow1" presStyleLbl="fgShp" presStyleIdx="0" presStyleCnt="1"/>
      <dgm:spPr/>
    </dgm:pt>
    <dgm:pt modelId="{782C8432-B1F7-AD41-AD15-1F2F6985B264}" type="pres">
      <dgm:prSet presAssocID="{CD4141C8-A43D-424D-90EF-FF9611A890B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D5C7CC-A75D-5F49-A56E-4F2D0D8CF007}" type="pres">
      <dgm:prSet presAssocID="{56C1AFD4-5620-6A43-91B1-F9E7AF93C91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BCE3F0-B531-6444-A636-C5DE4433F3E7}" type="pres">
      <dgm:prSet presAssocID="{315A90CC-B0D4-4B47-A6EE-6E1B2A9B8F38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089E00-F7FF-394F-8640-9B0741C967EE}" type="pres">
      <dgm:prSet presAssocID="{78BD4EC2-647F-AC4B-BCFC-8831454D59B1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41DE2A-CA0A-C849-84DB-D7ED076F4FF3}" type="pres">
      <dgm:prSet presAssocID="{CD4141C8-A43D-424D-90EF-FF9611A890B7}" presName="funnel" presStyleLbl="trAlignAcc1" presStyleIdx="0" presStyleCnt="1"/>
      <dgm:spPr/>
    </dgm:pt>
  </dgm:ptLst>
  <dgm:cxnLst>
    <dgm:cxn modelId="{1F3A23E4-2A46-DA40-AD84-6D9665E56BB4}" type="presOf" srcId="{56C1AFD4-5620-6A43-91B1-F9E7AF93C916}" destId="{46BCE3F0-B531-6444-A636-C5DE4433F3E7}" srcOrd="0" destOrd="0" presId="urn:microsoft.com/office/officeart/2005/8/layout/funnel1"/>
    <dgm:cxn modelId="{15466009-9BCB-DC46-8C28-A1FB2EA99B10}" srcId="{CD4141C8-A43D-424D-90EF-FF9611A890B7}" destId="{78BD4EC2-647F-AC4B-BCFC-8831454D59B1}" srcOrd="3" destOrd="0" parTransId="{891AAC81-DBDA-CE4D-A065-2370B9A4F2A5}" sibTransId="{B1ABF39D-F8EE-3C4B-BCFC-B9C8BC470922}"/>
    <dgm:cxn modelId="{72D6C833-6B19-DE47-BBC5-A236F78B22A6}" type="presOf" srcId="{78BD4EC2-647F-AC4B-BCFC-8831454D59B1}" destId="{782C8432-B1F7-AD41-AD15-1F2F6985B264}" srcOrd="0" destOrd="0" presId="urn:microsoft.com/office/officeart/2005/8/layout/funnel1"/>
    <dgm:cxn modelId="{42112328-6984-7E42-8747-CFC36F397642}" type="presOf" srcId="{DDEA716D-B722-514E-9AFA-01A922AFD41B}" destId="{A1089E00-F7FF-394F-8640-9B0741C967EE}" srcOrd="0" destOrd="0" presId="urn:microsoft.com/office/officeart/2005/8/layout/funnel1"/>
    <dgm:cxn modelId="{8B8E5386-A116-1045-9B93-5F1629F3200E}" srcId="{CD4141C8-A43D-424D-90EF-FF9611A890B7}" destId="{315A90CC-B0D4-4B47-A6EE-6E1B2A9B8F38}" srcOrd="2" destOrd="0" parTransId="{8B133686-C2B2-7E40-BA19-4D7900529FB2}" sibTransId="{23C4DA0E-1E00-3F42-ABC2-C722E2CC75B0}"/>
    <dgm:cxn modelId="{D17A9405-4D3E-FF4C-8CEB-45651BDAE5E2}" type="presOf" srcId="{315A90CC-B0D4-4B47-A6EE-6E1B2A9B8F38}" destId="{87D5C7CC-A75D-5F49-A56E-4F2D0D8CF007}" srcOrd="0" destOrd="0" presId="urn:microsoft.com/office/officeart/2005/8/layout/funnel1"/>
    <dgm:cxn modelId="{0E560166-84F6-DD47-B39B-AC0576C67545}" srcId="{CD4141C8-A43D-424D-90EF-FF9611A890B7}" destId="{DDEA716D-B722-514E-9AFA-01A922AFD41B}" srcOrd="0" destOrd="0" parTransId="{22B31089-7466-194D-9AC6-BB077ABD213C}" sibTransId="{ED3750A9-7798-6444-8DFE-F016EB38F53C}"/>
    <dgm:cxn modelId="{C6ACA665-B99E-B748-B8D9-6CC9A7F748CE}" type="presOf" srcId="{CD4141C8-A43D-424D-90EF-FF9611A890B7}" destId="{47BDAD70-6341-7446-A47D-5D93F53E51ED}" srcOrd="0" destOrd="0" presId="urn:microsoft.com/office/officeart/2005/8/layout/funnel1"/>
    <dgm:cxn modelId="{7884AF84-717E-654C-870F-E9FF41F16056}" srcId="{CD4141C8-A43D-424D-90EF-FF9611A890B7}" destId="{56C1AFD4-5620-6A43-91B1-F9E7AF93C916}" srcOrd="1" destOrd="0" parTransId="{AFC748C1-560F-4C48-9A45-3F8CB3F76034}" sibTransId="{2419DD0F-A79A-C540-8AAA-C99826D86C8A}"/>
    <dgm:cxn modelId="{0B4838A1-0856-AE46-BDFE-BB7D517972E9}" type="presParOf" srcId="{47BDAD70-6341-7446-A47D-5D93F53E51ED}" destId="{73589CBE-F7E5-454A-B487-9497DE7839C7}" srcOrd="0" destOrd="0" presId="urn:microsoft.com/office/officeart/2005/8/layout/funnel1"/>
    <dgm:cxn modelId="{B31B1D22-A8F7-7644-B540-B96F661DA5CD}" type="presParOf" srcId="{47BDAD70-6341-7446-A47D-5D93F53E51ED}" destId="{6407333C-2C88-DC48-B168-6E4ACB016A31}" srcOrd="1" destOrd="0" presId="urn:microsoft.com/office/officeart/2005/8/layout/funnel1"/>
    <dgm:cxn modelId="{68DCBE66-B5EE-3F4A-909F-2DA21F019AB2}" type="presParOf" srcId="{47BDAD70-6341-7446-A47D-5D93F53E51ED}" destId="{782C8432-B1F7-AD41-AD15-1F2F6985B264}" srcOrd="2" destOrd="0" presId="urn:microsoft.com/office/officeart/2005/8/layout/funnel1"/>
    <dgm:cxn modelId="{9A323CD1-6170-3F47-A971-71E5E3F1FE44}" type="presParOf" srcId="{47BDAD70-6341-7446-A47D-5D93F53E51ED}" destId="{87D5C7CC-A75D-5F49-A56E-4F2D0D8CF007}" srcOrd="3" destOrd="0" presId="urn:microsoft.com/office/officeart/2005/8/layout/funnel1"/>
    <dgm:cxn modelId="{58948B6F-9645-EF46-B22E-4161B9E6CC4D}" type="presParOf" srcId="{47BDAD70-6341-7446-A47D-5D93F53E51ED}" destId="{46BCE3F0-B531-6444-A636-C5DE4433F3E7}" srcOrd="4" destOrd="0" presId="urn:microsoft.com/office/officeart/2005/8/layout/funnel1"/>
    <dgm:cxn modelId="{ED2397CB-9260-8741-8C88-691897A88201}" type="presParOf" srcId="{47BDAD70-6341-7446-A47D-5D93F53E51ED}" destId="{A1089E00-F7FF-394F-8640-9B0741C967EE}" srcOrd="5" destOrd="0" presId="urn:microsoft.com/office/officeart/2005/8/layout/funnel1"/>
    <dgm:cxn modelId="{BAB27AE9-E467-644C-86ED-E052766758E8}" type="presParOf" srcId="{47BDAD70-6341-7446-A47D-5D93F53E51ED}" destId="{D541DE2A-CA0A-C849-84DB-D7ED076F4FF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04930F-F944-2E4A-B4D4-972B6726B440}" type="doc">
      <dgm:prSet loTypeId="urn:microsoft.com/office/officeart/2005/8/layout/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DE0204-4DA1-BE47-9E6C-B6A409DFB0E1}">
      <dgm:prSet custT="1"/>
      <dgm:spPr/>
      <dgm:t>
        <a:bodyPr/>
        <a:lstStyle/>
        <a:p>
          <a:pPr rtl="0"/>
          <a:r>
            <a:rPr lang="en-US" sz="2000" dirty="0" smtClean="0"/>
            <a:t>draft-despres-softwire-4rd-00 (2010-10-18)</a:t>
          </a:r>
          <a:endParaRPr lang="en-US" sz="2000" dirty="0"/>
        </a:p>
      </dgm:t>
    </dgm:pt>
    <dgm:pt modelId="{F6199E98-88D4-F247-81A9-58E920F97FBA}" type="parTrans" cxnId="{96BA318C-FB5D-C746-84CA-B38B87DA403B}">
      <dgm:prSet/>
      <dgm:spPr/>
      <dgm:t>
        <a:bodyPr/>
        <a:lstStyle/>
        <a:p>
          <a:endParaRPr lang="en-US"/>
        </a:p>
      </dgm:t>
    </dgm:pt>
    <dgm:pt modelId="{15602697-D701-CE4D-A7E1-B350DDEE11EA}" type="sibTrans" cxnId="{96BA318C-FB5D-C746-84CA-B38B87DA403B}">
      <dgm:prSet/>
      <dgm:spPr/>
      <dgm:t>
        <a:bodyPr/>
        <a:lstStyle/>
        <a:p>
          <a:endParaRPr lang="en-US"/>
        </a:p>
      </dgm:t>
    </dgm:pt>
    <dgm:pt modelId="{B7463E6B-7988-FD4C-9D13-8DD93826C52F}">
      <dgm:prSet custT="1"/>
      <dgm:spPr/>
      <dgm:t>
        <a:bodyPr/>
        <a:lstStyle/>
        <a:p>
          <a:pPr rtl="0"/>
          <a:r>
            <a:rPr lang="ro-RO" sz="2000" dirty="0" smtClean="0"/>
            <a:t>draft-despres-intarea-4rd-00 (2011-03-07)</a:t>
          </a:r>
          <a:endParaRPr lang="ro-RO" sz="2000" dirty="0"/>
        </a:p>
      </dgm:t>
    </dgm:pt>
    <dgm:pt modelId="{BF2AC4B7-CB63-AC44-B95B-5DC96C16B4D5}" type="parTrans" cxnId="{E91BB5D9-573E-EB45-9DF1-239277B65293}">
      <dgm:prSet/>
      <dgm:spPr/>
      <dgm:t>
        <a:bodyPr/>
        <a:lstStyle/>
        <a:p>
          <a:endParaRPr lang="en-US"/>
        </a:p>
      </dgm:t>
    </dgm:pt>
    <dgm:pt modelId="{C37DA2F1-0FF9-A448-B497-62A1DF9D1C5E}" type="sibTrans" cxnId="{E91BB5D9-573E-EB45-9DF1-239277B65293}">
      <dgm:prSet/>
      <dgm:spPr/>
      <dgm:t>
        <a:bodyPr/>
        <a:lstStyle/>
        <a:p>
          <a:endParaRPr lang="en-US"/>
        </a:p>
      </dgm:t>
    </dgm:pt>
    <dgm:pt modelId="{02E89ADF-9E1D-B042-BFCE-F59AEDF895FE}">
      <dgm:prSet custT="1"/>
      <dgm:spPr/>
      <dgm:t>
        <a:bodyPr/>
        <a:lstStyle/>
        <a:p>
          <a:pPr rtl="0"/>
          <a:r>
            <a:rPr lang="ro-RO" sz="2000" dirty="0" smtClean="0"/>
            <a:t>draft-despres-intarea-4rd-01 (2011-03-14)</a:t>
          </a:r>
          <a:endParaRPr lang="ro-RO" sz="2000" dirty="0"/>
        </a:p>
      </dgm:t>
    </dgm:pt>
    <dgm:pt modelId="{CD001C2F-5520-274B-BFED-54F418AE3D15}" type="parTrans" cxnId="{E548C5EB-8390-524D-87B6-08BF6E35F191}">
      <dgm:prSet/>
      <dgm:spPr/>
      <dgm:t>
        <a:bodyPr/>
        <a:lstStyle/>
        <a:p>
          <a:endParaRPr lang="en-US"/>
        </a:p>
      </dgm:t>
    </dgm:pt>
    <dgm:pt modelId="{EE16051E-1A30-6549-8136-627816D54C1B}" type="sibTrans" cxnId="{E548C5EB-8390-524D-87B6-08BF6E35F191}">
      <dgm:prSet/>
      <dgm:spPr/>
      <dgm:t>
        <a:bodyPr/>
        <a:lstStyle/>
        <a:p>
          <a:endParaRPr lang="en-US"/>
        </a:p>
      </dgm:t>
    </dgm:pt>
    <dgm:pt modelId="{8DB14175-711D-2F46-908F-23ADA4CB391D}">
      <dgm:prSet custT="1"/>
      <dgm:spPr/>
      <dgm:t>
        <a:bodyPr/>
        <a:lstStyle/>
        <a:p>
          <a:pPr rtl="0"/>
          <a:r>
            <a:rPr lang="en-US" sz="2000" dirty="0" smtClean="0"/>
            <a:t>draft-murakami-softwire-4rd-00 (2011-07-04)</a:t>
          </a:r>
          <a:endParaRPr lang="en-US" sz="2000" dirty="0"/>
        </a:p>
      </dgm:t>
    </dgm:pt>
    <dgm:pt modelId="{8A974C8D-CA57-4E41-8B87-ABDC2AD83032}" type="parTrans" cxnId="{10D97D2B-B9E1-5542-AF71-D235A7C2F014}">
      <dgm:prSet/>
      <dgm:spPr/>
      <dgm:t>
        <a:bodyPr/>
        <a:lstStyle/>
        <a:p>
          <a:endParaRPr lang="en-US"/>
        </a:p>
      </dgm:t>
    </dgm:pt>
    <dgm:pt modelId="{FE2E3422-BD79-B44F-85E3-1C4F04E88747}" type="sibTrans" cxnId="{10D97D2B-B9E1-5542-AF71-D235A7C2F014}">
      <dgm:prSet/>
      <dgm:spPr/>
      <dgm:t>
        <a:bodyPr/>
        <a:lstStyle/>
        <a:p>
          <a:endParaRPr lang="en-US"/>
        </a:p>
      </dgm:t>
    </dgm:pt>
    <dgm:pt modelId="{39422C8D-2644-184A-AE20-96CAA9811CD0}" type="pres">
      <dgm:prSet presAssocID="{3604930F-F944-2E4A-B4D4-972B6726B440}" presName="Name0" presStyleCnt="0">
        <dgm:presLayoutVars>
          <dgm:dir/>
          <dgm:animLvl val="lvl"/>
          <dgm:resizeHandles val="exact"/>
        </dgm:presLayoutVars>
      </dgm:prSet>
      <dgm:spPr/>
    </dgm:pt>
    <dgm:pt modelId="{DAAD8C69-3731-E24E-9C65-CCFE5367423E}" type="pres">
      <dgm:prSet presAssocID="{8DB14175-711D-2F46-908F-23ADA4CB391D}" presName="boxAndChildren" presStyleCnt="0"/>
      <dgm:spPr/>
    </dgm:pt>
    <dgm:pt modelId="{CBA18ED5-0B4E-744D-9AE2-BC7357BB1F31}" type="pres">
      <dgm:prSet presAssocID="{8DB14175-711D-2F46-908F-23ADA4CB391D}" presName="parentTextBox" presStyleLbl="node1" presStyleIdx="0" presStyleCnt="4"/>
      <dgm:spPr/>
    </dgm:pt>
    <dgm:pt modelId="{C6C7ED80-2FB4-F74F-A179-DE2934437145}" type="pres">
      <dgm:prSet presAssocID="{EE16051E-1A30-6549-8136-627816D54C1B}" presName="sp" presStyleCnt="0"/>
      <dgm:spPr/>
    </dgm:pt>
    <dgm:pt modelId="{F234A52C-8276-4F4D-B63C-B6AAC254B8CB}" type="pres">
      <dgm:prSet presAssocID="{02E89ADF-9E1D-B042-BFCE-F59AEDF895FE}" presName="arrowAndChildren" presStyleCnt="0"/>
      <dgm:spPr/>
    </dgm:pt>
    <dgm:pt modelId="{323ECD81-8445-964D-95E0-A7F48AD76998}" type="pres">
      <dgm:prSet presAssocID="{02E89ADF-9E1D-B042-BFCE-F59AEDF895FE}" presName="parentTextArrow" presStyleLbl="node1" presStyleIdx="1" presStyleCnt="4"/>
      <dgm:spPr/>
    </dgm:pt>
    <dgm:pt modelId="{65B599F1-C98D-8447-B1F7-385B5040E6A4}" type="pres">
      <dgm:prSet presAssocID="{C37DA2F1-0FF9-A448-B497-62A1DF9D1C5E}" presName="sp" presStyleCnt="0"/>
      <dgm:spPr/>
    </dgm:pt>
    <dgm:pt modelId="{8C0618EE-DA95-314B-A6F6-1B542999659E}" type="pres">
      <dgm:prSet presAssocID="{B7463E6B-7988-FD4C-9D13-8DD93826C52F}" presName="arrowAndChildren" presStyleCnt="0"/>
      <dgm:spPr/>
    </dgm:pt>
    <dgm:pt modelId="{9983A638-DA04-D74A-ABCD-FC38E6668FC8}" type="pres">
      <dgm:prSet presAssocID="{B7463E6B-7988-FD4C-9D13-8DD93826C52F}" presName="parentTextArrow" presStyleLbl="node1" presStyleIdx="2" presStyleCnt="4"/>
      <dgm:spPr/>
      <dgm:t>
        <a:bodyPr/>
        <a:lstStyle/>
        <a:p>
          <a:endParaRPr lang="en-US"/>
        </a:p>
      </dgm:t>
    </dgm:pt>
    <dgm:pt modelId="{BDD8E7FF-C752-344C-BF72-07CD39270705}" type="pres">
      <dgm:prSet presAssocID="{15602697-D701-CE4D-A7E1-B350DDEE11EA}" presName="sp" presStyleCnt="0"/>
      <dgm:spPr/>
    </dgm:pt>
    <dgm:pt modelId="{97ED8E09-DA97-CC4D-B0DD-B2F4BA1FBC9F}" type="pres">
      <dgm:prSet presAssocID="{40DE0204-4DA1-BE47-9E6C-B6A409DFB0E1}" presName="arrowAndChildren" presStyleCnt="0"/>
      <dgm:spPr/>
    </dgm:pt>
    <dgm:pt modelId="{3A9BB2D6-B030-094F-A04F-8E5D0D4C8FDC}" type="pres">
      <dgm:prSet presAssocID="{40DE0204-4DA1-BE47-9E6C-B6A409DFB0E1}" presName="parentTextArrow" presStyleLbl="node1" presStyleIdx="3" presStyleCnt="4"/>
      <dgm:spPr/>
    </dgm:pt>
  </dgm:ptLst>
  <dgm:cxnLst>
    <dgm:cxn modelId="{10D97D2B-B9E1-5542-AF71-D235A7C2F014}" srcId="{3604930F-F944-2E4A-B4D4-972B6726B440}" destId="{8DB14175-711D-2F46-908F-23ADA4CB391D}" srcOrd="3" destOrd="0" parTransId="{8A974C8D-CA57-4E41-8B87-ABDC2AD83032}" sibTransId="{FE2E3422-BD79-B44F-85E3-1C4F04E88747}"/>
    <dgm:cxn modelId="{E548C5EB-8390-524D-87B6-08BF6E35F191}" srcId="{3604930F-F944-2E4A-B4D4-972B6726B440}" destId="{02E89ADF-9E1D-B042-BFCE-F59AEDF895FE}" srcOrd="2" destOrd="0" parTransId="{CD001C2F-5520-274B-BFED-54F418AE3D15}" sibTransId="{EE16051E-1A30-6549-8136-627816D54C1B}"/>
    <dgm:cxn modelId="{96BA318C-FB5D-C746-84CA-B38B87DA403B}" srcId="{3604930F-F944-2E4A-B4D4-972B6726B440}" destId="{40DE0204-4DA1-BE47-9E6C-B6A409DFB0E1}" srcOrd="0" destOrd="0" parTransId="{F6199E98-88D4-F247-81A9-58E920F97FBA}" sibTransId="{15602697-D701-CE4D-A7E1-B350DDEE11EA}"/>
    <dgm:cxn modelId="{E91BB5D9-573E-EB45-9DF1-239277B65293}" srcId="{3604930F-F944-2E4A-B4D4-972B6726B440}" destId="{B7463E6B-7988-FD4C-9D13-8DD93826C52F}" srcOrd="1" destOrd="0" parTransId="{BF2AC4B7-CB63-AC44-B95B-5DC96C16B4D5}" sibTransId="{C37DA2F1-0FF9-A448-B497-62A1DF9D1C5E}"/>
    <dgm:cxn modelId="{D41AFAA9-A8A0-E440-98F5-9F29F7F13C36}" type="presOf" srcId="{8DB14175-711D-2F46-908F-23ADA4CB391D}" destId="{CBA18ED5-0B4E-744D-9AE2-BC7357BB1F31}" srcOrd="0" destOrd="0" presId="urn:microsoft.com/office/officeart/2005/8/layout/process4"/>
    <dgm:cxn modelId="{DBA3FEA6-9B91-6641-86B3-87A779A2C13D}" type="presOf" srcId="{3604930F-F944-2E4A-B4D4-972B6726B440}" destId="{39422C8D-2644-184A-AE20-96CAA9811CD0}" srcOrd="0" destOrd="0" presId="urn:microsoft.com/office/officeart/2005/8/layout/process4"/>
    <dgm:cxn modelId="{5D0D2943-A0BE-E140-94FF-3E16E945CE98}" type="presOf" srcId="{02E89ADF-9E1D-B042-BFCE-F59AEDF895FE}" destId="{323ECD81-8445-964D-95E0-A7F48AD76998}" srcOrd="0" destOrd="0" presId="urn:microsoft.com/office/officeart/2005/8/layout/process4"/>
    <dgm:cxn modelId="{0DF6464C-0ADB-B047-A252-FEBB8F255B8B}" type="presOf" srcId="{B7463E6B-7988-FD4C-9D13-8DD93826C52F}" destId="{9983A638-DA04-D74A-ABCD-FC38E6668FC8}" srcOrd="0" destOrd="0" presId="urn:microsoft.com/office/officeart/2005/8/layout/process4"/>
    <dgm:cxn modelId="{CC07DD02-C212-104B-BB5D-B95D6A3BA01E}" type="presOf" srcId="{40DE0204-4DA1-BE47-9E6C-B6A409DFB0E1}" destId="{3A9BB2D6-B030-094F-A04F-8E5D0D4C8FDC}" srcOrd="0" destOrd="0" presId="urn:microsoft.com/office/officeart/2005/8/layout/process4"/>
    <dgm:cxn modelId="{DF158FBF-1D74-F44B-9699-08039EA6D998}" type="presParOf" srcId="{39422C8D-2644-184A-AE20-96CAA9811CD0}" destId="{DAAD8C69-3731-E24E-9C65-CCFE5367423E}" srcOrd="0" destOrd="0" presId="urn:microsoft.com/office/officeart/2005/8/layout/process4"/>
    <dgm:cxn modelId="{E740A803-D978-C941-97FF-35F872C4904B}" type="presParOf" srcId="{DAAD8C69-3731-E24E-9C65-CCFE5367423E}" destId="{CBA18ED5-0B4E-744D-9AE2-BC7357BB1F31}" srcOrd="0" destOrd="0" presId="urn:microsoft.com/office/officeart/2005/8/layout/process4"/>
    <dgm:cxn modelId="{C6F0ACE7-CFAF-D041-A15F-06845FFE7463}" type="presParOf" srcId="{39422C8D-2644-184A-AE20-96CAA9811CD0}" destId="{C6C7ED80-2FB4-F74F-A179-DE2934437145}" srcOrd="1" destOrd="0" presId="urn:microsoft.com/office/officeart/2005/8/layout/process4"/>
    <dgm:cxn modelId="{B2C0A3A7-64D1-0741-8BF1-980025D45AD8}" type="presParOf" srcId="{39422C8D-2644-184A-AE20-96CAA9811CD0}" destId="{F234A52C-8276-4F4D-B63C-B6AAC254B8CB}" srcOrd="2" destOrd="0" presId="urn:microsoft.com/office/officeart/2005/8/layout/process4"/>
    <dgm:cxn modelId="{3D63B4F6-00B5-DB47-B0CD-A36CEE46D424}" type="presParOf" srcId="{F234A52C-8276-4F4D-B63C-B6AAC254B8CB}" destId="{323ECD81-8445-964D-95E0-A7F48AD76998}" srcOrd="0" destOrd="0" presId="urn:microsoft.com/office/officeart/2005/8/layout/process4"/>
    <dgm:cxn modelId="{0A98D7DB-A2EB-4D4B-A0C9-5A71E780B1AC}" type="presParOf" srcId="{39422C8D-2644-184A-AE20-96CAA9811CD0}" destId="{65B599F1-C98D-8447-B1F7-385B5040E6A4}" srcOrd="3" destOrd="0" presId="urn:microsoft.com/office/officeart/2005/8/layout/process4"/>
    <dgm:cxn modelId="{10AFF7C0-E6F6-1648-AFB5-656F5BC717E1}" type="presParOf" srcId="{39422C8D-2644-184A-AE20-96CAA9811CD0}" destId="{8C0618EE-DA95-314B-A6F6-1B542999659E}" srcOrd="4" destOrd="0" presId="urn:microsoft.com/office/officeart/2005/8/layout/process4"/>
    <dgm:cxn modelId="{1E8ABD4C-E6D4-4248-8C1D-36B6BD1B8A69}" type="presParOf" srcId="{8C0618EE-DA95-314B-A6F6-1B542999659E}" destId="{9983A638-DA04-D74A-ABCD-FC38E6668FC8}" srcOrd="0" destOrd="0" presId="urn:microsoft.com/office/officeart/2005/8/layout/process4"/>
    <dgm:cxn modelId="{8C107097-72FD-104B-9882-CFD2BD7D4596}" type="presParOf" srcId="{39422C8D-2644-184A-AE20-96CAA9811CD0}" destId="{BDD8E7FF-C752-344C-BF72-07CD39270705}" srcOrd="5" destOrd="0" presId="urn:microsoft.com/office/officeart/2005/8/layout/process4"/>
    <dgm:cxn modelId="{7D000AB5-ACE6-054E-9EC4-1D7C844CFCC0}" type="presParOf" srcId="{39422C8D-2644-184A-AE20-96CAA9811CD0}" destId="{97ED8E09-DA97-CC4D-B0DD-B2F4BA1FBC9F}" srcOrd="6" destOrd="0" presId="urn:microsoft.com/office/officeart/2005/8/layout/process4"/>
    <dgm:cxn modelId="{495671D2-939F-4F47-BE4B-99B62AFF7BEB}" type="presParOf" srcId="{97ED8E09-DA97-CC4D-B0DD-B2F4BA1FBC9F}" destId="{3A9BB2D6-B030-094F-A04F-8E5D0D4C8FD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589CBE-F7E5-454A-B487-9497DE7839C7}">
      <dsp:nvSpPr>
        <dsp:cNvPr id="0" name=""/>
        <dsp:cNvSpPr/>
      </dsp:nvSpPr>
      <dsp:spPr>
        <a:xfrm>
          <a:off x="1356098" y="152915"/>
          <a:ext cx="3034787" cy="1053941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07333C-2C88-DC48-B168-6E4ACB016A31}">
      <dsp:nvSpPr>
        <dsp:cNvPr id="0" name=""/>
        <dsp:cNvSpPr/>
      </dsp:nvSpPr>
      <dsp:spPr>
        <a:xfrm>
          <a:off x="2584128" y="2733660"/>
          <a:ext cx="588137" cy="376407"/>
        </a:xfrm>
        <a:prstGeom prst="down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82C8432-B1F7-AD41-AD15-1F2F6985B264}">
      <dsp:nvSpPr>
        <dsp:cNvPr id="0" name=""/>
        <dsp:cNvSpPr/>
      </dsp:nvSpPr>
      <dsp:spPr>
        <a:xfrm>
          <a:off x="1466668" y="3034787"/>
          <a:ext cx="2823057" cy="705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solidFill>
                <a:schemeClr val="tx1"/>
              </a:solidFill>
            </a:rPr>
            <a:t>4rd</a:t>
          </a:r>
          <a:endParaRPr lang="en-US" sz="4800" kern="1200" dirty="0">
            <a:solidFill>
              <a:schemeClr val="tx1"/>
            </a:solidFill>
          </a:endParaRPr>
        </a:p>
      </dsp:txBody>
      <dsp:txXfrm>
        <a:off x="1466668" y="3034787"/>
        <a:ext cx="2823057" cy="705764"/>
      </dsp:txXfrm>
    </dsp:sp>
    <dsp:sp modelId="{87D5C7CC-A75D-5F49-A56E-4F2D0D8CF007}">
      <dsp:nvSpPr>
        <dsp:cNvPr id="0" name=""/>
        <dsp:cNvSpPr/>
      </dsp:nvSpPr>
      <dsp:spPr>
        <a:xfrm>
          <a:off x="2459443" y="1288255"/>
          <a:ext cx="1058646" cy="105864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A+P</a:t>
          </a:r>
          <a:endParaRPr lang="en-US" sz="2400" kern="1200" dirty="0"/>
        </a:p>
      </dsp:txBody>
      <dsp:txXfrm>
        <a:off x="2614478" y="1443290"/>
        <a:ext cx="748576" cy="748576"/>
      </dsp:txXfrm>
    </dsp:sp>
    <dsp:sp modelId="{46BCE3F0-B531-6444-A636-C5DE4433F3E7}">
      <dsp:nvSpPr>
        <dsp:cNvPr id="0" name=""/>
        <dsp:cNvSpPr/>
      </dsp:nvSpPr>
      <dsp:spPr>
        <a:xfrm>
          <a:off x="1701923" y="494035"/>
          <a:ext cx="1058646" cy="1058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6rd</a:t>
          </a:r>
          <a:endParaRPr lang="en-US" sz="2400" kern="1200" dirty="0"/>
        </a:p>
      </dsp:txBody>
      <dsp:txXfrm>
        <a:off x="1856958" y="649070"/>
        <a:ext cx="748576" cy="748576"/>
      </dsp:txXfrm>
    </dsp:sp>
    <dsp:sp modelId="{A1089E00-F7FF-394F-8640-9B0741C967EE}">
      <dsp:nvSpPr>
        <dsp:cNvPr id="0" name=""/>
        <dsp:cNvSpPr/>
      </dsp:nvSpPr>
      <dsp:spPr>
        <a:xfrm>
          <a:off x="2784095" y="238077"/>
          <a:ext cx="1058646" cy="105864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DS-lite</a:t>
          </a:r>
          <a:endParaRPr lang="en-US" sz="2400" kern="1200" dirty="0"/>
        </a:p>
      </dsp:txBody>
      <dsp:txXfrm>
        <a:off x="2939130" y="393112"/>
        <a:ext cx="748576" cy="748576"/>
      </dsp:txXfrm>
    </dsp:sp>
    <dsp:sp modelId="{D541DE2A-CA0A-C849-84DB-D7ED076F4FF3}">
      <dsp:nvSpPr>
        <dsp:cNvPr id="0" name=""/>
        <dsp:cNvSpPr/>
      </dsp:nvSpPr>
      <dsp:spPr>
        <a:xfrm>
          <a:off x="1231413" y="23525"/>
          <a:ext cx="3293567" cy="2634853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A18ED5-0B4E-744D-9AE2-BC7357BB1F31}">
      <dsp:nvSpPr>
        <dsp:cNvPr id="0" name=""/>
        <dsp:cNvSpPr/>
      </dsp:nvSpPr>
      <dsp:spPr>
        <a:xfrm>
          <a:off x="0" y="2796952"/>
          <a:ext cx="5535753" cy="6119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draft-murakami-softwire-4rd-00 (2011-07-04)</a:t>
          </a:r>
          <a:endParaRPr lang="en-US" sz="2000" kern="1200" dirty="0"/>
        </a:p>
      </dsp:txBody>
      <dsp:txXfrm>
        <a:off x="0" y="2796952"/>
        <a:ext cx="5535753" cy="611904"/>
      </dsp:txXfrm>
    </dsp:sp>
    <dsp:sp modelId="{323ECD81-8445-964D-95E0-A7F48AD76998}">
      <dsp:nvSpPr>
        <dsp:cNvPr id="0" name=""/>
        <dsp:cNvSpPr/>
      </dsp:nvSpPr>
      <dsp:spPr>
        <a:xfrm rot="10800000">
          <a:off x="0" y="1865021"/>
          <a:ext cx="5535753" cy="941109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draft-despres-intarea-4rd-01 (2011-03-14)</a:t>
          </a:r>
          <a:endParaRPr lang="ro-RO" sz="2000" kern="1200" dirty="0"/>
        </a:p>
      </dsp:txBody>
      <dsp:txXfrm rot="10800000">
        <a:off x="0" y="1865021"/>
        <a:ext cx="5535753" cy="611504"/>
      </dsp:txXfrm>
    </dsp:sp>
    <dsp:sp modelId="{9983A638-DA04-D74A-ABCD-FC38E6668FC8}">
      <dsp:nvSpPr>
        <dsp:cNvPr id="0" name=""/>
        <dsp:cNvSpPr/>
      </dsp:nvSpPr>
      <dsp:spPr>
        <a:xfrm rot="10800000">
          <a:off x="0" y="933090"/>
          <a:ext cx="5535753" cy="941109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draft-despres-intarea-4rd-00 (2011-03-07)</a:t>
          </a:r>
          <a:endParaRPr lang="ro-RO" sz="2000" kern="1200" dirty="0"/>
        </a:p>
      </dsp:txBody>
      <dsp:txXfrm rot="10800000">
        <a:off x="0" y="933090"/>
        <a:ext cx="5535753" cy="611504"/>
      </dsp:txXfrm>
    </dsp:sp>
    <dsp:sp modelId="{3A9BB2D6-B030-094F-A04F-8E5D0D4C8FDC}">
      <dsp:nvSpPr>
        <dsp:cNvPr id="0" name=""/>
        <dsp:cNvSpPr/>
      </dsp:nvSpPr>
      <dsp:spPr>
        <a:xfrm rot="10800000">
          <a:off x="0" y="1159"/>
          <a:ext cx="5535753" cy="941109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draft-despres-softwire-4rd-00 (2010-10-18)</a:t>
          </a:r>
          <a:endParaRPr lang="en-US" sz="2000" kern="1200" dirty="0"/>
        </a:p>
      </dsp:txBody>
      <dsp:txXfrm rot="10800000">
        <a:off x="0" y="1159"/>
        <a:ext cx="5535753" cy="6115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8E87C-849A-7040-9797-B65C7C8D0EDB}" type="datetimeFigureOut">
              <a:rPr lang="en-US" smtClean="0"/>
              <a:t>7/25/11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4AEA9-814A-364E-896D-1877FF36BF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77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79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192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and Content Blu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hidden">
          <a:xfrm>
            <a:off x="0" y="3360738"/>
            <a:ext cx="9144000" cy="3497262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0183B7">
                  <a:alpha val="50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51" y="304800"/>
            <a:ext cx="7435849" cy="838200"/>
          </a:xfr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93751" y="1186542"/>
            <a:ext cx="7435849" cy="381000"/>
          </a:xfrm>
        </p:spPr>
        <p:txBody>
          <a:bodyPr anchor="ctr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93750" y="6372423"/>
            <a:ext cx="7461250" cy="307777"/>
          </a:xfrm>
        </p:spPr>
        <p:txBody>
          <a:bodyPr anchor="b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3599290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741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41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76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1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9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04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98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064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E3D3F-6AD6-274B-A60C-0EBEE382122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532FF-3EB8-144A-8CC3-E882593A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4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wmf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90" y="135913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4rd @ IETF </a:t>
            </a:r>
            <a:r>
              <a:rPr lang="en-US" dirty="0" smtClean="0"/>
              <a:t>81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29" y="1805704"/>
            <a:ext cx="6400800" cy="117942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draft-murakami-softwire-4rd-00</a:t>
            </a:r>
          </a:p>
          <a:p>
            <a:pPr algn="l"/>
            <a:r>
              <a:rPr lang="en-US" sz="2000" dirty="0" smtClean="0"/>
              <a:t>(Satoru Matsushima / Tetsuya </a:t>
            </a:r>
            <a:r>
              <a:rPr lang="en-US" sz="2000" dirty="0" smtClean="0"/>
              <a:t>Murakami / Ole </a:t>
            </a:r>
            <a:r>
              <a:rPr lang="en-US" sz="2000" dirty="0" err="1" smtClean="0"/>
              <a:t>Trøan</a:t>
            </a:r>
            <a:r>
              <a:rPr lang="en-US" sz="2000" dirty="0" smtClean="0"/>
              <a:t>)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19159226"/>
              </p:ext>
            </p:extLst>
          </p:nvPr>
        </p:nvGraphicFramePr>
        <p:xfrm>
          <a:off x="4432948" y="2985124"/>
          <a:ext cx="5756395" cy="3764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0347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history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80174808"/>
              </p:ext>
            </p:extLst>
          </p:nvPr>
        </p:nvGraphicFramePr>
        <p:xfrm>
          <a:off x="1808437" y="1500474"/>
          <a:ext cx="5535753" cy="3410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5024" y="5549906"/>
            <a:ext cx="74697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Motivation draft:		draft</a:t>
            </a:r>
            <a:r>
              <a:rPr lang="en-US" dirty="0"/>
              <a:t>-operators-softwire-stateless-4v6-motivation-02</a:t>
            </a:r>
          </a:p>
          <a:p>
            <a:r>
              <a:rPr lang="en-US" dirty="0"/>
              <a:t>Applicability statement: draft-sun-intarea-4rd-applicability-</a:t>
            </a:r>
            <a:r>
              <a:rPr lang="en-US" dirty="0" smtClean="0"/>
              <a:t>01</a:t>
            </a:r>
          </a:p>
          <a:p>
            <a:r>
              <a:rPr lang="en-US" dirty="0"/>
              <a:t>DHCPv6 </a:t>
            </a:r>
            <a:r>
              <a:rPr lang="en-US" dirty="0" smtClean="0"/>
              <a:t>option:		draft</a:t>
            </a:r>
            <a:r>
              <a:rPr lang="en-US" dirty="0"/>
              <a:t>-mrugalski-dhc-dhcpv6-4rd-00</a:t>
            </a:r>
          </a:p>
        </p:txBody>
      </p:sp>
    </p:spTree>
    <p:extLst>
      <p:ext uri="{BB962C8B-B14F-4D97-AF65-F5344CB8AC3E}">
        <p14:creationId xmlns:p14="http://schemas.microsoft.com/office/powerpoint/2010/main" val="4195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2" name="Group 328"/>
          <p:cNvGrpSpPr>
            <a:grpSpLocks/>
          </p:cNvGrpSpPr>
          <p:nvPr/>
        </p:nvGrpSpPr>
        <p:grpSpPr bwMode="auto">
          <a:xfrm>
            <a:off x="533400" y="3024188"/>
            <a:ext cx="1919288" cy="425450"/>
            <a:chOff x="620025" y="1485220"/>
            <a:chExt cx="1919976" cy="425444"/>
          </a:xfrm>
        </p:grpSpPr>
        <p:sp>
          <p:nvSpPr>
            <p:cNvPr id="77051" name="Rounded Rectangle 329"/>
            <p:cNvSpPr>
              <a:spLocks noChangeArrowheads="1"/>
            </p:cNvSpPr>
            <p:nvPr/>
          </p:nvSpPr>
          <p:spPr bwMode="auto">
            <a:xfrm>
              <a:off x="1001486" y="1519610"/>
              <a:ext cx="1538515" cy="367243"/>
            </a:xfrm>
            <a:prstGeom prst="roundRect">
              <a:avLst>
                <a:gd name="adj" fmla="val 8722"/>
              </a:avLst>
            </a:prstGeom>
            <a:pattFill prst="ltUpDiag">
              <a:fgClr>
                <a:srgbClr val="EAEAEA"/>
              </a:fgClr>
              <a:bgClr>
                <a:srgbClr val="FFFFFF"/>
              </a:bgClr>
            </a:pattFill>
            <a:ln w="9525">
              <a:solidFill>
                <a:srgbClr val="C2D1E8"/>
              </a:solidFill>
              <a:prstDash val="dash"/>
              <a:round/>
              <a:headEnd/>
              <a:tailEnd/>
            </a:ln>
          </p:spPr>
          <p:txBody>
            <a:bodyPr lIns="82124" tIns="41061" rIns="82124" bIns="41061" anchor="ctr"/>
            <a:lstStyle/>
            <a:p>
              <a:endParaRPr lang="en-US"/>
            </a:p>
          </p:txBody>
        </p:sp>
        <p:sp>
          <p:nvSpPr>
            <p:cNvPr id="77052" name="TextBox 330"/>
            <p:cNvSpPr txBox="1">
              <a:spLocks noChangeArrowheads="1"/>
            </p:cNvSpPr>
            <p:nvPr/>
          </p:nvSpPr>
          <p:spPr bwMode="auto">
            <a:xfrm>
              <a:off x="1006934" y="1582882"/>
              <a:ext cx="1460494" cy="327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85000"/>
                </a:lnSpc>
              </a:pPr>
              <a:r>
                <a:rPr lang="en-US" sz="1800"/>
                <a:t>IPv4 + IPv6</a:t>
              </a:r>
            </a:p>
          </p:txBody>
        </p:sp>
        <p:pic>
          <p:nvPicPr>
            <p:cNvPr id="77053" name="Picture 2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025" y="1485220"/>
              <a:ext cx="498475" cy="387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6803" name="Group 324"/>
          <p:cNvGrpSpPr>
            <a:grpSpLocks/>
          </p:cNvGrpSpPr>
          <p:nvPr/>
        </p:nvGrpSpPr>
        <p:grpSpPr bwMode="auto">
          <a:xfrm>
            <a:off x="533400" y="2573338"/>
            <a:ext cx="1919288" cy="425450"/>
            <a:chOff x="620025" y="1485220"/>
            <a:chExt cx="1919976" cy="425444"/>
          </a:xfrm>
        </p:grpSpPr>
        <p:sp>
          <p:nvSpPr>
            <p:cNvPr id="77048" name="Rounded Rectangle 325"/>
            <p:cNvSpPr>
              <a:spLocks noChangeArrowheads="1"/>
            </p:cNvSpPr>
            <p:nvPr/>
          </p:nvSpPr>
          <p:spPr bwMode="auto">
            <a:xfrm>
              <a:off x="1001486" y="1519610"/>
              <a:ext cx="1538515" cy="367243"/>
            </a:xfrm>
            <a:prstGeom prst="roundRect">
              <a:avLst>
                <a:gd name="adj" fmla="val 8722"/>
              </a:avLst>
            </a:prstGeom>
            <a:pattFill prst="ltUpDiag">
              <a:fgClr>
                <a:srgbClr val="EAEAEA"/>
              </a:fgClr>
              <a:bgClr>
                <a:srgbClr val="FFFFFF"/>
              </a:bgClr>
            </a:pattFill>
            <a:ln w="9525">
              <a:solidFill>
                <a:srgbClr val="C2D1E8"/>
              </a:solidFill>
              <a:prstDash val="dash"/>
              <a:round/>
              <a:headEnd/>
              <a:tailEnd/>
            </a:ln>
          </p:spPr>
          <p:txBody>
            <a:bodyPr lIns="82124" tIns="41061" rIns="82124" bIns="41061" anchor="ctr"/>
            <a:lstStyle/>
            <a:p>
              <a:endParaRPr lang="en-US"/>
            </a:p>
          </p:txBody>
        </p:sp>
        <p:sp>
          <p:nvSpPr>
            <p:cNvPr id="77049" name="TextBox 326"/>
            <p:cNvSpPr txBox="1">
              <a:spLocks noChangeArrowheads="1"/>
            </p:cNvSpPr>
            <p:nvPr/>
          </p:nvSpPr>
          <p:spPr bwMode="auto">
            <a:xfrm>
              <a:off x="1006934" y="1582882"/>
              <a:ext cx="1460494" cy="327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85000"/>
                </a:lnSpc>
              </a:pPr>
              <a:r>
                <a:rPr lang="en-US" sz="1800"/>
                <a:t>IPv4 + IPv6</a:t>
              </a:r>
            </a:p>
          </p:txBody>
        </p:sp>
        <p:pic>
          <p:nvPicPr>
            <p:cNvPr id="77050" name="Picture 2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025" y="1485220"/>
              <a:ext cx="498475" cy="387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6804" name="Group 323"/>
          <p:cNvGrpSpPr>
            <a:grpSpLocks/>
          </p:cNvGrpSpPr>
          <p:nvPr/>
        </p:nvGrpSpPr>
        <p:grpSpPr bwMode="auto">
          <a:xfrm>
            <a:off x="533400" y="2124075"/>
            <a:ext cx="1919288" cy="425450"/>
            <a:chOff x="620025" y="1485220"/>
            <a:chExt cx="1919976" cy="425444"/>
          </a:xfrm>
        </p:grpSpPr>
        <p:sp>
          <p:nvSpPr>
            <p:cNvPr id="77045" name="Rounded Rectangle 321"/>
            <p:cNvSpPr>
              <a:spLocks noChangeArrowheads="1"/>
            </p:cNvSpPr>
            <p:nvPr/>
          </p:nvSpPr>
          <p:spPr bwMode="auto">
            <a:xfrm>
              <a:off x="1001486" y="1519610"/>
              <a:ext cx="1538515" cy="367243"/>
            </a:xfrm>
            <a:prstGeom prst="roundRect">
              <a:avLst>
                <a:gd name="adj" fmla="val 8722"/>
              </a:avLst>
            </a:prstGeom>
            <a:pattFill prst="ltUpDiag">
              <a:fgClr>
                <a:srgbClr val="EAEAEA"/>
              </a:fgClr>
              <a:bgClr>
                <a:srgbClr val="FFFFFF"/>
              </a:bgClr>
            </a:pattFill>
            <a:ln w="9525">
              <a:solidFill>
                <a:srgbClr val="C2D1E8"/>
              </a:solidFill>
              <a:prstDash val="dash"/>
              <a:round/>
              <a:headEnd/>
              <a:tailEnd/>
            </a:ln>
          </p:spPr>
          <p:txBody>
            <a:bodyPr lIns="82124" tIns="41061" rIns="82124" bIns="41061" anchor="ctr"/>
            <a:lstStyle/>
            <a:p>
              <a:endParaRPr lang="en-US"/>
            </a:p>
          </p:txBody>
        </p:sp>
        <p:sp>
          <p:nvSpPr>
            <p:cNvPr id="77046" name="TextBox 559"/>
            <p:cNvSpPr txBox="1">
              <a:spLocks noChangeArrowheads="1"/>
            </p:cNvSpPr>
            <p:nvPr/>
          </p:nvSpPr>
          <p:spPr bwMode="auto">
            <a:xfrm>
              <a:off x="1006934" y="1582882"/>
              <a:ext cx="1460494" cy="327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85000"/>
                </a:lnSpc>
              </a:pPr>
              <a:r>
                <a:rPr lang="en-US" sz="1800"/>
                <a:t>IPv4 + IPv6</a:t>
              </a:r>
            </a:p>
          </p:txBody>
        </p:sp>
        <p:pic>
          <p:nvPicPr>
            <p:cNvPr id="77047" name="Picture 2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025" y="1485220"/>
              <a:ext cx="498475" cy="387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680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4rd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 One Slide</a:t>
            </a:r>
            <a:br>
              <a:rPr lang="en-US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6806" name="Content Placeholder 86"/>
          <p:cNvSpPr>
            <a:spLocks noGrp="1"/>
          </p:cNvSpPr>
          <p:nvPr>
            <p:ph idx="1"/>
          </p:nvPr>
        </p:nvSpPr>
        <p:spPr>
          <a:xfrm>
            <a:off x="457200" y="4760913"/>
            <a:ext cx="8483600" cy="1800225"/>
          </a:xfrm>
        </p:spPr>
        <p:txBody>
          <a:bodyPr>
            <a:normAutofit lnSpcReduction="10000"/>
          </a:bodyPr>
          <a:lstStyle/>
          <a:p>
            <a:pPr marL="236538" lvl="1" indent="-236538" defTabSz="814388">
              <a:spcBef>
                <a:spcPct val="50000"/>
              </a:spcBef>
              <a:buClr>
                <a:schemeClr val="accent1"/>
              </a:buClr>
              <a:buFont typeface="Wingdings" charset="0"/>
              <a:buChar char="§"/>
            </a:pP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Native dual-stack IP service to the Subscriber</a:t>
            </a:r>
          </a:p>
          <a:p>
            <a:pPr defTabSz="814388">
              <a:spcBef>
                <a:spcPct val="50000"/>
              </a:spcBef>
            </a:pP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Simple, stateless, automatic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IPv4-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in-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IPv6 </a:t>
            </a:r>
            <a:r>
              <a:rPr lang="en-US" sz="1700" dirty="0" err="1">
                <a:latin typeface="Arial" charset="0"/>
                <a:ea typeface="ＭＳ Ｐゴシック" charset="0"/>
                <a:cs typeface="ＭＳ Ｐゴシック" charset="0"/>
              </a:rPr>
              <a:t>encap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 and </a:t>
            </a:r>
            <a:r>
              <a:rPr lang="en-US" sz="1700" dirty="0" err="1">
                <a:latin typeface="Arial" charset="0"/>
                <a:ea typeface="ＭＳ Ｐゴシック" charset="0"/>
                <a:cs typeface="ＭＳ Ｐゴシック" charset="0"/>
              </a:rPr>
              <a:t>decap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 functions</a:t>
            </a:r>
          </a:p>
          <a:p>
            <a:pPr defTabSz="814388">
              <a:spcBef>
                <a:spcPct val="50000"/>
              </a:spcBef>
            </a:pP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IPv4 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traffic automatically follows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IPv6 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Routing</a:t>
            </a:r>
          </a:p>
          <a:p>
            <a:pPr marL="236538" lvl="1" indent="-236538" defTabSz="814388">
              <a:spcBef>
                <a:spcPct val="50000"/>
              </a:spcBef>
              <a:buClr>
                <a:schemeClr val="accent1"/>
              </a:buClr>
              <a:buFont typeface="Wingdings" charset="0"/>
              <a:buChar char="§"/>
            </a:pP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BRs placed at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IPv4 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edge, addressed via </a:t>
            </a:r>
            <a:r>
              <a:rPr lang="en-US" sz="1700" dirty="0" err="1">
                <a:latin typeface="Arial" charset="0"/>
                <a:ea typeface="ＭＳ Ｐゴシック" charset="0"/>
                <a:cs typeface="ＭＳ Ｐゴシック" charset="0"/>
              </a:rPr>
              <a:t>anycast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 for load-balancing and resiliency</a:t>
            </a:r>
          </a:p>
          <a:p>
            <a:pPr defTabSz="814388">
              <a:spcBef>
                <a:spcPct val="50000"/>
              </a:spcBef>
            </a:pP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Defined in </a:t>
            </a:r>
            <a:r>
              <a:rPr lang="en-US" sz="1700" dirty="0">
                <a:latin typeface="Courier" charset="0"/>
                <a:ea typeface="ＭＳ Ｐゴシック" charset="0"/>
                <a:cs typeface="Courier" charset="0"/>
              </a:rPr>
              <a:t>draft</a:t>
            </a:r>
            <a:r>
              <a:rPr lang="en-US" sz="1700" dirty="0" smtClean="0">
                <a:latin typeface="Courier" charset="0"/>
                <a:ea typeface="ＭＳ Ｐゴシック" charset="0"/>
                <a:cs typeface="Courier" charset="0"/>
              </a:rPr>
              <a:t>-murakami-</a:t>
            </a:r>
            <a:r>
              <a:rPr lang="en-US" sz="1700" dirty="0">
                <a:latin typeface="Courier" charset="0"/>
                <a:ea typeface="ＭＳ Ｐゴシック" charset="0"/>
                <a:cs typeface="Courier" charset="0"/>
              </a:rPr>
              <a:t>softwire</a:t>
            </a:r>
            <a:r>
              <a:rPr lang="en-US" sz="1700" dirty="0" smtClean="0">
                <a:latin typeface="Courier" charset="0"/>
                <a:ea typeface="ＭＳ Ｐゴシック" charset="0"/>
                <a:cs typeface="Courier" charset="0"/>
              </a:rPr>
              <a:t>-4rd</a:t>
            </a:r>
            <a:endParaRPr lang="en-US" sz="17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814388"/>
            <a:endParaRPr lang="en-US" sz="17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6807" name="Rounded Rectangle 555"/>
          <p:cNvSpPr>
            <a:spLocks noChangeArrowheads="1"/>
          </p:cNvSpPr>
          <p:nvPr/>
        </p:nvSpPr>
        <p:spPr bwMode="auto">
          <a:xfrm>
            <a:off x="3005138" y="1939925"/>
            <a:ext cx="2540000" cy="1590675"/>
          </a:xfrm>
          <a:prstGeom prst="roundRect">
            <a:avLst>
              <a:gd name="adj" fmla="val 8722"/>
            </a:avLst>
          </a:prstGeom>
          <a:pattFill prst="ltUpDiag">
            <a:fgClr>
              <a:srgbClr val="EAEAEA"/>
            </a:fgClr>
            <a:bgClr>
              <a:srgbClr val="FFFFFF"/>
            </a:bgClr>
          </a:pattFill>
          <a:ln w="9525">
            <a:solidFill>
              <a:srgbClr val="C2D1E8"/>
            </a:solidFill>
            <a:prstDash val="dash"/>
            <a:round/>
            <a:headEnd/>
            <a:tailEnd/>
          </a:ln>
        </p:spPr>
        <p:txBody>
          <a:bodyPr lIns="82124" tIns="41061" rIns="82124" bIns="41061" anchor="ctr"/>
          <a:lstStyle/>
          <a:p>
            <a:endParaRPr lang="en-US"/>
          </a:p>
        </p:txBody>
      </p:sp>
      <p:sp>
        <p:nvSpPr>
          <p:cNvPr id="76808" name="Right Brace 19"/>
          <p:cNvSpPr>
            <a:spLocks/>
          </p:cNvSpPr>
          <p:nvPr/>
        </p:nvSpPr>
        <p:spPr bwMode="auto">
          <a:xfrm rot="16200000" flipH="1">
            <a:off x="4234656" y="2189957"/>
            <a:ext cx="252413" cy="3930650"/>
          </a:xfrm>
          <a:prstGeom prst="rightBrace">
            <a:avLst>
              <a:gd name="adj1" fmla="val 52989"/>
              <a:gd name="adj2" fmla="val 50361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/>
          <a:lstStyle/>
          <a:p>
            <a:endParaRPr lang="en-US">
              <a:solidFill>
                <a:srgbClr val="008000"/>
              </a:solidFill>
              <a:latin typeface="Calibri" charset="0"/>
            </a:endParaRPr>
          </a:p>
        </p:txBody>
      </p:sp>
      <p:sp>
        <p:nvSpPr>
          <p:cNvPr id="76809" name="TextBox 53"/>
          <p:cNvSpPr txBox="1">
            <a:spLocks noChangeArrowheads="1"/>
          </p:cNvSpPr>
          <p:nvPr/>
        </p:nvSpPr>
        <p:spPr bwMode="auto">
          <a:xfrm>
            <a:off x="3868738" y="4281488"/>
            <a:ext cx="1022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800" dirty="0" smtClean="0">
                <a:solidFill>
                  <a:srgbClr val="FF0000"/>
                </a:solidFill>
              </a:rPr>
              <a:t>IPv6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76810" name="TextBox 560"/>
          <p:cNvSpPr txBox="1">
            <a:spLocks noChangeArrowheads="1"/>
          </p:cNvSpPr>
          <p:nvPr/>
        </p:nvSpPr>
        <p:spPr bwMode="auto">
          <a:xfrm>
            <a:off x="2349500" y="3540125"/>
            <a:ext cx="65405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en-US" sz="1800"/>
              <a:t>CE</a:t>
            </a:r>
          </a:p>
        </p:txBody>
      </p:sp>
      <p:sp>
        <p:nvSpPr>
          <p:cNvPr id="563" name="AutoShape 6"/>
          <p:cNvSpPr>
            <a:spLocks noChangeArrowheads="1"/>
          </p:cNvSpPr>
          <p:nvPr/>
        </p:nvSpPr>
        <p:spPr bwMode="auto">
          <a:xfrm>
            <a:off x="2333625" y="1946275"/>
            <a:ext cx="687388" cy="159385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6812" name="Picture 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2597150"/>
            <a:ext cx="525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5" name="AutoShape 6"/>
          <p:cNvSpPr>
            <a:spLocks noChangeArrowheads="1"/>
          </p:cNvSpPr>
          <p:nvPr/>
        </p:nvSpPr>
        <p:spPr bwMode="auto">
          <a:xfrm>
            <a:off x="4248150" y="1946275"/>
            <a:ext cx="754063" cy="15938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6814" name="Picture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863" y="2143125"/>
            <a:ext cx="528637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15" name="Picture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863" y="2754313"/>
            <a:ext cx="528637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16" name="TextBox 568"/>
          <p:cNvSpPr txBox="1">
            <a:spLocks noChangeArrowheads="1"/>
          </p:cNvSpPr>
          <p:nvPr/>
        </p:nvSpPr>
        <p:spPr bwMode="auto">
          <a:xfrm>
            <a:off x="5197475" y="3540125"/>
            <a:ext cx="1479550" cy="57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en-US" sz="1800" dirty="0" smtClean="0"/>
              <a:t>4rd </a:t>
            </a:r>
            <a:r>
              <a:rPr lang="en-US" sz="1800" dirty="0"/>
              <a:t>Border Relays</a:t>
            </a:r>
          </a:p>
        </p:txBody>
      </p:sp>
      <p:sp>
        <p:nvSpPr>
          <p:cNvPr id="570" name="AutoShape 6"/>
          <p:cNvSpPr>
            <a:spLocks noChangeArrowheads="1"/>
          </p:cNvSpPr>
          <p:nvPr/>
        </p:nvSpPr>
        <p:spPr bwMode="auto">
          <a:xfrm>
            <a:off x="5529263" y="1946275"/>
            <a:ext cx="781050" cy="159385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76818" name="Group 570"/>
          <p:cNvGrpSpPr>
            <a:grpSpLocks/>
          </p:cNvGrpSpPr>
          <p:nvPr/>
        </p:nvGrpSpPr>
        <p:grpSpPr bwMode="auto">
          <a:xfrm>
            <a:off x="5646738" y="2135188"/>
            <a:ext cx="544512" cy="582612"/>
            <a:chOff x="7253288" y="5683250"/>
            <a:chExt cx="679450" cy="727075"/>
          </a:xfrm>
        </p:grpSpPr>
        <p:sp>
          <p:nvSpPr>
            <p:cNvPr id="76993" name="AutoShape 74"/>
            <p:cNvSpPr>
              <a:spLocks noChangeAspect="1" noChangeArrowheads="1" noTextEdit="1"/>
            </p:cNvSpPr>
            <p:nvPr/>
          </p:nvSpPr>
          <p:spPr bwMode="auto">
            <a:xfrm>
              <a:off x="7253288" y="5683250"/>
              <a:ext cx="679450" cy="72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4" name="Freeform 76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5" name="Freeform 77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6" name="Freeform 78"/>
            <p:cNvSpPr>
              <a:spLocks/>
            </p:cNvSpPr>
            <p:nvPr/>
          </p:nvSpPr>
          <p:spPr bwMode="auto">
            <a:xfrm>
              <a:off x="7258051" y="5805488"/>
              <a:ext cx="671513" cy="490538"/>
            </a:xfrm>
            <a:custGeom>
              <a:avLst/>
              <a:gdLst>
                <a:gd name="T0" fmla="*/ 0 w 423"/>
                <a:gd name="T1" fmla="*/ 0 h 309"/>
                <a:gd name="T2" fmla="*/ 0 w 423"/>
                <a:gd name="T3" fmla="*/ 2147483647 h 309"/>
                <a:gd name="T4" fmla="*/ 2147483647 w 423"/>
                <a:gd name="T5" fmla="*/ 2147483647 h 309"/>
                <a:gd name="T6" fmla="*/ 2147483647 w 423"/>
                <a:gd name="T7" fmla="*/ 0 h 309"/>
                <a:gd name="T8" fmla="*/ 0 w 423"/>
                <a:gd name="T9" fmla="*/ 0 h 309"/>
                <a:gd name="T10" fmla="*/ 0 w 423"/>
                <a:gd name="T11" fmla="*/ 0 h 3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309"/>
                <a:gd name="T20" fmla="*/ 423 w 423"/>
                <a:gd name="T21" fmla="*/ 309 h 3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309">
                  <a:moveTo>
                    <a:pt x="0" y="0"/>
                  </a:moveTo>
                  <a:lnTo>
                    <a:pt x="0" y="309"/>
                  </a:lnTo>
                  <a:lnTo>
                    <a:pt x="423" y="309"/>
                  </a:lnTo>
                  <a:lnTo>
                    <a:pt x="4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7" name="Freeform 79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8" name="Freeform 80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9" name="Freeform 81"/>
            <p:cNvSpPr>
              <a:spLocks/>
            </p:cNvSpPr>
            <p:nvPr/>
          </p:nvSpPr>
          <p:spPr bwMode="auto">
            <a:xfrm>
              <a:off x="7602538" y="5718175"/>
              <a:ext cx="220663" cy="74613"/>
            </a:xfrm>
            <a:custGeom>
              <a:avLst/>
              <a:gdLst>
                <a:gd name="T0" fmla="*/ 0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2147483647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0 w 139"/>
                <a:gd name="T15" fmla="*/ 2147483647 h 47"/>
                <a:gd name="T16" fmla="*/ 0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0" y="37"/>
                  </a:moveTo>
                  <a:lnTo>
                    <a:pt x="31" y="47"/>
                  </a:lnTo>
                  <a:lnTo>
                    <a:pt x="105" y="18"/>
                  </a:lnTo>
                  <a:lnTo>
                    <a:pt x="139" y="26"/>
                  </a:lnTo>
                  <a:lnTo>
                    <a:pt x="121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0" name="Freeform 82"/>
            <p:cNvSpPr>
              <a:spLocks/>
            </p:cNvSpPr>
            <p:nvPr/>
          </p:nvSpPr>
          <p:spPr bwMode="auto">
            <a:xfrm>
              <a:off x="7361238" y="5807075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0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2147483647 h 47"/>
                <a:gd name="T10" fmla="*/ 2147483647 w 139"/>
                <a:gd name="T11" fmla="*/ 2147483647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10"/>
                  </a:moveTo>
                  <a:lnTo>
                    <a:pt x="108" y="0"/>
                  </a:lnTo>
                  <a:lnTo>
                    <a:pt x="35" y="30"/>
                  </a:lnTo>
                  <a:lnTo>
                    <a:pt x="0" y="21"/>
                  </a:lnTo>
                  <a:lnTo>
                    <a:pt x="18" y="47"/>
                  </a:lnTo>
                  <a:lnTo>
                    <a:pt x="107" y="47"/>
                  </a:lnTo>
                  <a:lnTo>
                    <a:pt x="69" y="38"/>
                  </a:lnTo>
                  <a:lnTo>
                    <a:pt x="13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1" name="Freeform 83"/>
            <p:cNvSpPr>
              <a:spLocks/>
            </p:cNvSpPr>
            <p:nvPr/>
          </p:nvSpPr>
          <p:spPr bwMode="auto">
            <a:xfrm>
              <a:off x="7372351" y="5716588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0"/>
                  </a:moveTo>
                  <a:lnTo>
                    <a:pt x="31" y="0"/>
                  </a:lnTo>
                  <a:lnTo>
                    <a:pt x="105" y="29"/>
                  </a:lnTo>
                  <a:lnTo>
                    <a:pt x="140" y="21"/>
                  </a:lnTo>
                  <a:lnTo>
                    <a:pt x="122" y="47"/>
                  </a:lnTo>
                  <a:lnTo>
                    <a:pt x="33" y="47"/>
                  </a:lnTo>
                  <a:lnTo>
                    <a:pt x="70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2" name="Freeform 84"/>
            <p:cNvSpPr>
              <a:spLocks/>
            </p:cNvSpPr>
            <p:nvPr/>
          </p:nvSpPr>
          <p:spPr bwMode="auto">
            <a:xfrm>
              <a:off x="7596188" y="5811838"/>
              <a:ext cx="219075" cy="74613"/>
            </a:xfrm>
            <a:custGeom>
              <a:avLst/>
              <a:gdLst>
                <a:gd name="T0" fmla="*/ 2147483647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0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2147483647 w 138"/>
                <a:gd name="T15" fmla="*/ 2147483647 h 47"/>
                <a:gd name="T16" fmla="*/ 2147483647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138" y="37"/>
                  </a:moveTo>
                  <a:lnTo>
                    <a:pt x="107" y="47"/>
                  </a:lnTo>
                  <a:lnTo>
                    <a:pt x="34" y="18"/>
                  </a:lnTo>
                  <a:lnTo>
                    <a:pt x="0" y="27"/>
                  </a:lnTo>
                  <a:lnTo>
                    <a:pt x="18" y="0"/>
                  </a:lnTo>
                  <a:lnTo>
                    <a:pt x="106" y="0"/>
                  </a:lnTo>
                  <a:lnTo>
                    <a:pt x="69" y="9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3" name="Freeform 85"/>
            <p:cNvSpPr>
              <a:spLocks/>
            </p:cNvSpPr>
            <p:nvPr/>
          </p:nvSpPr>
          <p:spPr bwMode="auto">
            <a:xfrm>
              <a:off x="7607301" y="5722938"/>
              <a:ext cx="219075" cy="74613"/>
            </a:xfrm>
            <a:custGeom>
              <a:avLst/>
              <a:gdLst>
                <a:gd name="T0" fmla="*/ 0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2147483647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0 w 138"/>
                <a:gd name="T15" fmla="*/ 2147483647 h 47"/>
                <a:gd name="T16" fmla="*/ 0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0" y="36"/>
                  </a:moveTo>
                  <a:lnTo>
                    <a:pt x="31" y="47"/>
                  </a:lnTo>
                  <a:lnTo>
                    <a:pt x="104" y="18"/>
                  </a:lnTo>
                  <a:lnTo>
                    <a:pt x="138" y="26"/>
                  </a:lnTo>
                  <a:lnTo>
                    <a:pt x="120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4" name="Freeform 86"/>
            <p:cNvSpPr>
              <a:spLocks/>
            </p:cNvSpPr>
            <p:nvPr/>
          </p:nvSpPr>
          <p:spPr bwMode="auto">
            <a:xfrm>
              <a:off x="7364413" y="5811838"/>
              <a:ext cx="222250" cy="74613"/>
            </a:xfrm>
            <a:custGeom>
              <a:avLst/>
              <a:gdLst>
                <a:gd name="T0" fmla="*/ 2147483647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0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2147483647 w 140"/>
                <a:gd name="T15" fmla="*/ 2147483647 h 47"/>
                <a:gd name="T16" fmla="*/ 2147483647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140" y="10"/>
                  </a:moveTo>
                  <a:lnTo>
                    <a:pt x="109" y="0"/>
                  </a:lnTo>
                  <a:lnTo>
                    <a:pt x="35" y="29"/>
                  </a:lnTo>
                  <a:lnTo>
                    <a:pt x="0" y="21"/>
                  </a:lnTo>
                  <a:lnTo>
                    <a:pt x="19" y="47"/>
                  </a:lnTo>
                  <a:lnTo>
                    <a:pt x="107" y="47"/>
                  </a:lnTo>
                  <a:lnTo>
                    <a:pt x="70" y="38"/>
                  </a:lnTo>
                  <a:lnTo>
                    <a:pt x="14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5" name="Freeform 87"/>
            <p:cNvSpPr>
              <a:spLocks/>
            </p:cNvSpPr>
            <p:nvPr/>
          </p:nvSpPr>
          <p:spPr bwMode="auto">
            <a:xfrm>
              <a:off x="7377113" y="5719763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1"/>
                  </a:moveTo>
                  <a:lnTo>
                    <a:pt x="31" y="0"/>
                  </a:lnTo>
                  <a:lnTo>
                    <a:pt x="105" y="30"/>
                  </a:lnTo>
                  <a:lnTo>
                    <a:pt x="140" y="21"/>
                  </a:lnTo>
                  <a:lnTo>
                    <a:pt x="121" y="47"/>
                  </a:lnTo>
                  <a:lnTo>
                    <a:pt x="32" y="47"/>
                  </a:lnTo>
                  <a:lnTo>
                    <a:pt x="70" y="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6" name="Freeform 88"/>
            <p:cNvSpPr>
              <a:spLocks/>
            </p:cNvSpPr>
            <p:nvPr/>
          </p:nvSpPr>
          <p:spPr bwMode="auto">
            <a:xfrm>
              <a:off x="7599363" y="5816600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36"/>
                  </a:moveTo>
                  <a:lnTo>
                    <a:pt x="108" y="47"/>
                  </a:lnTo>
                  <a:lnTo>
                    <a:pt x="34" y="18"/>
                  </a:lnTo>
                  <a:lnTo>
                    <a:pt x="0" y="26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70" y="9"/>
                  </a:lnTo>
                  <a:lnTo>
                    <a:pt x="13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7" name="Line 89"/>
            <p:cNvSpPr>
              <a:spLocks noChangeShapeType="1"/>
            </p:cNvSpPr>
            <p:nvPr/>
          </p:nvSpPr>
          <p:spPr bwMode="auto">
            <a:xfrm>
              <a:off x="7258051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8" name="Line 90"/>
            <p:cNvSpPr>
              <a:spLocks noChangeShapeType="1"/>
            </p:cNvSpPr>
            <p:nvPr/>
          </p:nvSpPr>
          <p:spPr bwMode="auto">
            <a:xfrm>
              <a:off x="7929563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7009" name="Group 130"/>
            <p:cNvGrpSpPr>
              <a:grpSpLocks/>
            </p:cNvGrpSpPr>
            <p:nvPr/>
          </p:nvGrpSpPr>
          <p:grpSpPr bwMode="auto">
            <a:xfrm>
              <a:off x="7394575" y="5956300"/>
              <a:ext cx="409575" cy="411163"/>
              <a:chOff x="8639175" y="5784850"/>
              <a:chExt cx="409575" cy="411163"/>
            </a:xfrm>
          </p:grpSpPr>
          <p:sp>
            <p:nvSpPr>
              <p:cNvPr id="77010" name="Freeform 102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1" name="Freeform 103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2" name="Freeform 104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3" name="Freeform 105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4" name="Freeform 106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5" name="Freeform 107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6" name="Freeform 108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7" name="Freeform 109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8" name="Freeform 110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9" name="Freeform 111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0" name="Freeform 112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1" name="Freeform 113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2" name="Freeform 114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3" name="Freeform 115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4" name="Freeform 116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5" name="Freeform 117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6" name="Freeform 118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7" name="Freeform 119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8" name="Freeform 120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9" name="Freeform 121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0" name="Freeform 122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1" name="Freeform 123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2" name="Freeform 124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3" name="Freeform 125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4" name="Freeform 126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5" name="Freeform 127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6" name="Freeform 128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7" name="Freeform 129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8" name="Freeform 130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9" name="Freeform 131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0" name="Freeform 132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1" name="Freeform 133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2" name="Oval 134"/>
              <p:cNvSpPr>
                <a:spLocks noChangeArrowheads="1"/>
              </p:cNvSpPr>
              <p:nvPr/>
            </p:nvSpPr>
            <p:spPr bwMode="auto">
              <a:xfrm>
                <a:off x="8772525" y="5922963"/>
                <a:ext cx="138113" cy="139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3" name="Oval 135"/>
              <p:cNvSpPr>
                <a:spLocks noChangeArrowheads="1"/>
              </p:cNvSpPr>
              <p:nvPr/>
            </p:nvSpPr>
            <p:spPr bwMode="auto">
              <a:xfrm>
                <a:off x="8780463" y="5930900"/>
                <a:ext cx="138113" cy="139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4" name="Oval 136"/>
              <p:cNvSpPr>
                <a:spLocks noChangeArrowheads="1"/>
              </p:cNvSpPr>
              <p:nvPr/>
            </p:nvSpPr>
            <p:spPr bwMode="auto">
              <a:xfrm>
                <a:off x="8777288" y="5927725"/>
                <a:ext cx="136525" cy="138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6819" name="Group 623"/>
          <p:cNvGrpSpPr>
            <a:grpSpLocks/>
          </p:cNvGrpSpPr>
          <p:nvPr/>
        </p:nvGrpSpPr>
        <p:grpSpPr bwMode="auto">
          <a:xfrm>
            <a:off x="5646738" y="2840038"/>
            <a:ext cx="544512" cy="582612"/>
            <a:chOff x="7253288" y="5683250"/>
            <a:chExt cx="679450" cy="727075"/>
          </a:xfrm>
        </p:grpSpPr>
        <p:sp>
          <p:nvSpPr>
            <p:cNvPr id="769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7253288" y="5683250"/>
              <a:ext cx="679450" cy="72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2" name="Freeform 76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3" name="Freeform 77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4" name="Freeform 78"/>
            <p:cNvSpPr>
              <a:spLocks/>
            </p:cNvSpPr>
            <p:nvPr/>
          </p:nvSpPr>
          <p:spPr bwMode="auto">
            <a:xfrm>
              <a:off x="7258051" y="5805488"/>
              <a:ext cx="671513" cy="490538"/>
            </a:xfrm>
            <a:custGeom>
              <a:avLst/>
              <a:gdLst>
                <a:gd name="T0" fmla="*/ 0 w 423"/>
                <a:gd name="T1" fmla="*/ 0 h 309"/>
                <a:gd name="T2" fmla="*/ 0 w 423"/>
                <a:gd name="T3" fmla="*/ 2147483647 h 309"/>
                <a:gd name="T4" fmla="*/ 2147483647 w 423"/>
                <a:gd name="T5" fmla="*/ 2147483647 h 309"/>
                <a:gd name="T6" fmla="*/ 2147483647 w 423"/>
                <a:gd name="T7" fmla="*/ 0 h 309"/>
                <a:gd name="T8" fmla="*/ 0 w 423"/>
                <a:gd name="T9" fmla="*/ 0 h 309"/>
                <a:gd name="T10" fmla="*/ 0 w 423"/>
                <a:gd name="T11" fmla="*/ 0 h 3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309"/>
                <a:gd name="T20" fmla="*/ 423 w 423"/>
                <a:gd name="T21" fmla="*/ 309 h 3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309">
                  <a:moveTo>
                    <a:pt x="0" y="0"/>
                  </a:moveTo>
                  <a:lnTo>
                    <a:pt x="0" y="309"/>
                  </a:lnTo>
                  <a:lnTo>
                    <a:pt x="423" y="309"/>
                  </a:lnTo>
                  <a:lnTo>
                    <a:pt x="4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5" name="Freeform 79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6" name="Freeform 80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7" name="Freeform 81"/>
            <p:cNvSpPr>
              <a:spLocks/>
            </p:cNvSpPr>
            <p:nvPr/>
          </p:nvSpPr>
          <p:spPr bwMode="auto">
            <a:xfrm>
              <a:off x="7602538" y="5718175"/>
              <a:ext cx="220663" cy="74613"/>
            </a:xfrm>
            <a:custGeom>
              <a:avLst/>
              <a:gdLst>
                <a:gd name="T0" fmla="*/ 0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2147483647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0 w 139"/>
                <a:gd name="T15" fmla="*/ 2147483647 h 47"/>
                <a:gd name="T16" fmla="*/ 0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0" y="37"/>
                  </a:moveTo>
                  <a:lnTo>
                    <a:pt x="31" y="47"/>
                  </a:lnTo>
                  <a:lnTo>
                    <a:pt x="105" y="18"/>
                  </a:lnTo>
                  <a:lnTo>
                    <a:pt x="139" y="26"/>
                  </a:lnTo>
                  <a:lnTo>
                    <a:pt x="121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8" name="Freeform 82"/>
            <p:cNvSpPr>
              <a:spLocks/>
            </p:cNvSpPr>
            <p:nvPr/>
          </p:nvSpPr>
          <p:spPr bwMode="auto">
            <a:xfrm>
              <a:off x="7361238" y="5807075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0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2147483647 h 47"/>
                <a:gd name="T10" fmla="*/ 2147483647 w 139"/>
                <a:gd name="T11" fmla="*/ 2147483647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10"/>
                  </a:moveTo>
                  <a:lnTo>
                    <a:pt x="108" y="0"/>
                  </a:lnTo>
                  <a:lnTo>
                    <a:pt x="35" y="30"/>
                  </a:lnTo>
                  <a:lnTo>
                    <a:pt x="0" y="21"/>
                  </a:lnTo>
                  <a:lnTo>
                    <a:pt x="18" y="47"/>
                  </a:lnTo>
                  <a:lnTo>
                    <a:pt x="107" y="47"/>
                  </a:lnTo>
                  <a:lnTo>
                    <a:pt x="69" y="38"/>
                  </a:lnTo>
                  <a:lnTo>
                    <a:pt x="13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9" name="Freeform 83"/>
            <p:cNvSpPr>
              <a:spLocks/>
            </p:cNvSpPr>
            <p:nvPr/>
          </p:nvSpPr>
          <p:spPr bwMode="auto">
            <a:xfrm>
              <a:off x="7372351" y="5716588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0"/>
                  </a:moveTo>
                  <a:lnTo>
                    <a:pt x="31" y="0"/>
                  </a:lnTo>
                  <a:lnTo>
                    <a:pt x="105" y="29"/>
                  </a:lnTo>
                  <a:lnTo>
                    <a:pt x="140" y="21"/>
                  </a:lnTo>
                  <a:lnTo>
                    <a:pt x="122" y="47"/>
                  </a:lnTo>
                  <a:lnTo>
                    <a:pt x="33" y="47"/>
                  </a:lnTo>
                  <a:lnTo>
                    <a:pt x="70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0" name="Freeform 84"/>
            <p:cNvSpPr>
              <a:spLocks/>
            </p:cNvSpPr>
            <p:nvPr/>
          </p:nvSpPr>
          <p:spPr bwMode="auto">
            <a:xfrm>
              <a:off x="7596188" y="5811838"/>
              <a:ext cx="219075" cy="74613"/>
            </a:xfrm>
            <a:custGeom>
              <a:avLst/>
              <a:gdLst>
                <a:gd name="T0" fmla="*/ 2147483647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0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2147483647 w 138"/>
                <a:gd name="T15" fmla="*/ 2147483647 h 47"/>
                <a:gd name="T16" fmla="*/ 2147483647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138" y="37"/>
                  </a:moveTo>
                  <a:lnTo>
                    <a:pt x="107" y="47"/>
                  </a:lnTo>
                  <a:lnTo>
                    <a:pt x="34" y="18"/>
                  </a:lnTo>
                  <a:lnTo>
                    <a:pt x="0" y="27"/>
                  </a:lnTo>
                  <a:lnTo>
                    <a:pt x="18" y="0"/>
                  </a:lnTo>
                  <a:lnTo>
                    <a:pt x="106" y="0"/>
                  </a:lnTo>
                  <a:lnTo>
                    <a:pt x="69" y="9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1" name="Freeform 85"/>
            <p:cNvSpPr>
              <a:spLocks/>
            </p:cNvSpPr>
            <p:nvPr/>
          </p:nvSpPr>
          <p:spPr bwMode="auto">
            <a:xfrm>
              <a:off x="7607301" y="5722938"/>
              <a:ext cx="219075" cy="74613"/>
            </a:xfrm>
            <a:custGeom>
              <a:avLst/>
              <a:gdLst>
                <a:gd name="T0" fmla="*/ 0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2147483647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0 w 138"/>
                <a:gd name="T15" fmla="*/ 2147483647 h 47"/>
                <a:gd name="T16" fmla="*/ 0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0" y="36"/>
                  </a:moveTo>
                  <a:lnTo>
                    <a:pt x="31" y="47"/>
                  </a:lnTo>
                  <a:lnTo>
                    <a:pt x="104" y="18"/>
                  </a:lnTo>
                  <a:lnTo>
                    <a:pt x="138" y="26"/>
                  </a:lnTo>
                  <a:lnTo>
                    <a:pt x="120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2" name="Freeform 86"/>
            <p:cNvSpPr>
              <a:spLocks/>
            </p:cNvSpPr>
            <p:nvPr/>
          </p:nvSpPr>
          <p:spPr bwMode="auto">
            <a:xfrm>
              <a:off x="7364413" y="5811838"/>
              <a:ext cx="222250" cy="74613"/>
            </a:xfrm>
            <a:custGeom>
              <a:avLst/>
              <a:gdLst>
                <a:gd name="T0" fmla="*/ 2147483647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0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2147483647 w 140"/>
                <a:gd name="T15" fmla="*/ 2147483647 h 47"/>
                <a:gd name="T16" fmla="*/ 2147483647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140" y="10"/>
                  </a:moveTo>
                  <a:lnTo>
                    <a:pt x="109" y="0"/>
                  </a:lnTo>
                  <a:lnTo>
                    <a:pt x="35" y="29"/>
                  </a:lnTo>
                  <a:lnTo>
                    <a:pt x="0" y="21"/>
                  </a:lnTo>
                  <a:lnTo>
                    <a:pt x="19" y="47"/>
                  </a:lnTo>
                  <a:lnTo>
                    <a:pt x="107" y="47"/>
                  </a:lnTo>
                  <a:lnTo>
                    <a:pt x="70" y="38"/>
                  </a:lnTo>
                  <a:lnTo>
                    <a:pt x="14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3" name="Freeform 87"/>
            <p:cNvSpPr>
              <a:spLocks/>
            </p:cNvSpPr>
            <p:nvPr/>
          </p:nvSpPr>
          <p:spPr bwMode="auto">
            <a:xfrm>
              <a:off x="7377113" y="5719763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1"/>
                  </a:moveTo>
                  <a:lnTo>
                    <a:pt x="31" y="0"/>
                  </a:lnTo>
                  <a:lnTo>
                    <a:pt x="105" y="30"/>
                  </a:lnTo>
                  <a:lnTo>
                    <a:pt x="140" y="21"/>
                  </a:lnTo>
                  <a:lnTo>
                    <a:pt x="121" y="47"/>
                  </a:lnTo>
                  <a:lnTo>
                    <a:pt x="32" y="47"/>
                  </a:lnTo>
                  <a:lnTo>
                    <a:pt x="70" y="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4" name="Freeform 88"/>
            <p:cNvSpPr>
              <a:spLocks/>
            </p:cNvSpPr>
            <p:nvPr/>
          </p:nvSpPr>
          <p:spPr bwMode="auto">
            <a:xfrm>
              <a:off x="7599363" y="5816600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36"/>
                  </a:moveTo>
                  <a:lnTo>
                    <a:pt x="108" y="47"/>
                  </a:lnTo>
                  <a:lnTo>
                    <a:pt x="34" y="18"/>
                  </a:lnTo>
                  <a:lnTo>
                    <a:pt x="0" y="26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70" y="9"/>
                  </a:lnTo>
                  <a:lnTo>
                    <a:pt x="13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5" name="Line 89"/>
            <p:cNvSpPr>
              <a:spLocks noChangeShapeType="1"/>
            </p:cNvSpPr>
            <p:nvPr/>
          </p:nvSpPr>
          <p:spPr bwMode="auto">
            <a:xfrm>
              <a:off x="7258051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6" name="Line 90"/>
            <p:cNvSpPr>
              <a:spLocks noChangeShapeType="1"/>
            </p:cNvSpPr>
            <p:nvPr/>
          </p:nvSpPr>
          <p:spPr bwMode="auto">
            <a:xfrm>
              <a:off x="7929563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6957" name="Group 130"/>
            <p:cNvGrpSpPr>
              <a:grpSpLocks/>
            </p:cNvGrpSpPr>
            <p:nvPr/>
          </p:nvGrpSpPr>
          <p:grpSpPr bwMode="auto">
            <a:xfrm>
              <a:off x="7394575" y="5956300"/>
              <a:ext cx="409575" cy="411163"/>
              <a:chOff x="8639175" y="5784850"/>
              <a:chExt cx="409575" cy="411163"/>
            </a:xfrm>
          </p:grpSpPr>
          <p:sp>
            <p:nvSpPr>
              <p:cNvPr id="76958" name="Freeform 102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59" name="Freeform 103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0" name="Freeform 104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1" name="Freeform 105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2" name="Freeform 106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3" name="Freeform 107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4" name="Freeform 108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5" name="Freeform 109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6" name="Freeform 110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7" name="Freeform 111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8" name="Freeform 112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9" name="Freeform 113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0" name="Freeform 114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1" name="Freeform 115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2" name="Freeform 116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3" name="Freeform 117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4" name="Freeform 118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5" name="Freeform 119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6" name="Freeform 120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7" name="Freeform 121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8" name="Freeform 122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9" name="Freeform 123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0" name="Freeform 124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1" name="Freeform 125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2" name="Freeform 126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3" name="Freeform 127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4" name="Freeform 128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5" name="Freeform 129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6" name="Freeform 130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7" name="Freeform 131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8" name="Freeform 132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9" name="Freeform 133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90" name="Oval 134"/>
              <p:cNvSpPr>
                <a:spLocks noChangeArrowheads="1"/>
              </p:cNvSpPr>
              <p:nvPr/>
            </p:nvSpPr>
            <p:spPr bwMode="auto">
              <a:xfrm>
                <a:off x="8772525" y="5922963"/>
                <a:ext cx="138113" cy="139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91" name="Oval 135"/>
              <p:cNvSpPr>
                <a:spLocks noChangeArrowheads="1"/>
              </p:cNvSpPr>
              <p:nvPr/>
            </p:nvSpPr>
            <p:spPr bwMode="auto">
              <a:xfrm>
                <a:off x="8780463" y="5930900"/>
                <a:ext cx="138113" cy="139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92" name="Oval 136"/>
              <p:cNvSpPr>
                <a:spLocks noChangeArrowheads="1"/>
              </p:cNvSpPr>
              <p:nvPr/>
            </p:nvSpPr>
            <p:spPr bwMode="auto">
              <a:xfrm>
                <a:off x="8777288" y="5927725"/>
                <a:ext cx="136525" cy="138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76820" name="Picture 2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088" y="1828800"/>
            <a:ext cx="2046287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21" name="Text Box 46"/>
          <p:cNvSpPr txBox="1">
            <a:spLocks noChangeArrowheads="1"/>
          </p:cNvSpPr>
          <p:nvPr/>
        </p:nvSpPr>
        <p:spPr bwMode="auto">
          <a:xfrm>
            <a:off x="6773863" y="2149475"/>
            <a:ext cx="1500187" cy="63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800" dirty="0">
                <a:solidFill>
                  <a:srgbClr val="008000"/>
                </a:solidFill>
              </a:rPr>
              <a:t>Dual Stack </a:t>
            </a:r>
            <a:r>
              <a:rPr lang="en-US" sz="1800" dirty="0" smtClean="0">
                <a:solidFill>
                  <a:srgbClr val="008000"/>
                </a:solidFill>
              </a:rPr>
              <a:t>Core</a:t>
            </a:r>
            <a:endParaRPr lang="en-US" sz="1800" dirty="0">
              <a:solidFill>
                <a:srgbClr val="008000"/>
              </a:solidFill>
            </a:endParaRPr>
          </a:p>
        </p:txBody>
      </p:sp>
      <p:grpSp>
        <p:nvGrpSpPr>
          <p:cNvPr id="76822" name="Group 678"/>
          <p:cNvGrpSpPr>
            <a:grpSpLocks/>
          </p:cNvGrpSpPr>
          <p:nvPr/>
        </p:nvGrpSpPr>
        <p:grpSpPr bwMode="auto">
          <a:xfrm>
            <a:off x="7839075" y="1539875"/>
            <a:ext cx="544513" cy="582613"/>
            <a:chOff x="7253288" y="5683250"/>
            <a:chExt cx="679450" cy="727075"/>
          </a:xfrm>
        </p:grpSpPr>
        <p:sp>
          <p:nvSpPr>
            <p:cNvPr id="76889" name="AutoShape 74"/>
            <p:cNvSpPr>
              <a:spLocks noChangeAspect="1" noChangeArrowheads="1" noTextEdit="1"/>
            </p:cNvSpPr>
            <p:nvPr/>
          </p:nvSpPr>
          <p:spPr bwMode="auto">
            <a:xfrm>
              <a:off x="7253288" y="5683250"/>
              <a:ext cx="679450" cy="72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0" name="Freeform 76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1" name="Freeform 77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2" name="Freeform 78"/>
            <p:cNvSpPr>
              <a:spLocks/>
            </p:cNvSpPr>
            <p:nvPr/>
          </p:nvSpPr>
          <p:spPr bwMode="auto">
            <a:xfrm>
              <a:off x="7258051" y="5805488"/>
              <a:ext cx="671513" cy="490538"/>
            </a:xfrm>
            <a:custGeom>
              <a:avLst/>
              <a:gdLst>
                <a:gd name="T0" fmla="*/ 0 w 423"/>
                <a:gd name="T1" fmla="*/ 0 h 309"/>
                <a:gd name="T2" fmla="*/ 0 w 423"/>
                <a:gd name="T3" fmla="*/ 2147483647 h 309"/>
                <a:gd name="T4" fmla="*/ 2147483647 w 423"/>
                <a:gd name="T5" fmla="*/ 2147483647 h 309"/>
                <a:gd name="T6" fmla="*/ 2147483647 w 423"/>
                <a:gd name="T7" fmla="*/ 0 h 309"/>
                <a:gd name="T8" fmla="*/ 0 w 423"/>
                <a:gd name="T9" fmla="*/ 0 h 309"/>
                <a:gd name="T10" fmla="*/ 0 w 423"/>
                <a:gd name="T11" fmla="*/ 0 h 3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309"/>
                <a:gd name="T20" fmla="*/ 423 w 423"/>
                <a:gd name="T21" fmla="*/ 309 h 3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309">
                  <a:moveTo>
                    <a:pt x="0" y="0"/>
                  </a:moveTo>
                  <a:lnTo>
                    <a:pt x="0" y="309"/>
                  </a:lnTo>
                  <a:lnTo>
                    <a:pt x="423" y="309"/>
                  </a:lnTo>
                  <a:lnTo>
                    <a:pt x="4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3" name="Freeform 79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4" name="Freeform 80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5" name="Freeform 81"/>
            <p:cNvSpPr>
              <a:spLocks/>
            </p:cNvSpPr>
            <p:nvPr/>
          </p:nvSpPr>
          <p:spPr bwMode="auto">
            <a:xfrm>
              <a:off x="7602538" y="5718175"/>
              <a:ext cx="220663" cy="74613"/>
            </a:xfrm>
            <a:custGeom>
              <a:avLst/>
              <a:gdLst>
                <a:gd name="T0" fmla="*/ 0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2147483647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0 w 139"/>
                <a:gd name="T15" fmla="*/ 2147483647 h 47"/>
                <a:gd name="T16" fmla="*/ 0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0" y="37"/>
                  </a:moveTo>
                  <a:lnTo>
                    <a:pt x="31" y="47"/>
                  </a:lnTo>
                  <a:lnTo>
                    <a:pt x="105" y="18"/>
                  </a:lnTo>
                  <a:lnTo>
                    <a:pt x="139" y="26"/>
                  </a:lnTo>
                  <a:lnTo>
                    <a:pt x="121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6" name="Freeform 82"/>
            <p:cNvSpPr>
              <a:spLocks/>
            </p:cNvSpPr>
            <p:nvPr/>
          </p:nvSpPr>
          <p:spPr bwMode="auto">
            <a:xfrm>
              <a:off x="7361238" y="5807075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0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2147483647 h 47"/>
                <a:gd name="T10" fmla="*/ 2147483647 w 139"/>
                <a:gd name="T11" fmla="*/ 2147483647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10"/>
                  </a:moveTo>
                  <a:lnTo>
                    <a:pt x="108" y="0"/>
                  </a:lnTo>
                  <a:lnTo>
                    <a:pt x="35" y="30"/>
                  </a:lnTo>
                  <a:lnTo>
                    <a:pt x="0" y="21"/>
                  </a:lnTo>
                  <a:lnTo>
                    <a:pt x="18" y="47"/>
                  </a:lnTo>
                  <a:lnTo>
                    <a:pt x="107" y="47"/>
                  </a:lnTo>
                  <a:lnTo>
                    <a:pt x="69" y="38"/>
                  </a:lnTo>
                  <a:lnTo>
                    <a:pt x="13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7" name="Freeform 83"/>
            <p:cNvSpPr>
              <a:spLocks/>
            </p:cNvSpPr>
            <p:nvPr/>
          </p:nvSpPr>
          <p:spPr bwMode="auto">
            <a:xfrm>
              <a:off x="7372351" y="5716588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0"/>
                  </a:moveTo>
                  <a:lnTo>
                    <a:pt x="31" y="0"/>
                  </a:lnTo>
                  <a:lnTo>
                    <a:pt x="105" y="29"/>
                  </a:lnTo>
                  <a:lnTo>
                    <a:pt x="140" y="21"/>
                  </a:lnTo>
                  <a:lnTo>
                    <a:pt x="122" y="47"/>
                  </a:lnTo>
                  <a:lnTo>
                    <a:pt x="33" y="47"/>
                  </a:lnTo>
                  <a:lnTo>
                    <a:pt x="70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8" name="Freeform 84"/>
            <p:cNvSpPr>
              <a:spLocks/>
            </p:cNvSpPr>
            <p:nvPr/>
          </p:nvSpPr>
          <p:spPr bwMode="auto">
            <a:xfrm>
              <a:off x="7596188" y="5811838"/>
              <a:ext cx="219075" cy="74613"/>
            </a:xfrm>
            <a:custGeom>
              <a:avLst/>
              <a:gdLst>
                <a:gd name="T0" fmla="*/ 2147483647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0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2147483647 w 138"/>
                <a:gd name="T15" fmla="*/ 2147483647 h 47"/>
                <a:gd name="T16" fmla="*/ 2147483647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138" y="37"/>
                  </a:moveTo>
                  <a:lnTo>
                    <a:pt x="107" y="47"/>
                  </a:lnTo>
                  <a:lnTo>
                    <a:pt x="34" y="18"/>
                  </a:lnTo>
                  <a:lnTo>
                    <a:pt x="0" y="27"/>
                  </a:lnTo>
                  <a:lnTo>
                    <a:pt x="18" y="0"/>
                  </a:lnTo>
                  <a:lnTo>
                    <a:pt x="106" y="0"/>
                  </a:lnTo>
                  <a:lnTo>
                    <a:pt x="69" y="9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9" name="Freeform 85"/>
            <p:cNvSpPr>
              <a:spLocks/>
            </p:cNvSpPr>
            <p:nvPr/>
          </p:nvSpPr>
          <p:spPr bwMode="auto">
            <a:xfrm>
              <a:off x="7607301" y="5722938"/>
              <a:ext cx="219075" cy="74613"/>
            </a:xfrm>
            <a:custGeom>
              <a:avLst/>
              <a:gdLst>
                <a:gd name="T0" fmla="*/ 0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2147483647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0 w 138"/>
                <a:gd name="T15" fmla="*/ 2147483647 h 47"/>
                <a:gd name="T16" fmla="*/ 0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0" y="36"/>
                  </a:moveTo>
                  <a:lnTo>
                    <a:pt x="31" y="47"/>
                  </a:lnTo>
                  <a:lnTo>
                    <a:pt x="104" y="18"/>
                  </a:lnTo>
                  <a:lnTo>
                    <a:pt x="138" y="26"/>
                  </a:lnTo>
                  <a:lnTo>
                    <a:pt x="120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0" name="Freeform 86"/>
            <p:cNvSpPr>
              <a:spLocks/>
            </p:cNvSpPr>
            <p:nvPr/>
          </p:nvSpPr>
          <p:spPr bwMode="auto">
            <a:xfrm>
              <a:off x="7364413" y="5811838"/>
              <a:ext cx="222250" cy="74613"/>
            </a:xfrm>
            <a:custGeom>
              <a:avLst/>
              <a:gdLst>
                <a:gd name="T0" fmla="*/ 2147483647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0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2147483647 w 140"/>
                <a:gd name="T15" fmla="*/ 2147483647 h 47"/>
                <a:gd name="T16" fmla="*/ 2147483647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140" y="10"/>
                  </a:moveTo>
                  <a:lnTo>
                    <a:pt x="109" y="0"/>
                  </a:lnTo>
                  <a:lnTo>
                    <a:pt x="35" y="29"/>
                  </a:lnTo>
                  <a:lnTo>
                    <a:pt x="0" y="21"/>
                  </a:lnTo>
                  <a:lnTo>
                    <a:pt x="19" y="47"/>
                  </a:lnTo>
                  <a:lnTo>
                    <a:pt x="107" y="47"/>
                  </a:lnTo>
                  <a:lnTo>
                    <a:pt x="70" y="38"/>
                  </a:lnTo>
                  <a:lnTo>
                    <a:pt x="14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1" name="Freeform 87"/>
            <p:cNvSpPr>
              <a:spLocks/>
            </p:cNvSpPr>
            <p:nvPr/>
          </p:nvSpPr>
          <p:spPr bwMode="auto">
            <a:xfrm>
              <a:off x="7377113" y="5719763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1"/>
                  </a:moveTo>
                  <a:lnTo>
                    <a:pt x="31" y="0"/>
                  </a:lnTo>
                  <a:lnTo>
                    <a:pt x="105" y="30"/>
                  </a:lnTo>
                  <a:lnTo>
                    <a:pt x="140" y="21"/>
                  </a:lnTo>
                  <a:lnTo>
                    <a:pt x="121" y="47"/>
                  </a:lnTo>
                  <a:lnTo>
                    <a:pt x="32" y="47"/>
                  </a:lnTo>
                  <a:lnTo>
                    <a:pt x="70" y="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2" name="Freeform 88"/>
            <p:cNvSpPr>
              <a:spLocks/>
            </p:cNvSpPr>
            <p:nvPr/>
          </p:nvSpPr>
          <p:spPr bwMode="auto">
            <a:xfrm>
              <a:off x="7599363" y="5816600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36"/>
                  </a:moveTo>
                  <a:lnTo>
                    <a:pt x="108" y="47"/>
                  </a:lnTo>
                  <a:lnTo>
                    <a:pt x="34" y="18"/>
                  </a:lnTo>
                  <a:lnTo>
                    <a:pt x="0" y="26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70" y="9"/>
                  </a:lnTo>
                  <a:lnTo>
                    <a:pt x="13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3" name="Line 89"/>
            <p:cNvSpPr>
              <a:spLocks noChangeShapeType="1"/>
            </p:cNvSpPr>
            <p:nvPr/>
          </p:nvSpPr>
          <p:spPr bwMode="auto">
            <a:xfrm>
              <a:off x="7258051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4" name="Line 90"/>
            <p:cNvSpPr>
              <a:spLocks noChangeShapeType="1"/>
            </p:cNvSpPr>
            <p:nvPr/>
          </p:nvSpPr>
          <p:spPr bwMode="auto">
            <a:xfrm>
              <a:off x="7929563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6905" name="Group 130"/>
            <p:cNvGrpSpPr>
              <a:grpSpLocks/>
            </p:cNvGrpSpPr>
            <p:nvPr/>
          </p:nvGrpSpPr>
          <p:grpSpPr bwMode="auto">
            <a:xfrm>
              <a:off x="7394575" y="5956300"/>
              <a:ext cx="409575" cy="411163"/>
              <a:chOff x="8639175" y="5784850"/>
              <a:chExt cx="409575" cy="411163"/>
            </a:xfrm>
          </p:grpSpPr>
          <p:sp>
            <p:nvSpPr>
              <p:cNvPr id="76906" name="Freeform 102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07" name="Freeform 103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08" name="Freeform 104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09" name="Freeform 105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0" name="Freeform 106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1" name="Freeform 107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2" name="Freeform 108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3" name="Freeform 109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4" name="Freeform 110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5" name="Freeform 111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6" name="Freeform 112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7" name="Freeform 113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8" name="Freeform 114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9" name="Freeform 115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0" name="Freeform 116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1" name="Freeform 117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2" name="Freeform 118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3" name="Freeform 119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4" name="Freeform 120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5" name="Freeform 121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6" name="Freeform 122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7" name="Freeform 123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8" name="Freeform 124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9" name="Freeform 125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0" name="Freeform 126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1" name="Freeform 127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2" name="Freeform 128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3" name="Freeform 129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4" name="Freeform 130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5" name="Freeform 131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6" name="Freeform 132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7" name="Freeform 133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8" name="Oval 134"/>
              <p:cNvSpPr>
                <a:spLocks noChangeArrowheads="1"/>
              </p:cNvSpPr>
              <p:nvPr/>
            </p:nvSpPr>
            <p:spPr bwMode="auto">
              <a:xfrm>
                <a:off x="8772525" y="5922963"/>
                <a:ext cx="138113" cy="139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9" name="Oval 135"/>
              <p:cNvSpPr>
                <a:spLocks noChangeArrowheads="1"/>
              </p:cNvSpPr>
              <p:nvPr/>
            </p:nvSpPr>
            <p:spPr bwMode="auto">
              <a:xfrm>
                <a:off x="8780463" y="5930900"/>
                <a:ext cx="138113" cy="139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40" name="Oval 136"/>
              <p:cNvSpPr>
                <a:spLocks noChangeArrowheads="1"/>
              </p:cNvSpPr>
              <p:nvPr/>
            </p:nvSpPr>
            <p:spPr bwMode="auto">
              <a:xfrm>
                <a:off x="8777288" y="5927725"/>
                <a:ext cx="136525" cy="138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6823" name="Group 731"/>
          <p:cNvGrpSpPr>
            <a:grpSpLocks/>
          </p:cNvGrpSpPr>
          <p:nvPr/>
        </p:nvGrpSpPr>
        <p:grpSpPr bwMode="auto">
          <a:xfrm>
            <a:off x="7054850" y="3179763"/>
            <a:ext cx="544513" cy="582612"/>
            <a:chOff x="7253288" y="5683250"/>
            <a:chExt cx="679450" cy="727075"/>
          </a:xfrm>
        </p:grpSpPr>
        <p:sp>
          <p:nvSpPr>
            <p:cNvPr id="76837" name="AutoShape 74"/>
            <p:cNvSpPr>
              <a:spLocks noChangeAspect="1" noChangeArrowheads="1" noTextEdit="1"/>
            </p:cNvSpPr>
            <p:nvPr/>
          </p:nvSpPr>
          <p:spPr bwMode="auto">
            <a:xfrm>
              <a:off x="7253288" y="5683250"/>
              <a:ext cx="679450" cy="72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38" name="Freeform 76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39" name="Freeform 77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0" name="Freeform 78"/>
            <p:cNvSpPr>
              <a:spLocks/>
            </p:cNvSpPr>
            <p:nvPr/>
          </p:nvSpPr>
          <p:spPr bwMode="auto">
            <a:xfrm>
              <a:off x="7258051" y="5805488"/>
              <a:ext cx="671513" cy="490538"/>
            </a:xfrm>
            <a:custGeom>
              <a:avLst/>
              <a:gdLst>
                <a:gd name="T0" fmla="*/ 0 w 423"/>
                <a:gd name="T1" fmla="*/ 0 h 309"/>
                <a:gd name="T2" fmla="*/ 0 w 423"/>
                <a:gd name="T3" fmla="*/ 2147483647 h 309"/>
                <a:gd name="T4" fmla="*/ 2147483647 w 423"/>
                <a:gd name="T5" fmla="*/ 2147483647 h 309"/>
                <a:gd name="T6" fmla="*/ 2147483647 w 423"/>
                <a:gd name="T7" fmla="*/ 0 h 309"/>
                <a:gd name="T8" fmla="*/ 0 w 423"/>
                <a:gd name="T9" fmla="*/ 0 h 309"/>
                <a:gd name="T10" fmla="*/ 0 w 423"/>
                <a:gd name="T11" fmla="*/ 0 h 3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309"/>
                <a:gd name="T20" fmla="*/ 423 w 423"/>
                <a:gd name="T21" fmla="*/ 309 h 3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309">
                  <a:moveTo>
                    <a:pt x="0" y="0"/>
                  </a:moveTo>
                  <a:lnTo>
                    <a:pt x="0" y="309"/>
                  </a:lnTo>
                  <a:lnTo>
                    <a:pt x="423" y="309"/>
                  </a:lnTo>
                  <a:lnTo>
                    <a:pt x="4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1" name="Freeform 79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2" name="Freeform 80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3" name="Freeform 81"/>
            <p:cNvSpPr>
              <a:spLocks/>
            </p:cNvSpPr>
            <p:nvPr/>
          </p:nvSpPr>
          <p:spPr bwMode="auto">
            <a:xfrm>
              <a:off x="7602538" y="5718175"/>
              <a:ext cx="220663" cy="74613"/>
            </a:xfrm>
            <a:custGeom>
              <a:avLst/>
              <a:gdLst>
                <a:gd name="T0" fmla="*/ 0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2147483647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0 w 139"/>
                <a:gd name="T15" fmla="*/ 2147483647 h 47"/>
                <a:gd name="T16" fmla="*/ 0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0" y="37"/>
                  </a:moveTo>
                  <a:lnTo>
                    <a:pt x="31" y="47"/>
                  </a:lnTo>
                  <a:lnTo>
                    <a:pt x="105" y="18"/>
                  </a:lnTo>
                  <a:lnTo>
                    <a:pt x="139" y="26"/>
                  </a:lnTo>
                  <a:lnTo>
                    <a:pt x="121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4" name="Freeform 82"/>
            <p:cNvSpPr>
              <a:spLocks/>
            </p:cNvSpPr>
            <p:nvPr/>
          </p:nvSpPr>
          <p:spPr bwMode="auto">
            <a:xfrm>
              <a:off x="7361238" y="5807075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0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2147483647 h 47"/>
                <a:gd name="T10" fmla="*/ 2147483647 w 139"/>
                <a:gd name="T11" fmla="*/ 2147483647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10"/>
                  </a:moveTo>
                  <a:lnTo>
                    <a:pt x="108" y="0"/>
                  </a:lnTo>
                  <a:lnTo>
                    <a:pt x="35" y="30"/>
                  </a:lnTo>
                  <a:lnTo>
                    <a:pt x="0" y="21"/>
                  </a:lnTo>
                  <a:lnTo>
                    <a:pt x="18" y="47"/>
                  </a:lnTo>
                  <a:lnTo>
                    <a:pt x="107" y="47"/>
                  </a:lnTo>
                  <a:lnTo>
                    <a:pt x="69" y="38"/>
                  </a:lnTo>
                  <a:lnTo>
                    <a:pt x="13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5" name="Freeform 83"/>
            <p:cNvSpPr>
              <a:spLocks/>
            </p:cNvSpPr>
            <p:nvPr/>
          </p:nvSpPr>
          <p:spPr bwMode="auto">
            <a:xfrm>
              <a:off x="7372351" y="5716588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0"/>
                  </a:moveTo>
                  <a:lnTo>
                    <a:pt x="31" y="0"/>
                  </a:lnTo>
                  <a:lnTo>
                    <a:pt x="105" y="29"/>
                  </a:lnTo>
                  <a:lnTo>
                    <a:pt x="140" y="21"/>
                  </a:lnTo>
                  <a:lnTo>
                    <a:pt x="122" y="47"/>
                  </a:lnTo>
                  <a:lnTo>
                    <a:pt x="33" y="47"/>
                  </a:lnTo>
                  <a:lnTo>
                    <a:pt x="70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6" name="Freeform 84"/>
            <p:cNvSpPr>
              <a:spLocks/>
            </p:cNvSpPr>
            <p:nvPr/>
          </p:nvSpPr>
          <p:spPr bwMode="auto">
            <a:xfrm>
              <a:off x="7596188" y="5811838"/>
              <a:ext cx="219075" cy="74613"/>
            </a:xfrm>
            <a:custGeom>
              <a:avLst/>
              <a:gdLst>
                <a:gd name="T0" fmla="*/ 2147483647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0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2147483647 w 138"/>
                <a:gd name="T15" fmla="*/ 2147483647 h 47"/>
                <a:gd name="T16" fmla="*/ 2147483647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138" y="37"/>
                  </a:moveTo>
                  <a:lnTo>
                    <a:pt x="107" y="47"/>
                  </a:lnTo>
                  <a:lnTo>
                    <a:pt x="34" y="18"/>
                  </a:lnTo>
                  <a:lnTo>
                    <a:pt x="0" y="27"/>
                  </a:lnTo>
                  <a:lnTo>
                    <a:pt x="18" y="0"/>
                  </a:lnTo>
                  <a:lnTo>
                    <a:pt x="106" y="0"/>
                  </a:lnTo>
                  <a:lnTo>
                    <a:pt x="69" y="9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7" name="Freeform 85"/>
            <p:cNvSpPr>
              <a:spLocks/>
            </p:cNvSpPr>
            <p:nvPr/>
          </p:nvSpPr>
          <p:spPr bwMode="auto">
            <a:xfrm>
              <a:off x="7607301" y="5722938"/>
              <a:ext cx="219075" cy="74613"/>
            </a:xfrm>
            <a:custGeom>
              <a:avLst/>
              <a:gdLst>
                <a:gd name="T0" fmla="*/ 0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2147483647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0 w 138"/>
                <a:gd name="T15" fmla="*/ 2147483647 h 47"/>
                <a:gd name="T16" fmla="*/ 0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0" y="36"/>
                  </a:moveTo>
                  <a:lnTo>
                    <a:pt x="31" y="47"/>
                  </a:lnTo>
                  <a:lnTo>
                    <a:pt x="104" y="18"/>
                  </a:lnTo>
                  <a:lnTo>
                    <a:pt x="138" y="26"/>
                  </a:lnTo>
                  <a:lnTo>
                    <a:pt x="120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8" name="Freeform 86"/>
            <p:cNvSpPr>
              <a:spLocks/>
            </p:cNvSpPr>
            <p:nvPr/>
          </p:nvSpPr>
          <p:spPr bwMode="auto">
            <a:xfrm>
              <a:off x="7364413" y="5811838"/>
              <a:ext cx="222250" cy="74613"/>
            </a:xfrm>
            <a:custGeom>
              <a:avLst/>
              <a:gdLst>
                <a:gd name="T0" fmla="*/ 2147483647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0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2147483647 w 140"/>
                <a:gd name="T15" fmla="*/ 2147483647 h 47"/>
                <a:gd name="T16" fmla="*/ 2147483647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140" y="10"/>
                  </a:moveTo>
                  <a:lnTo>
                    <a:pt x="109" y="0"/>
                  </a:lnTo>
                  <a:lnTo>
                    <a:pt x="35" y="29"/>
                  </a:lnTo>
                  <a:lnTo>
                    <a:pt x="0" y="21"/>
                  </a:lnTo>
                  <a:lnTo>
                    <a:pt x="19" y="47"/>
                  </a:lnTo>
                  <a:lnTo>
                    <a:pt x="107" y="47"/>
                  </a:lnTo>
                  <a:lnTo>
                    <a:pt x="70" y="38"/>
                  </a:lnTo>
                  <a:lnTo>
                    <a:pt x="14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9" name="Freeform 87"/>
            <p:cNvSpPr>
              <a:spLocks/>
            </p:cNvSpPr>
            <p:nvPr/>
          </p:nvSpPr>
          <p:spPr bwMode="auto">
            <a:xfrm>
              <a:off x="7377113" y="5719763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1"/>
                  </a:moveTo>
                  <a:lnTo>
                    <a:pt x="31" y="0"/>
                  </a:lnTo>
                  <a:lnTo>
                    <a:pt x="105" y="30"/>
                  </a:lnTo>
                  <a:lnTo>
                    <a:pt x="140" y="21"/>
                  </a:lnTo>
                  <a:lnTo>
                    <a:pt x="121" y="47"/>
                  </a:lnTo>
                  <a:lnTo>
                    <a:pt x="32" y="47"/>
                  </a:lnTo>
                  <a:lnTo>
                    <a:pt x="70" y="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50" name="Freeform 88"/>
            <p:cNvSpPr>
              <a:spLocks/>
            </p:cNvSpPr>
            <p:nvPr/>
          </p:nvSpPr>
          <p:spPr bwMode="auto">
            <a:xfrm>
              <a:off x="7599363" y="5816600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36"/>
                  </a:moveTo>
                  <a:lnTo>
                    <a:pt x="108" y="47"/>
                  </a:lnTo>
                  <a:lnTo>
                    <a:pt x="34" y="18"/>
                  </a:lnTo>
                  <a:lnTo>
                    <a:pt x="0" y="26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70" y="9"/>
                  </a:lnTo>
                  <a:lnTo>
                    <a:pt x="13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51" name="Line 89"/>
            <p:cNvSpPr>
              <a:spLocks noChangeShapeType="1"/>
            </p:cNvSpPr>
            <p:nvPr/>
          </p:nvSpPr>
          <p:spPr bwMode="auto">
            <a:xfrm>
              <a:off x="7258051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52" name="Line 90"/>
            <p:cNvSpPr>
              <a:spLocks noChangeShapeType="1"/>
            </p:cNvSpPr>
            <p:nvPr/>
          </p:nvSpPr>
          <p:spPr bwMode="auto">
            <a:xfrm>
              <a:off x="7929563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6853" name="Group 130"/>
            <p:cNvGrpSpPr>
              <a:grpSpLocks/>
            </p:cNvGrpSpPr>
            <p:nvPr/>
          </p:nvGrpSpPr>
          <p:grpSpPr bwMode="auto">
            <a:xfrm>
              <a:off x="7394575" y="5956300"/>
              <a:ext cx="409575" cy="411163"/>
              <a:chOff x="8639175" y="5784850"/>
              <a:chExt cx="409575" cy="411163"/>
            </a:xfrm>
          </p:grpSpPr>
          <p:sp>
            <p:nvSpPr>
              <p:cNvPr id="76854" name="Freeform 102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5" name="Freeform 103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6" name="Freeform 104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7" name="Freeform 105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8" name="Freeform 106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9" name="Freeform 107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0" name="Freeform 108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1" name="Freeform 109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2" name="Freeform 110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3" name="Freeform 111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4" name="Freeform 112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5" name="Freeform 113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6" name="Freeform 114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7" name="Freeform 115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8" name="Freeform 116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9" name="Freeform 117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0" name="Freeform 118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1" name="Freeform 119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2" name="Freeform 120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3" name="Freeform 121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4" name="Freeform 122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5" name="Freeform 123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6" name="Freeform 124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7" name="Freeform 125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8" name="Freeform 126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9" name="Freeform 127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0" name="Freeform 128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1" name="Freeform 129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2" name="Freeform 130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3" name="Freeform 131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4" name="Freeform 132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5" name="Freeform 133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6" name="Oval 134"/>
              <p:cNvSpPr>
                <a:spLocks noChangeArrowheads="1"/>
              </p:cNvSpPr>
              <p:nvPr/>
            </p:nvSpPr>
            <p:spPr bwMode="auto">
              <a:xfrm>
                <a:off x="8772525" y="5922963"/>
                <a:ext cx="138113" cy="139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7" name="Oval 135"/>
              <p:cNvSpPr>
                <a:spLocks noChangeArrowheads="1"/>
              </p:cNvSpPr>
              <p:nvPr/>
            </p:nvSpPr>
            <p:spPr bwMode="auto">
              <a:xfrm>
                <a:off x="8780463" y="5930900"/>
                <a:ext cx="138113" cy="139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8" name="Oval 136"/>
              <p:cNvSpPr>
                <a:spLocks noChangeArrowheads="1"/>
              </p:cNvSpPr>
              <p:nvPr/>
            </p:nvSpPr>
            <p:spPr bwMode="auto">
              <a:xfrm>
                <a:off x="8777288" y="5927725"/>
                <a:ext cx="136525" cy="138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85" name="AutoShape 6"/>
          <p:cNvSpPr>
            <a:spLocks noChangeArrowheads="1"/>
          </p:cNvSpPr>
          <p:nvPr/>
        </p:nvSpPr>
        <p:spPr bwMode="auto">
          <a:xfrm>
            <a:off x="3197225" y="1946275"/>
            <a:ext cx="754063" cy="159385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6825" name="Picture 4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025" y="2154238"/>
            <a:ext cx="65246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26" name="Picture 4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025" y="2670175"/>
            <a:ext cx="65246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27" name="Text Box 11"/>
          <p:cNvSpPr txBox="1">
            <a:spLocks noChangeArrowheads="1"/>
          </p:cNvSpPr>
          <p:nvPr/>
        </p:nvSpPr>
        <p:spPr bwMode="auto">
          <a:xfrm>
            <a:off x="2422525" y="1766888"/>
            <a:ext cx="522288" cy="328612"/>
          </a:xfrm>
          <a:prstGeom prst="rect">
            <a:avLst/>
          </a:prstGeom>
          <a:solidFill>
            <a:srgbClr val="008000">
              <a:alpha val="5098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chemeClr val="bg2"/>
                </a:solidFill>
              </a:rPr>
              <a:t>4rd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76828" name="Text Box 11"/>
          <p:cNvSpPr txBox="1">
            <a:spLocks noChangeArrowheads="1"/>
          </p:cNvSpPr>
          <p:nvPr/>
        </p:nvSpPr>
        <p:spPr bwMode="auto">
          <a:xfrm>
            <a:off x="5657850" y="1738313"/>
            <a:ext cx="523875" cy="330200"/>
          </a:xfrm>
          <a:prstGeom prst="rect">
            <a:avLst/>
          </a:prstGeom>
          <a:solidFill>
            <a:srgbClr val="008000">
              <a:alpha val="5098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chemeClr val="bg2"/>
                </a:solidFill>
              </a:rPr>
              <a:t>4rd</a:t>
            </a:r>
            <a:endParaRPr lang="en-US" sz="3600" b="1" dirty="0">
              <a:solidFill>
                <a:schemeClr val="bg2"/>
              </a:solidFill>
            </a:endParaRPr>
          </a:p>
        </p:txBody>
      </p:sp>
      <p:pic>
        <p:nvPicPr>
          <p:cNvPr id="76829" name="Picture 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2190750"/>
            <a:ext cx="525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30" name="Picture 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2965450"/>
            <a:ext cx="525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31" name="Text Box 11"/>
          <p:cNvSpPr txBox="1">
            <a:spLocks noChangeArrowheads="1"/>
          </p:cNvSpPr>
          <p:nvPr/>
        </p:nvSpPr>
        <p:spPr bwMode="auto">
          <a:xfrm>
            <a:off x="8131175" y="1477963"/>
            <a:ext cx="522288" cy="330200"/>
          </a:xfrm>
          <a:prstGeom prst="rect">
            <a:avLst/>
          </a:prstGeom>
          <a:solidFill>
            <a:srgbClr val="008000">
              <a:alpha val="5098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chemeClr val="bg2"/>
                </a:solidFill>
              </a:rPr>
              <a:t>4rd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76832" name="Text Box 11"/>
          <p:cNvSpPr txBox="1">
            <a:spLocks noChangeArrowheads="1"/>
          </p:cNvSpPr>
          <p:nvPr/>
        </p:nvSpPr>
        <p:spPr bwMode="auto">
          <a:xfrm>
            <a:off x="7361238" y="3663950"/>
            <a:ext cx="522287" cy="328613"/>
          </a:xfrm>
          <a:prstGeom prst="rect">
            <a:avLst/>
          </a:prstGeom>
          <a:solidFill>
            <a:srgbClr val="008000">
              <a:alpha val="5098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chemeClr val="bg2"/>
                </a:solidFill>
              </a:rPr>
              <a:t>4rd</a:t>
            </a:r>
            <a:endParaRPr lang="en-US" sz="1600" b="1" dirty="0">
              <a:solidFill>
                <a:schemeClr val="bg2"/>
              </a:solidFill>
            </a:endParaRPr>
          </a:p>
        </p:txBody>
      </p:sp>
      <p:cxnSp>
        <p:nvCxnSpPr>
          <p:cNvPr id="76833" name="Straight Arrow Connector 108"/>
          <p:cNvCxnSpPr>
            <a:cxnSpLocks noChangeShapeType="1"/>
          </p:cNvCxnSpPr>
          <p:nvPr/>
        </p:nvCxnSpPr>
        <p:spPr bwMode="auto">
          <a:xfrm flipV="1">
            <a:off x="2989263" y="3106738"/>
            <a:ext cx="2627312" cy="14287"/>
          </a:xfrm>
          <a:prstGeom prst="straightConnector1">
            <a:avLst/>
          </a:prstGeom>
          <a:noFill/>
          <a:ln w="34925">
            <a:solidFill>
              <a:srgbClr val="008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834" name="Line 44"/>
          <p:cNvSpPr>
            <a:spLocks noChangeShapeType="1"/>
          </p:cNvSpPr>
          <p:nvPr/>
        </p:nvSpPr>
        <p:spPr bwMode="auto">
          <a:xfrm rot="20926191" flipV="1">
            <a:off x="2928938" y="2312988"/>
            <a:ext cx="1157287" cy="709612"/>
          </a:xfrm>
          <a:custGeom>
            <a:avLst/>
            <a:gdLst>
              <a:gd name="T0" fmla="*/ 0 w 7967755"/>
              <a:gd name="T1" fmla="*/ 0 h 11507265"/>
              <a:gd name="T2" fmla="*/ 2 w 7967755"/>
              <a:gd name="T3" fmla="*/ 0 h 11507265"/>
              <a:gd name="T4" fmla="*/ 2 w 7967755"/>
              <a:gd name="T5" fmla="*/ 0 h 11507265"/>
              <a:gd name="T6" fmla="*/ 0 w 7967755"/>
              <a:gd name="T7" fmla="*/ 0 h 11507265"/>
              <a:gd name="T8" fmla="*/ 0 60000 65536"/>
              <a:gd name="T9" fmla="*/ 0 60000 65536"/>
              <a:gd name="T10" fmla="*/ 0 60000 65536"/>
              <a:gd name="T11" fmla="*/ 0 60000 65536"/>
              <a:gd name="T12" fmla="*/ 0 w 7967755"/>
              <a:gd name="T13" fmla="*/ 0 h 11507265"/>
              <a:gd name="T14" fmla="*/ 7967755 w 7967755"/>
              <a:gd name="T15" fmla="*/ 11507265 h 115072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67755" h="11507265">
                <a:moveTo>
                  <a:pt x="0" y="965057"/>
                </a:moveTo>
                <a:cubicBezTo>
                  <a:pt x="1146140" y="1348365"/>
                  <a:pt x="5526644" y="-4"/>
                  <a:pt x="6681926" y="659855"/>
                </a:cubicBezTo>
                <a:cubicBezTo>
                  <a:pt x="7837209" y="1319714"/>
                  <a:pt x="7967755" y="3116308"/>
                  <a:pt x="6931695" y="4924210"/>
                </a:cubicBezTo>
                <a:cubicBezTo>
                  <a:pt x="5895635" y="6732112"/>
                  <a:pt x="2697286" y="9199582"/>
                  <a:pt x="465564" y="11507265"/>
                </a:cubicBezTo>
              </a:path>
            </a:pathLst>
          </a:custGeom>
          <a:noFill/>
          <a:ln w="34925">
            <a:solidFill>
              <a:srgbClr val="008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124" tIns="41061" rIns="82124" bIns="41061" anchor="ctr"/>
          <a:lstStyle/>
          <a:p>
            <a:endParaRPr lang="en-US"/>
          </a:p>
        </p:txBody>
      </p:sp>
      <p:sp>
        <p:nvSpPr>
          <p:cNvPr id="348" name="AutoShape 42"/>
          <p:cNvSpPr>
            <a:spLocks noChangeArrowheads="1"/>
          </p:cNvSpPr>
          <p:nvPr/>
        </p:nvSpPr>
        <p:spPr bwMode="auto">
          <a:xfrm>
            <a:off x="5657850" y="817563"/>
            <a:ext cx="2165350" cy="866775"/>
          </a:xfrm>
          <a:prstGeom prst="wedgeEllipseCallout">
            <a:avLst>
              <a:gd name="adj1" fmla="val -28250"/>
              <a:gd name="adj2" fmla="val 65426"/>
            </a:avLst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</p:spPr>
        <p:txBody>
          <a:bodyPr lIns="82124" tIns="41061" rIns="82124" bIns="41061" anchor="ctr"/>
          <a:lstStyle/>
          <a:p>
            <a:pPr algn="ctr">
              <a:defRPr/>
            </a:pPr>
            <a:r>
              <a:rPr lang="en-GB" sz="1400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“One line” global config for IPv6 Gateway</a:t>
            </a:r>
          </a:p>
        </p:txBody>
      </p:sp>
      <p:sp>
        <p:nvSpPr>
          <p:cNvPr id="349" name="AutoShape 42"/>
          <p:cNvSpPr>
            <a:spLocks noChangeArrowheads="1"/>
          </p:cNvSpPr>
          <p:nvPr/>
        </p:nvSpPr>
        <p:spPr bwMode="auto">
          <a:xfrm flipH="1">
            <a:off x="234683" y="817563"/>
            <a:ext cx="2770455" cy="817562"/>
          </a:xfrm>
          <a:prstGeom prst="wedgeEllipseCallout">
            <a:avLst>
              <a:gd name="adj1" fmla="val -26995"/>
              <a:gd name="adj2" fmla="val 76708"/>
            </a:avLst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</p:spPr>
        <p:txBody>
          <a:bodyPr lIns="82124" tIns="41061" rIns="82124" bIns="41061" anchor="ctr"/>
          <a:lstStyle/>
          <a:p>
            <a:pPr algn="ctr">
              <a:defRPr/>
            </a:pPr>
            <a:r>
              <a:rPr lang="en-GB" sz="1400" dirty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Subscriber </a:t>
            </a:r>
            <a:r>
              <a:rPr lang="en-GB" sz="1400" dirty="0" smtClean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IPv4 address or prefix </a:t>
            </a:r>
            <a:r>
              <a:rPr lang="en-GB" sz="1400" dirty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derived from </a:t>
            </a:r>
            <a:r>
              <a:rPr lang="en-GB" sz="1400" dirty="0" smtClean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IPv6 </a:t>
            </a:r>
            <a:r>
              <a:rPr lang="en-GB" sz="1400" dirty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address</a:t>
            </a:r>
          </a:p>
        </p:txBody>
      </p:sp>
    </p:spTree>
    <p:extLst>
      <p:ext uri="{BB962C8B-B14F-4D97-AF65-F5344CB8AC3E}">
        <p14:creationId xmlns:p14="http://schemas.microsoft.com/office/powerpoint/2010/main" val="3505528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306118"/>
              </p:ext>
            </p:extLst>
          </p:nvPr>
        </p:nvGraphicFramePr>
        <p:xfrm>
          <a:off x="457200" y="1310274"/>
          <a:ext cx="8229600" cy="5328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3772"/>
                <a:gridCol w="309582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4rd aka Stateless DS-lite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Stateful</a:t>
                      </a:r>
                      <a:r>
                        <a:rPr lang="en-US" dirty="0" smtClean="0"/>
                        <a:t> DS-lite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NBMA link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Hub</a:t>
                      </a:r>
                      <a:r>
                        <a:rPr lang="en-US" baseline="0" dirty="0" smtClean="0"/>
                        <a:t> and spoke tunnel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Algorithmic mapping between payload addresses</a:t>
                      </a:r>
                      <a:r>
                        <a:rPr lang="en-US" baseline="0" dirty="0" smtClean="0"/>
                        <a:t> and tunnel endpoint addresses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Configured tunnel with tunnel endpoints configured</a:t>
                      </a:r>
                      <a:r>
                        <a:rPr lang="en-US" baseline="0" dirty="0" smtClean="0"/>
                        <a:t> on AFTRs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Implicitly provisions IPv4 address, prefix or</a:t>
                      </a:r>
                      <a:r>
                        <a:rPr lang="en-US" baseline="0" dirty="0" smtClean="0"/>
                        <a:t> shared IPv4 address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address provisioning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Scales by traffic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Scales</a:t>
                      </a:r>
                      <a:r>
                        <a:rPr lang="en-US" baseline="0" dirty="0" smtClean="0"/>
                        <a:t> by number of customers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Resiliency achieved by native routing, </a:t>
                      </a:r>
                      <a:r>
                        <a:rPr lang="en-US" dirty="0" err="1" smtClean="0"/>
                        <a:t>anycast</a:t>
                      </a:r>
                      <a:r>
                        <a:rPr lang="en-US" dirty="0" smtClean="0"/>
                        <a:t> and multiple BRs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Resiliency</a:t>
                      </a:r>
                      <a:r>
                        <a:rPr lang="en-US" baseline="0" dirty="0" smtClean="0"/>
                        <a:t> achieved by AFTRs never crashing </a:t>
                      </a:r>
                      <a:r>
                        <a:rPr lang="en-US" baseline="0" dirty="0" smtClean="0">
                          <a:sym typeface="Wingdings"/>
                        </a:rPr>
                        <a:t> (Proprietary HA solutions, probing…)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NAT44 on</a:t>
                      </a:r>
                      <a:r>
                        <a:rPr lang="en-US" baseline="0" dirty="0" smtClean="0"/>
                        <a:t> CPE (port restricted)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NAT44 on AFTR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Fixed port set allocated on customer provisioning. (A</a:t>
                      </a:r>
                      <a:r>
                        <a:rPr lang="en-US" baseline="0" dirty="0" smtClean="0"/>
                        <a:t> source port can be bound to many destinations)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Port</a:t>
                      </a:r>
                      <a:r>
                        <a:rPr lang="en-US" baseline="0" dirty="0" smtClean="0"/>
                        <a:t> set limited only by total amount of ports on AFTR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</a:t>
                      </a:r>
                      <a:r>
                        <a:rPr lang="en-US" baseline="0" dirty="0" smtClean="0"/>
                        <a:t> of port space can be done with additional mapping rules or renumbering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Just add more IPv4</a:t>
                      </a:r>
                      <a:r>
                        <a:rPr lang="en-US" baseline="0" dirty="0" smtClean="0"/>
                        <a:t> addresses on AFTR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4rd</a:t>
                      </a:r>
                      <a:r>
                        <a:rPr lang="en-US" baseline="0" dirty="0" smtClean="0"/>
                        <a:t> CE apps use private address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Private Address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6828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7933758" cy="6477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>
                <a:cs typeface="ＭＳ Ｐゴシック" pitchFamily="-1" charset="-128"/>
              </a:rPr>
              <a:t>4RD : Stateless Address Mapping</a:t>
            </a:r>
            <a:endParaRPr lang="ja-JP" altLang="en-US" dirty="0" smtClean="0">
              <a:cs typeface="ＭＳ Ｐゴシック" pitchFamily="-1" charset="-128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553200"/>
            <a:ext cx="693738" cy="260350"/>
          </a:xfrm>
          <a:noFill/>
        </p:spPr>
        <p:txBody>
          <a:bodyPr/>
          <a:lstStyle/>
          <a:p>
            <a:fld id="{3851A781-CBBA-A940-891B-DCFA60364B17}" type="slidenum">
              <a:rPr lang="en-US" altLang="ja-JP" smtClean="0">
                <a:latin typeface="Arial" pitchFamily="-1" charset="0"/>
              </a:rPr>
              <a:pPr/>
              <a:t>5</a:t>
            </a:fld>
            <a:endParaRPr lang="en-US" altLang="ja-JP" smtClean="0">
              <a:latin typeface="Arial" pitchFamily="-1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14413" y="2765425"/>
            <a:ext cx="1295400" cy="720725"/>
          </a:xfrm>
          <a:prstGeom prst="rect">
            <a:avLst/>
          </a:prstGeom>
          <a:solidFill>
            <a:srgbClr val="9966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800" dirty="0" smtClean="0">
                <a:solidFill>
                  <a:schemeClr val="bg1"/>
                </a:solidFill>
                <a:latin typeface="Calibri" pitchFamily="-1" charset="0"/>
              </a:rPr>
              <a:t>Domain IPv4</a:t>
            </a:r>
            <a:endParaRPr lang="ja-JP" altLang="en-US" sz="1800" dirty="0">
              <a:solidFill>
                <a:schemeClr val="bg1"/>
              </a:solidFill>
              <a:latin typeface="Calibri" pitchFamily="-1" charset="0"/>
            </a:endParaRPr>
          </a:p>
          <a:p>
            <a:pPr algn="ctr"/>
            <a:r>
              <a:rPr lang="en-US" altLang="ja-JP" sz="1800" dirty="0">
                <a:solidFill>
                  <a:schemeClr val="bg1"/>
                </a:solidFill>
                <a:latin typeface="Calibri" pitchFamily="-1" charset="0"/>
              </a:rPr>
              <a:t>prefix</a:t>
            </a:r>
            <a:endParaRPr lang="ja-JP" altLang="en-US" sz="1800" dirty="0">
              <a:solidFill>
                <a:schemeClr val="bg1"/>
              </a:solidFill>
              <a:latin typeface="Calibri" pitchFamily="-1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309813" y="2765425"/>
            <a:ext cx="1163637" cy="720725"/>
          </a:xfrm>
          <a:prstGeom prst="rect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 dirty="0" smtClean="0">
                <a:solidFill>
                  <a:schemeClr val="bg1"/>
                </a:solidFill>
                <a:latin typeface="Calibri" pitchFamily="-1" charset="0"/>
              </a:rPr>
              <a:t>EA-bits</a:t>
            </a:r>
            <a:endParaRPr lang="ja-JP" altLang="en-US" sz="1600" dirty="0">
              <a:solidFill>
                <a:schemeClr val="bg1"/>
              </a:solidFill>
              <a:latin typeface="Calibri" pitchFamily="-1" charset="0"/>
            </a:endParaRPr>
          </a:p>
        </p:txBody>
      </p:sp>
      <p:sp>
        <p:nvSpPr>
          <p:cNvPr id="8" name="AutoShape 6"/>
          <p:cNvSpPr>
            <a:spLocks/>
          </p:cNvSpPr>
          <p:nvPr/>
        </p:nvSpPr>
        <p:spPr bwMode="auto">
          <a:xfrm rot="5400000">
            <a:off x="2900362" y="-60324"/>
            <a:ext cx="531813" cy="4297362"/>
          </a:xfrm>
          <a:prstGeom prst="leftBrace">
            <a:avLst>
              <a:gd name="adj1" fmla="val 5865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486829" y="1252538"/>
            <a:ext cx="13414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800" dirty="0">
                <a:latin typeface="Calibri" pitchFamily="-1" charset="0"/>
              </a:rPr>
              <a:t>48bit</a:t>
            </a:r>
            <a:br>
              <a:rPr lang="en-US" altLang="ja-JP" sz="1800" dirty="0">
                <a:latin typeface="Calibri" pitchFamily="-1" charset="0"/>
              </a:rPr>
            </a:br>
            <a:r>
              <a:rPr lang="en-US" altLang="ja-JP" sz="1800" dirty="0">
                <a:latin typeface="Calibri" pitchFamily="-1" charset="0"/>
              </a:rPr>
              <a:t>(IPv4 + </a:t>
            </a:r>
            <a:r>
              <a:rPr lang="en-US" altLang="ja-JP" sz="1800" dirty="0" smtClean="0">
                <a:latin typeface="Calibri" pitchFamily="-1" charset="0"/>
              </a:rPr>
              <a:t>Port)</a:t>
            </a:r>
            <a:endParaRPr lang="ja-JP" altLang="en-US" sz="1800" dirty="0">
              <a:latin typeface="Calibri" pitchFamily="-1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66713" y="5437188"/>
            <a:ext cx="1943100" cy="7207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800" dirty="0" smtClean="0">
                <a:latin typeface="Calibri" pitchFamily="-1" charset="0"/>
              </a:rPr>
              <a:t>Domain </a:t>
            </a:r>
            <a:r>
              <a:rPr lang="en-US" altLang="ja-JP" sz="1800" dirty="0">
                <a:latin typeface="Calibri" pitchFamily="-1" charset="0"/>
              </a:rPr>
              <a:t>IPv6</a:t>
            </a:r>
          </a:p>
          <a:p>
            <a:pPr algn="ctr"/>
            <a:r>
              <a:rPr lang="en-US" altLang="ja-JP" sz="1800" dirty="0">
                <a:latin typeface="Calibri" pitchFamily="-1" charset="0"/>
              </a:rPr>
              <a:t>prefix</a:t>
            </a:r>
            <a:endParaRPr lang="ja-JP" altLang="en-US" sz="1800" dirty="0">
              <a:latin typeface="Calibri" pitchFamily="-1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309813" y="5437188"/>
            <a:ext cx="1512887" cy="720725"/>
          </a:xfrm>
          <a:prstGeom prst="rect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 dirty="0" smtClean="0">
                <a:solidFill>
                  <a:schemeClr val="bg1"/>
                </a:solidFill>
                <a:latin typeface="Calibri" pitchFamily="-1" charset="0"/>
              </a:rPr>
              <a:t>EA-bits</a:t>
            </a:r>
            <a:endParaRPr lang="en-US" altLang="ja-JP" sz="1600" dirty="0">
              <a:solidFill>
                <a:schemeClr val="bg1"/>
              </a:solidFill>
              <a:latin typeface="Calibri" pitchFamily="-1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822700" y="5437188"/>
            <a:ext cx="863600" cy="720725"/>
          </a:xfrm>
          <a:prstGeom prst="rect">
            <a:avLst/>
          </a:prstGeom>
          <a:solidFill>
            <a:srgbClr val="FF66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>
                <a:latin typeface="Calibri" pitchFamily="-1" charset="0"/>
              </a:rPr>
              <a:t>Suffix</a:t>
            </a:r>
            <a:endParaRPr lang="ja-JP" altLang="en-US" sz="1600">
              <a:latin typeface="Calibri" pitchFamily="-1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686300" y="5437188"/>
            <a:ext cx="4321175" cy="72072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>
                <a:latin typeface="Calibri" pitchFamily="-1" charset="0"/>
              </a:rPr>
              <a:t>Interface ID</a:t>
            </a: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3473450" y="2768600"/>
            <a:ext cx="715963" cy="720725"/>
          </a:xfrm>
          <a:prstGeom prst="rect">
            <a:avLst/>
          </a:prstGeom>
          <a:solidFill>
            <a:srgbClr val="CCFFCC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400" b="1" dirty="0" smtClean="0">
                <a:solidFill>
                  <a:schemeClr val="tx1"/>
                </a:solidFill>
                <a:latin typeface="Calibri" pitchFamily="-1" charset="0"/>
              </a:rPr>
              <a:t>Port</a:t>
            </a:r>
          </a:p>
          <a:p>
            <a:pPr algn="ctr"/>
            <a:r>
              <a:rPr lang="en-US" altLang="ja-JP" sz="1400" b="1" dirty="0" smtClean="0">
                <a:solidFill>
                  <a:schemeClr val="tx1"/>
                </a:solidFill>
                <a:latin typeface="Calibri" pitchFamily="-1" charset="0"/>
              </a:rPr>
              <a:t>Head</a:t>
            </a:r>
            <a:endParaRPr lang="ja-JP" altLang="en-US" sz="1400" b="1" dirty="0">
              <a:solidFill>
                <a:schemeClr val="tx1"/>
              </a:solidFill>
              <a:latin typeface="Calibri" pitchFamily="-1" charset="0"/>
            </a:endParaRPr>
          </a:p>
        </p:txBody>
      </p:sp>
      <p:sp>
        <p:nvSpPr>
          <p:cNvPr id="15" name="AutoShape 29"/>
          <p:cNvSpPr>
            <a:spLocks noChangeArrowheads="1"/>
          </p:cNvSpPr>
          <p:nvPr/>
        </p:nvSpPr>
        <p:spPr bwMode="auto">
          <a:xfrm rot="16200000">
            <a:off x="2197894" y="3925094"/>
            <a:ext cx="1368425" cy="108108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6166 h 21600"/>
              <a:gd name="T14" fmla="*/ 16790 w 21600"/>
              <a:gd name="T15" fmla="*/ 1543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390" y="0"/>
                </a:moveTo>
                <a:lnTo>
                  <a:pt x="10390" y="6166"/>
                </a:lnTo>
                <a:lnTo>
                  <a:pt x="3375" y="6166"/>
                </a:lnTo>
                <a:lnTo>
                  <a:pt x="3375" y="15434"/>
                </a:lnTo>
                <a:lnTo>
                  <a:pt x="10390" y="15434"/>
                </a:lnTo>
                <a:lnTo>
                  <a:pt x="1039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166"/>
                </a:moveTo>
                <a:lnTo>
                  <a:pt x="1350" y="15434"/>
                </a:lnTo>
                <a:lnTo>
                  <a:pt x="2700" y="15434"/>
                </a:lnTo>
                <a:lnTo>
                  <a:pt x="2700" y="6166"/>
                </a:lnTo>
                <a:close/>
              </a:path>
              <a:path w="21600" h="21600">
                <a:moveTo>
                  <a:pt x="0" y="6166"/>
                </a:moveTo>
                <a:lnTo>
                  <a:pt x="0" y="15434"/>
                </a:lnTo>
                <a:lnTo>
                  <a:pt x="675" y="15434"/>
                </a:lnTo>
                <a:lnTo>
                  <a:pt x="675" y="6166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3399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Line 35"/>
          <p:cNvSpPr>
            <a:spLocks noChangeShapeType="1"/>
          </p:cNvSpPr>
          <p:nvPr/>
        </p:nvSpPr>
        <p:spPr bwMode="auto">
          <a:xfrm flipH="1">
            <a:off x="2309813" y="3492500"/>
            <a:ext cx="0" cy="19446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Line 36"/>
          <p:cNvSpPr>
            <a:spLocks noChangeShapeType="1"/>
          </p:cNvSpPr>
          <p:nvPr/>
        </p:nvSpPr>
        <p:spPr bwMode="auto">
          <a:xfrm flipH="1">
            <a:off x="3441700" y="3492500"/>
            <a:ext cx="23813" cy="19208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AutoShape 39"/>
          <p:cNvSpPr>
            <a:spLocks/>
          </p:cNvSpPr>
          <p:nvPr/>
        </p:nvSpPr>
        <p:spPr bwMode="auto">
          <a:xfrm rot="5400000">
            <a:off x="4206081" y="2428081"/>
            <a:ext cx="215900" cy="328613"/>
          </a:xfrm>
          <a:prstGeom prst="leftBrace">
            <a:avLst>
              <a:gd name="adj1" fmla="val 39506"/>
              <a:gd name="adj2" fmla="val 48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" charset="0"/>
            </a:endParaRPr>
          </a:p>
        </p:txBody>
      </p:sp>
      <p:sp>
        <p:nvSpPr>
          <p:cNvPr id="19" name="Text Box 40"/>
          <p:cNvSpPr txBox="1">
            <a:spLocks noChangeArrowheads="1"/>
          </p:cNvSpPr>
          <p:nvPr/>
        </p:nvSpPr>
        <p:spPr bwMode="auto">
          <a:xfrm>
            <a:off x="3730795" y="2125663"/>
            <a:ext cx="11862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800" dirty="0">
                <a:latin typeface="Calibri" pitchFamily="-1" charset="0"/>
              </a:rPr>
              <a:t>Port </a:t>
            </a:r>
            <a:r>
              <a:rPr lang="en-US" altLang="ja-JP" sz="1800" dirty="0" smtClean="0">
                <a:latin typeface="Calibri" pitchFamily="-1" charset="0"/>
              </a:rPr>
              <a:t>Set ID</a:t>
            </a:r>
            <a:endParaRPr lang="en-US" altLang="ja-JP" sz="1800" dirty="0">
              <a:latin typeface="Calibri" pitchFamily="-1" charset="0"/>
            </a:endParaRPr>
          </a:p>
        </p:txBody>
      </p:sp>
      <p:sp>
        <p:nvSpPr>
          <p:cNvPr id="20" name="AutoShape 41"/>
          <p:cNvSpPr>
            <a:spLocks/>
          </p:cNvSpPr>
          <p:nvPr/>
        </p:nvSpPr>
        <p:spPr bwMode="auto">
          <a:xfrm rot="5400000">
            <a:off x="2130426" y="1368425"/>
            <a:ext cx="215900" cy="2447925"/>
          </a:xfrm>
          <a:prstGeom prst="leftBrace">
            <a:avLst>
              <a:gd name="adj1" fmla="val 9448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" charset="0"/>
            </a:endParaRPr>
          </a:p>
        </p:txBody>
      </p:sp>
      <p:sp>
        <p:nvSpPr>
          <p:cNvPr id="21" name="Text Box 42"/>
          <p:cNvSpPr txBox="1">
            <a:spLocks noChangeArrowheads="1"/>
          </p:cNvSpPr>
          <p:nvPr/>
        </p:nvSpPr>
        <p:spPr bwMode="auto">
          <a:xfrm>
            <a:off x="1917700" y="2117725"/>
            <a:ext cx="679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800">
                <a:latin typeface="Calibri" pitchFamily="-1" charset="0"/>
              </a:rPr>
              <a:t>32bit</a:t>
            </a:r>
          </a:p>
        </p:txBody>
      </p:sp>
      <p:sp>
        <p:nvSpPr>
          <p:cNvPr id="24" name="AutoShape 6"/>
          <p:cNvSpPr>
            <a:spLocks/>
          </p:cNvSpPr>
          <p:nvPr/>
        </p:nvSpPr>
        <p:spPr bwMode="auto">
          <a:xfrm rot="16200000">
            <a:off x="4420393" y="2078832"/>
            <a:ext cx="531813" cy="8642350"/>
          </a:xfrm>
          <a:prstGeom prst="leftBrace">
            <a:avLst>
              <a:gd name="adj1" fmla="val 13542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" charset="0"/>
            </a:endParaRPr>
          </a:p>
        </p:txBody>
      </p: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4348163" y="6548438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800">
                <a:latin typeface="Calibri" pitchFamily="-1" charset="0"/>
              </a:rPr>
              <a:t>128bit</a:t>
            </a:r>
          </a:p>
        </p:txBody>
      </p:sp>
      <p:sp>
        <p:nvSpPr>
          <p:cNvPr id="27" name="Rectangle 21"/>
          <p:cNvSpPr>
            <a:spLocks noChangeArrowheads="1"/>
          </p:cNvSpPr>
          <p:nvPr/>
        </p:nvSpPr>
        <p:spPr bwMode="auto">
          <a:xfrm>
            <a:off x="4483100" y="2770188"/>
            <a:ext cx="860425" cy="720725"/>
          </a:xfrm>
          <a:prstGeom prst="rect">
            <a:avLst/>
          </a:prstGeom>
          <a:solidFill>
            <a:srgbClr val="FF6600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800" b="1">
                <a:solidFill>
                  <a:schemeClr val="bg1"/>
                </a:solidFill>
                <a:latin typeface="Calibri" pitchFamily="-1" charset="0"/>
              </a:rPr>
              <a:t>Port</a:t>
            </a:r>
            <a:endParaRPr lang="ja-JP" altLang="en-US" sz="1800" b="1">
              <a:solidFill>
                <a:schemeClr val="bg1"/>
              </a:solidFill>
              <a:latin typeface="Calibri" pitchFamily="-1" charset="0"/>
            </a:endParaRP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4167188" y="2767013"/>
            <a:ext cx="315912" cy="720725"/>
          </a:xfrm>
          <a:prstGeom prst="rect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ja-JP" altLang="en-US" sz="1600">
              <a:solidFill>
                <a:schemeClr val="bg1"/>
              </a:solidFill>
              <a:latin typeface="Calibri" pitchFamily="-1" charset="0"/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4254500" y="3798888"/>
            <a:ext cx="239713" cy="322262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>
                <a:solidFill>
                  <a:srgbClr val="000000"/>
                </a:solidFill>
                <a:latin typeface="Calibri" pitchFamily="-1" charset="0"/>
              </a:rPr>
              <a:t>0</a:t>
            </a:r>
            <a:endParaRPr lang="ja-JP" altLang="en-US" sz="1600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4483100" y="3798888"/>
            <a:ext cx="239713" cy="323850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>
                <a:solidFill>
                  <a:srgbClr val="000000"/>
                </a:solidFill>
                <a:latin typeface="Calibri" pitchFamily="-1" charset="0"/>
              </a:rPr>
              <a:t>0</a:t>
            </a:r>
            <a:endParaRPr lang="ja-JP" altLang="en-US" sz="1600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4722813" y="3798888"/>
            <a:ext cx="238125" cy="323850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>
                <a:solidFill>
                  <a:srgbClr val="000000"/>
                </a:solidFill>
                <a:latin typeface="Calibri" pitchFamily="-1" charset="0"/>
              </a:rPr>
              <a:t>0</a:t>
            </a:r>
            <a:endParaRPr lang="ja-JP" altLang="en-US" sz="1600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4960938" y="3798888"/>
            <a:ext cx="239712" cy="323850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>
                <a:solidFill>
                  <a:srgbClr val="000000"/>
                </a:solidFill>
                <a:latin typeface="Calibri" pitchFamily="-1" charset="0"/>
              </a:rPr>
              <a:t>1</a:t>
            </a:r>
            <a:endParaRPr lang="ja-JP" altLang="en-US" sz="1600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4254500" y="4124325"/>
            <a:ext cx="239713" cy="323850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>
                <a:solidFill>
                  <a:srgbClr val="000000"/>
                </a:solidFill>
                <a:latin typeface="Calibri" pitchFamily="-1" charset="0"/>
              </a:rPr>
              <a:t>0</a:t>
            </a:r>
            <a:endParaRPr lang="ja-JP" altLang="en-US" sz="1600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4483100" y="4124325"/>
            <a:ext cx="239713" cy="323850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>
                <a:solidFill>
                  <a:srgbClr val="000000"/>
                </a:solidFill>
                <a:latin typeface="Calibri" pitchFamily="-1" charset="0"/>
              </a:rPr>
              <a:t>0</a:t>
            </a:r>
            <a:endParaRPr lang="ja-JP" altLang="en-US" sz="1600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4722813" y="4125913"/>
            <a:ext cx="239712" cy="322262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>
                <a:solidFill>
                  <a:srgbClr val="000000"/>
                </a:solidFill>
                <a:latin typeface="Calibri" pitchFamily="-1" charset="0"/>
              </a:rPr>
              <a:t>1</a:t>
            </a:r>
            <a:endParaRPr lang="ja-JP" altLang="en-US" sz="1600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auto">
          <a:xfrm>
            <a:off x="4254500" y="4449763"/>
            <a:ext cx="239713" cy="323850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>
                <a:solidFill>
                  <a:srgbClr val="000000"/>
                </a:solidFill>
                <a:latin typeface="Calibri" pitchFamily="-1" charset="0"/>
              </a:rPr>
              <a:t>0</a:t>
            </a:r>
            <a:endParaRPr lang="ja-JP" altLang="en-US" sz="1600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37" name="Rectangle 4"/>
          <p:cNvSpPr>
            <a:spLocks noChangeArrowheads="1"/>
          </p:cNvSpPr>
          <p:nvPr/>
        </p:nvSpPr>
        <p:spPr bwMode="auto">
          <a:xfrm>
            <a:off x="4483100" y="4451350"/>
            <a:ext cx="238125" cy="311150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>
                <a:solidFill>
                  <a:srgbClr val="000000"/>
                </a:solidFill>
                <a:latin typeface="Calibri" pitchFamily="-1" charset="0"/>
              </a:rPr>
              <a:t>1</a:t>
            </a:r>
            <a:endParaRPr lang="ja-JP" altLang="en-US" sz="1600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4256088" y="4765675"/>
            <a:ext cx="227012" cy="323850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>
                <a:solidFill>
                  <a:srgbClr val="000000"/>
                </a:solidFill>
                <a:latin typeface="Calibri" pitchFamily="-1" charset="0"/>
              </a:rPr>
              <a:t>1</a:t>
            </a:r>
            <a:endParaRPr lang="ja-JP" altLang="en-US" sz="1600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4492625" y="4773613"/>
            <a:ext cx="500063" cy="314325"/>
          </a:xfrm>
          <a:prstGeom prst="rect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ja-JP" altLang="en-US" sz="1600">
              <a:solidFill>
                <a:schemeClr val="bg1"/>
              </a:solidFill>
              <a:latin typeface="Calibri" pitchFamily="-1" charset="0"/>
            </a:endParaRPr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4721225" y="4437063"/>
            <a:ext cx="500063" cy="336550"/>
          </a:xfrm>
          <a:prstGeom prst="rect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ja-JP" altLang="en-US" sz="1600">
              <a:solidFill>
                <a:schemeClr val="bg1"/>
              </a:solidFill>
              <a:latin typeface="Calibri" pitchFamily="-1" charset="0"/>
            </a:endParaRP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4972050" y="4122738"/>
            <a:ext cx="500063" cy="314325"/>
          </a:xfrm>
          <a:prstGeom prst="rect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ja-JP" altLang="en-US" sz="1600">
              <a:solidFill>
                <a:schemeClr val="bg1"/>
              </a:solidFill>
              <a:latin typeface="Calibri" pitchFamily="-1" charset="0"/>
            </a:endParaRPr>
          </a:p>
        </p:txBody>
      </p:sp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5200650" y="3797300"/>
            <a:ext cx="500063" cy="323850"/>
          </a:xfrm>
          <a:prstGeom prst="rect">
            <a:avLst/>
          </a:prstGeom>
          <a:solidFill>
            <a:srgbClr val="FF339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ja-JP" altLang="en-US" sz="1600">
              <a:solidFill>
                <a:schemeClr val="bg1"/>
              </a:solidFill>
              <a:latin typeface="Calibri" pitchFamily="-1" charset="0"/>
            </a:endParaRPr>
          </a:p>
        </p:txBody>
      </p:sp>
      <p:sp>
        <p:nvSpPr>
          <p:cNvPr id="43" name="Rectangle 21"/>
          <p:cNvSpPr>
            <a:spLocks noChangeArrowheads="1"/>
          </p:cNvSpPr>
          <p:nvPr/>
        </p:nvSpPr>
        <p:spPr bwMode="auto">
          <a:xfrm>
            <a:off x="5699125" y="3795713"/>
            <a:ext cx="803275" cy="325437"/>
          </a:xfrm>
          <a:prstGeom prst="rect">
            <a:avLst/>
          </a:prstGeom>
          <a:solidFill>
            <a:srgbClr val="FF6600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ja-JP" altLang="en-US" sz="1800" b="1">
              <a:solidFill>
                <a:schemeClr val="bg1"/>
              </a:solidFill>
              <a:latin typeface="Calibri" pitchFamily="-1" charset="0"/>
            </a:endParaRPr>
          </a:p>
        </p:txBody>
      </p:sp>
      <p:sp>
        <p:nvSpPr>
          <p:cNvPr id="44" name="Rectangle 21"/>
          <p:cNvSpPr>
            <a:spLocks noChangeArrowheads="1"/>
          </p:cNvSpPr>
          <p:nvPr/>
        </p:nvSpPr>
        <p:spPr bwMode="auto">
          <a:xfrm>
            <a:off x="5483225" y="4122738"/>
            <a:ext cx="1019175" cy="314325"/>
          </a:xfrm>
          <a:prstGeom prst="rect">
            <a:avLst/>
          </a:prstGeom>
          <a:solidFill>
            <a:srgbClr val="FF6600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ja-JP" altLang="en-US" sz="1800" b="1">
              <a:solidFill>
                <a:schemeClr val="bg1"/>
              </a:solidFill>
              <a:latin typeface="Calibri" pitchFamily="-1" charset="0"/>
            </a:endParaRPr>
          </a:p>
        </p:txBody>
      </p:sp>
      <p:sp>
        <p:nvSpPr>
          <p:cNvPr id="45" name="Rectangle 21"/>
          <p:cNvSpPr>
            <a:spLocks noChangeArrowheads="1"/>
          </p:cNvSpPr>
          <p:nvPr/>
        </p:nvSpPr>
        <p:spPr bwMode="auto">
          <a:xfrm>
            <a:off x="5222875" y="4437063"/>
            <a:ext cx="1279525" cy="336550"/>
          </a:xfrm>
          <a:prstGeom prst="rect">
            <a:avLst/>
          </a:prstGeom>
          <a:solidFill>
            <a:srgbClr val="FF6600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ja-JP" altLang="en-US" sz="1800" b="1">
              <a:solidFill>
                <a:schemeClr val="bg1"/>
              </a:solidFill>
              <a:latin typeface="Calibri" pitchFamily="-1" charset="0"/>
            </a:endParaRPr>
          </a:p>
        </p:txBody>
      </p:sp>
      <p:sp>
        <p:nvSpPr>
          <p:cNvPr id="46" name="Rectangle 21"/>
          <p:cNvSpPr>
            <a:spLocks noChangeArrowheads="1"/>
          </p:cNvSpPr>
          <p:nvPr/>
        </p:nvSpPr>
        <p:spPr bwMode="auto">
          <a:xfrm>
            <a:off x="4984750" y="4773613"/>
            <a:ext cx="1517650" cy="314325"/>
          </a:xfrm>
          <a:prstGeom prst="rect">
            <a:avLst/>
          </a:prstGeom>
          <a:solidFill>
            <a:srgbClr val="FF6600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ja-JP" altLang="en-US" sz="1800" b="1">
              <a:solidFill>
                <a:schemeClr val="bg1"/>
              </a:solidFill>
              <a:latin typeface="Calibri" pitchFamily="-1" charset="0"/>
            </a:endParaRPr>
          </a:p>
        </p:txBody>
      </p:sp>
      <p:sp>
        <p:nvSpPr>
          <p:cNvPr id="47" name="Line 36"/>
          <p:cNvSpPr>
            <a:spLocks noChangeShapeType="1"/>
          </p:cNvSpPr>
          <p:nvPr/>
        </p:nvSpPr>
        <p:spPr bwMode="auto">
          <a:xfrm>
            <a:off x="3476625" y="3494088"/>
            <a:ext cx="768350" cy="3016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Line 36"/>
          <p:cNvSpPr>
            <a:spLocks noChangeShapeType="1"/>
          </p:cNvSpPr>
          <p:nvPr/>
        </p:nvSpPr>
        <p:spPr bwMode="auto">
          <a:xfrm>
            <a:off x="4149725" y="3494088"/>
            <a:ext cx="1028700" cy="3016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Line 36"/>
          <p:cNvSpPr>
            <a:spLocks noChangeShapeType="1"/>
          </p:cNvSpPr>
          <p:nvPr/>
        </p:nvSpPr>
        <p:spPr bwMode="auto">
          <a:xfrm>
            <a:off x="4486275" y="3482975"/>
            <a:ext cx="1212850" cy="3016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Line 36"/>
          <p:cNvSpPr>
            <a:spLocks noChangeShapeType="1"/>
          </p:cNvSpPr>
          <p:nvPr/>
        </p:nvSpPr>
        <p:spPr bwMode="auto">
          <a:xfrm>
            <a:off x="5356225" y="3505200"/>
            <a:ext cx="1157288" cy="2905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Line 36"/>
          <p:cNvSpPr>
            <a:spLocks noChangeShapeType="1"/>
          </p:cNvSpPr>
          <p:nvPr/>
        </p:nvSpPr>
        <p:spPr bwMode="auto">
          <a:xfrm flipH="1">
            <a:off x="3441700" y="5091113"/>
            <a:ext cx="1046163" cy="3333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" name="Line 36"/>
          <p:cNvSpPr>
            <a:spLocks noChangeShapeType="1"/>
          </p:cNvSpPr>
          <p:nvPr/>
        </p:nvSpPr>
        <p:spPr bwMode="auto">
          <a:xfrm flipH="1">
            <a:off x="3821113" y="5099050"/>
            <a:ext cx="1171575" cy="3254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TextBox 61"/>
          <p:cNvSpPr txBox="1">
            <a:spLocks noChangeArrowheads="1"/>
          </p:cNvSpPr>
          <p:nvPr/>
        </p:nvSpPr>
        <p:spPr bwMode="auto">
          <a:xfrm>
            <a:off x="5543613" y="1244555"/>
            <a:ext cx="3593552" cy="1323439"/>
          </a:xfrm>
          <a:prstGeom prst="rect">
            <a:avLst/>
          </a:prstGeom>
          <a:solidFill>
            <a:schemeClr val="tx1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 dirty="0" smtClean="0"/>
              <a:t>Provisioning based on elements that are: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1600" dirty="0" smtClean="0">
                <a:solidFill>
                  <a:srgbClr val="FFFF05"/>
                </a:solidFill>
              </a:rPr>
              <a:t>Well known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1600" dirty="0" smtClean="0">
                <a:solidFill>
                  <a:schemeClr val="bg1"/>
                </a:solidFill>
              </a:rPr>
              <a:t>Derived from IPv6 provisioning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1600" dirty="0" smtClean="0">
                <a:solidFill>
                  <a:srgbClr val="9966FF"/>
                </a:solidFill>
              </a:rPr>
              <a:t>Provisioned via DHCPv6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1600" dirty="0" smtClean="0">
                <a:solidFill>
                  <a:srgbClr val="FB3399"/>
                </a:solidFill>
              </a:rPr>
              <a:t>Embedded in address</a:t>
            </a:r>
            <a:endParaRPr lang="en-US" altLang="ja-JP" sz="1600" dirty="0">
              <a:solidFill>
                <a:srgbClr val="FB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3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スライド番号プレースホルダ 5"/>
          <p:cNvSpPr txBox="1">
            <a:spLocks noGrp="1"/>
          </p:cNvSpPr>
          <p:nvPr/>
        </p:nvSpPr>
        <p:spPr bwMode="gray">
          <a:xfrm>
            <a:off x="8204200" y="6545263"/>
            <a:ext cx="777875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3BC7441E-DDD3-2140-9364-55EF29073EE4}" type="slidenum">
              <a:rPr lang="en-US" altLang="ja-JP" sz="1200"/>
              <a:pPr algn="ctr" eaLnBrk="1" hangingPunct="1"/>
              <a:t>6</a:t>
            </a:fld>
            <a:endParaRPr lang="en-US" altLang="ja-JP" sz="120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altLang="ja-JP" sz="3200" dirty="0">
                <a:latin typeface="Arial" charset="0"/>
                <a:ea typeface="ＭＳ Ｐゴシック" charset="0"/>
              </a:rPr>
              <a:t>IPv4 Address Sharing – Port-set ID deriving</a:t>
            </a:r>
          </a:p>
        </p:txBody>
      </p:sp>
      <p:pic>
        <p:nvPicPr>
          <p:cNvPr id="51204" name="Picture 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50" y="2695575"/>
            <a:ext cx="7556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8" descr="clou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989138"/>
            <a:ext cx="2398712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Rectangle 9"/>
          <p:cNvSpPr>
            <a:spLocks noChangeArrowheads="1"/>
          </p:cNvSpPr>
          <p:nvPr/>
        </p:nvSpPr>
        <p:spPr bwMode="auto">
          <a:xfrm>
            <a:off x="2605088" y="2133600"/>
            <a:ext cx="1584325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000"/>
              <a:t>IPv4  Internet</a:t>
            </a:r>
          </a:p>
        </p:txBody>
      </p:sp>
      <p:sp>
        <p:nvSpPr>
          <p:cNvPr id="51207" name="Rectangle 11"/>
          <p:cNvSpPr>
            <a:spLocks noChangeArrowheads="1"/>
          </p:cNvSpPr>
          <p:nvPr/>
        </p:nvSpPr>
        <p:spPr bwMode="auto">
          <a:xfrm>
            <a:off x="3706813" y="2781300"/>
            <a:ext cx="7921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000"/>
              <a:t>4rd BR</a:t>
            </a:r>
          </a:p>
        </p:txBody>
      </p:sp>
      <p:sp>
        <p:nvSpPr>
          <p:cNvPr id="51210" name="Rectangle 29"/>
          <p:cNvSpPr>
            <a:spLocks noChangeArrowheads="1"/>
          </p:cNvSpPr>
          <p:nvPr/>
        </p:nvSpPr>
        <p:spPr bwMode="auto">
          <a:xfrm>
            <a:off x="250825" y="4868863"/>
            <a:ext cx="25558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sz="1600" b="1"/>
              <a:t>CE IPv6</a:t>
            </a:r>
            <a:r>
              <a:rPr lang="en-US" altLang="ja-JP" sz="1600"/>
              <a:t> </a:t>
            </a:r>
            <a:r>
              <a:rPr lang="en-US" altLang="ja-JP" sz="1600" b="1"/>
              <a:t>Prefix:</a:t>
            </a:r>
            <a:r>
              <a:rPr lang="en-US" altLang="ja-JP" sz="1600"/>
              <a:t> </a:t>
            </a:r>
          </a:p>
          <a:p>
            <a:r>
              <a:rPr lang="en-US" altLang="ja-JP" sz="1600"/>
              <a:t>2001:db8:cdab::/48</a:t>
            </a:r>
          </a:p>
        </p:txBody>
      </p:sp>
      <p:sp>
        <p:nvSpPr>
          <p:cNvPr id="51211" name="Rectangle 30"/>
          <p:cNvSpPr>
            <a:spLocks noChangeArrowheads="1"/>
          </p:cNvSpPr>
          <p:nvPr/>
        </p:nvSpPr>
        <p:spPr bwMode="auto">
          <a:xfrm>
            <a:off x="2484438" y="4878388"/>
            <a:ext cx="259238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sz="1600" b="1"/>
              <a:t>CE IPv6</a:t>
            </a:r>
            <a:r>
              <a:rPr lang="en-US" altLang="ja-JP" sz="1600"/>
              <a:t> </a:t>
            </a:r>
            <a:r>
              <a:rPr lang="en-US" altLang="ja-JP" sz="1600" b="1"/>
              <a:t>Prefix:</a:t>
            </a:r>
            <a:endParaRPr lang="en-US" altLang="ja-JP" sz="1600"/>
          </a:p>
          <a:p>
            <a:r>
              <a:rPr lang="en-US" altLang="ja-JP" sz="1600"/>
              <a:t>2001:db8:cdef::/48</a:t>
            </a:r>
          </a:p>
        </p:txBody>
      </p:sp>
      <p:sp>
        <p:nvSpPr>
          <p:cNvPr id="51212" name="Rectangle 32"/>
          <p:cNvSpPr>
            <a:spLocks noChangeArrowheads="1"/>
          </p:cNvSpPr>
          <p:nvPr/>
        </p:nvSpPr>
        <p:spPr bwMode="auto">
          <a:xfrm>
            <a:off x="4727575" y="4868863"/>
            <a:ext cx="25923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sz="1600" b="1"/>
              <a:t>CE IPv6 Prefix:</a:t>
            </a:r>
            <a:endParaRPr lang="en-US" altLang="ja-JP" sz="1600"/>
          </a:p>
          <a:p>
            <a:r>
              <a:rPr lang="en-US" altLang="ja-JP" sz="1600"/>
              <a:t>2001:db8:cda1::/48</a:t>
            </a:r>
          </a:p>
        </p:txBody>
      </p:sp>
      <p:sp>
        <p:nvSpPr>
          <p:cNvPr id="51213" name="AutoShape 13"/>
          <p:cNvSpPr>
            <a:spLocks noChangeArrowheads="1"/>
          </p:cNvSpPr>
          <p:nvPr/>
        </p:nvSpPr>
        <p:spPr bwMode="auto">
          <a:xfrm rot="7082764">
            <a:off x="1439863" y="4113213"/>
            <a:ext cx="792162" cy="576262"/>
          </a:xfrm>
          <a:prstGeom prst="homePlate">
            <a:avLst>
              <a:gd name="adj" fmla="val 343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r>
              <a:rPr lang="en-US" altLang="ja-JP"/>
              <a:t>4rd</a:t>
            </a:r>
          </a:p>
          <a:p>
            <a:pPr algn="ctr"/>
            <a:r>
              <a:rPr lang="en-US" altLang="ja-JP"/>
              <a:t>CE1</a:t>
            </a:r>
          </a:p>
        </p:txBody>
      </p:sp>
      <p:sp>
        <p:nvSpPr>
          <p:cNvPr id="51214" name="AutoShape 14"/>
          <p:cNvSpPr>
            <a:spLocks noChangeArrowheads="1"/>
          </p:cNvSpPr>
          <p:nvPr/>
        </p:nvSpPr>
        <p:spPr bwMode="auto">
          <a:xfrm rot="5400000">
            <a:off x="3024187" y="4184651"/>
            <a:ext cx="792163" cy="576262"/>
          </a:xfrm>
          <a:prstGeom prst="homePlate">
            <a:avLst>
              <a:gd name="adj" fmla="val 343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r>
              <a:rPr lang="en-US" altLang="ja-JP"/>
              <a:t>4rd</a:t>
            </a:r>
          </a:p>
          <a:p>
            <a:pPr algn="ctr"/>
            <a:r>
              <a:rPr lang="en-US" altLang="ja-JP"/>
              <a:t>CE2</a:t>
            </a:r>
          </a:p>
        </p:txBody>
      </p:sp>
      <p:sp>
        <p:nvSpPr>
          <p:cNvPr id="51215" name="AutoShape 15"/>
          <p:cNvSpPr>
            <a:spLocks noChangeArrowheads="1"/>
          </p:cNvSpPr>
          <p:nvPr/>
        </p:nvSpPr>
        <p:spPr bwMode="auto">
          <a:xfrm rot="3337709">
            <a:off x="4608513" y="4113213"/>
            <a:ext cx="792162" cy="576262"/>
          </a:xfrm>
          <a:prstGeom prst="homePlate">
            <a:avLst>
              <a:gd name="adj" fmla="val 343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r>
              <a:rPr lang="en-US" altLang="ja-JP"/>
              <a:t>4rd</a:t>
            </a:r>
          </a:p>
          <a:p>
            <a:pPr algn="ctr"/>
            <a:r>
              <a:rPr lang="en-US" altLang="ja-JP"/>
              <a:t>CE3</a:t>
            </a:r>
          </a:p>
        </p:txBody>
      </p:sp>
      <p:sp>
        <p:nvSpPr>
          <p:cNvPr id="51216" name="Rectangle 29"/>
          <p:cNvSpPr>
            <a:spLocks noChangeArrowheads="1"/>
          </p:cNvSpPr>
          <p:nvPr/>
        </p:nvSpPr>
        <p:spPr bwMode="auto">
          <a:xfrm>
            <a:off x="179388" y="3357563"/>
            <a:ext cx="21605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600" b="1"/>
              <a:t>Domain</a:t>
            </a:r>
            <a:r>
              <a:rPr lang="en-US" altLang="ja-JP" sz="1600" b="1"/>
              <a:t> IPv6</a:t>
            </a:r>
            <a:r>
              <a:rPr lang="en-US" altLang="ja-JP" sz="1600"/>
              <a:t> </a:t>
            </a:r>
            <a:r>
              <a:rPr lang="en-US" altLang="ja-JP" sz="1600" b="1"/>
              <a:t>Prefix:</a:t>
            </a:r>
            <a:r>
              <a:rPr lang="en-US" altLang="ja-JP" sz="1600"/>
              <a:t> </a:t>
            </a:r>
            <a:endParaRPr lang="en-US" altLang="zh-CN" sz="1600"/>
          </a:p>
          <a:p>
            <a:r>
              <a:rPr lang="en-US" altLang="ja-JP" sz="1600"/>
              <a:t>2001:db8::/32</a:t>
            </a:r>
          </a:p>
        </p:txBody>
      </p:sp>
      <p:sp>
        <p:nvSpPr>
          <p:cNvPr id="51218" name="Rectangle 19"/>
          <p:cNvSpPr>
            <a:spLocks noChangeArrowheads="1"/>
          </p:cNvSpPr>
          <p:nvPr/>
        </p:nvSpPr>
        <p:spPr bwMode="auto">
          <a:xfrm>
            <a:off x="250825" y="1119135"/>
            <a:ext cx="8642350" cy="792163"/>
          </a:xfrm>
          <a:prstGeom prst="rect">
            <a:avLst/>
          </a:prstGeom>
          <a:noFill/>
          <a:ln w="28575">
            <a:solidFill>
              <a:srgbClr val="C0C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ja-JP" sz="2400" dirty="0"/>
              <a:t>If there is a remainder of </a:t>
            </a:r>
            <a:r>
              <a:rPr lang="en-US" altLang="ja-JP" sz="2400" dirty="0" smtClean="0"/>
              <a:t>EA bits, </a:t>
            </a:r>
            <a:r>
              <a:rPr lang="en-US" altLang="ja-JP" sz="2400" dirty="0"/>
              <a:t>this part will be treated as Port-set ID.</a:t>
            </a:r>
          </a:p>
        </p:txBody>
      </p:sp>
      <p:sp>
        <p:nvSpPr>
          <p:cNvPr id="51219" name="Rectangle 29"/>
          <p:cNvSpPr>
            <a:spLocks noChangeArrowheads="1"/>
          </p:cNvSpPr>
          <p:nvPr/>
        </p:nvSpPr>
        <p:spPr bwMode="auto">
          <a:xfrm>
            <a:off x="250825" y="5445125"/>
            <a:ext cx="25558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sz="1600" b="1"/>
              <a:t>Shared IPv4 Address: </a:t>
            </a:r>
          </a:p>
          <a:p>
            <a:r>
              <a:rPr lang="en-US" altLang="ja-JP" sz="1600"/>
              <a:t>192.0.2.205</a:t>
            </a:r>
          </a:p>
        </p:txBody>
      </p:sp>
      <p:sp>
        <p:nvSpPr>
          <p:cNvPr id="51220" name="Rectangle 29"/>
          <p:cNvSpPr>
            <a:spLocks noChangeArrowheads="1"/>
          </p:cNvSpPr>
          <p:nvPr/>
        </p:nvSpPr>
        <p:spPr bwMode="auto">
          <a:xfrm>
            <a:off x="250825" y="6021388"/>
            <a:ext cx="25558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sz="1600" b="1"/>
              <a:t>Port-set ID:</a:t>
            </a:r>
            <a:r>
              <a:rPr lang="en-US" altLang="ja-JP" sz="1600"/>
              <a:t> 0xab</a:t>
            </a:r>
          </a:p>
        </p:txBody>
      </p:sp>
      <p:sp>
        <p:nvSpPr>
          <p:cNvPr id="51221" name="Rectangle 29"/>
          <p:cNvSpPr>
            <a:spLocks noChangeArrowheads="1"/>
          </p:cNvSpPr>
          <p:nvPr/>
        </p:nvSpPr>
        <p:spPr bwMode="auto">
          <a:xfrm>
            <a:off x="2484438" y="5445125"/>
            <a:ext cx="25558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sz="1600" b="1"/>
              <a:t>Shared IPv4 Address: </a:t>
            </a:r>
          </a:p>
          <a:p>
            <a:r>
              <a:rPr lang="en-US" altLang="ja-JP" sz="1600"/>
              <a:t>192.0.2.205</a:t>
            </a:r>
          </a:p>
        </p:txBody>
      </p:sp>
      <p:sp>
        <p:nvSpPr>
          <p:cNvPr id="51222" name="Rectangle 29"/>
          <p:cNvSpPr>
            <a:spLocks noChangeArrowheads="1"/>
          </p:cNvSpPr>
          <p:nvPr/>
        </p:nvSpPr>
        <p:spPr bwMode="auto">
          <a:xfrm>
            <a:off x="2484438" y="6021388"/>
            <a:ext cx="25558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sz="1600" b="1"/>
              <a:t>Port-set ID:</a:t>
            </a:r>
            <a:r>
              <a:rPr lang="en-US" altLang="ja-JP" sz="1600"/>
              <a:t> 0xef</a:t>
            </a:r>
          </a:p>
        </p:txBody>
      </p:sp>
      <p:sp>
        <p:nvSpPr>
          <p:cNvPr id="51223" name="Rectangle 29"/>
          <p:cNvSpPr>
            <a:spLocks noChangeArrowheads="1"/>
          </p:cNvSpPr>
          <p:nvPr/>
        </p:nvSpPr>
        <p:spPr bwMode="auto">
          <a:xfrm>
            <a:off x="4729163" y="5445125"/>
            <a:ext cx="25558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sz="1600" b="1"/>
              <a:t>Shared IPv4 Address: </a:t>
            </a:r>
          </a:p>
          <a:p>
            <a:r>
              <a:rPr lang="en-US" altLang="ja-JP" sz="1600"/>
              <a:t>192.0.2.205</a:t>
            </a:r>
          </a:p>
        </p:txBody>
      </p:sp>
      <p:sp>
        <p:nvSpPr>
          <p:cNvPr id="51224" name="Rectangle 29"/>
          <p:cNvSpPr>
            <a:spLocks noChangeArrowheads="1"/>
          </p:cNvSpPr>
          <p:nvPr/>
        </p:nvSpPr>
        <p:spPr bwMode="auto">
          <a:xfrm>
            <a:off x="4729163" y="6021388"/>
            <a:ext cx="25558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sz="1600" b="1"/>
              <a:t>Port-set ID:</a:t>
            </a:r>
            <a:r>
              <a:rPr lang="en-US" altLang="ja-JP" sz="1600"/>
              <a:t> 0xa1</a:t>
            </a:r>
          </a:p>
        </p:txBody>
      </p:sp>
      <p:sp>
        <p:nvSpPr>
          <p:cNvPr id="51226" name="Rectangle 6"/>
          <p:cNvSpPr>
            <a:spLocks noChangeArrowheads="1"/>
          </p:cNvSpPr>
          <p:nvPr/>
        </p:nvSpPr>
        <p:spPr bwMode="auto">
          <a:xfrm>
            <a:off x="5076825" y="2549525"/>
            <a:ext cx="2211388" cy="246063"/>
          </a:xfrm>
          <a:prstGeom prst="rect">
            <a:avLst/>
          </a:prstGeom>
          <a:solidFill>
            <a:srgbClr val="FFCC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400" b="1"/>
              <a:t>Domain IPv6 prefix</a:t>
            </a:r>
          </a:p>
        </p:txBody>
      </p:sp>
      <p:sp>
        <p:nvSpPr>
          <p:cNvPr id="51227" name="Rectangle 12"/>
          <p:cNvSpPr>
            <a:spLocks noChangeArrowheads="1"/>
          </p:cNvSpPr>
          <p:nvPr/>
        </p:nvSpPr>
        <p:spPr bwMode="auto">
          <a:xfrm>
            <a:off x="7296150" y="2549525"/>
            <a:ext cx="1544638" cy="246063"/>
          </a:xfrm>
          <a:prstGeom prst="rect">
            <a:avLst/>
          </a:prstGeom>
          <a:solidFill>
            <a:srgbClr val="FFFF99"/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400" b="1" dirty="0" smtClean="0"/>
              <a:t>EA bits</a:t>
            </a:r>
            <a:endParaRPr lang="en-US" altLang="ja-JP" sz="1400" b="1" dirty="0"/>
          </a:p>
        </p:txBody>
      </p:sp>
      <p:sp>
        <p:nvSpPr>
          <p:cNvPr id="51228" name="AutoShape 16"/>
          <p:cNvSpPr>
            <a:spLocks/>
          </p:cNvSpPr>
          <p:nvPr/>
        </p:nvSpPr>
        <p:spPr bwMode="auto">
          <a:xfrm rot="5400000">
            <a:off x="6892132" y="615156"/>
            <a:ext cx="146050" cy="3722687"/>
          </a:xfrm>
          <a:prstGeom prst="leftBrace">
            <a:avLst>
              <a:gd name="adj1" fmla="val 21240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ja-JP" altLang="en-US" sz="1400"/>
          </a:p>
        </p:txBody>
      </p:sp>
      <p:sp>
        <p:nvSpPr>
          <p:cNvPr id="51229" name="Rectangle 17"/>
          <p:cNvSpPr>
            <a:spLocks noChangeArrowheads="1"/>
          </p:cNvSpPr>
          <p:nvPr/>
        </p:nvSpPr>
        <p:spPr bwMode="auto">
          <a:xfrm>
            <a:off x="5795963" y="2206625"/>
            <a:ext cx="261302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1200"/>
              <a:t>CE IPv6 prefix (max 64bits)</a:t>
            </a:r>
          </a:p>
        </p:txBody>
      </p:sp>
      <p:sp>
        <p:nvSpPr>
          <p:cNvPr id="51230" name="AutoShape 20"/>
          <p:cNvSpPr>
            <a:spLocks noChangeArrowheads="1"/>
          </p:cNvSpPr>
          <p:nvPr/>
        </p:nvSpPr>
        <p:spPr bwMode="auto">
          <a:xfrm>
            <a:off x="7296150" y="2943225"/>
            <a:ext cx="1547813" cy="246063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C0C0C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 sz="1400"/>
          </a:p>
        </p:txBody>
      </p:sp>
      <p:sp>
        <p:nvSpPr>
          <p:cNvPr id="51231" name="Rectangle 14"/>
          <p:cNvSpPr>
            <a:spLocks noChangeArrowheads="1"/>
          </p:cNvSpPr>
          <p:nvPr/>
        </p:nvSpPr>
        <p:spPr bwMode="auto">
          <a:xfrm>
            <a:off x="7296150" y="3581400"/>
            <a:ext cx="774700" cy="246063"/>
          </a:xfrm>
          <a:prstGeom prst="rect">
            <a:avLst/>
          </a:prstGeom>
          <a:solidFill>
            <a:srgbClr val="FFFF99"/>
          </a:solidFill>
          <a:ln w="28575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ja-JP" sz="1400" b="1"/>
          </a:p>
        </p:txBody>
      </p:sp>
      <p:sp>
        <p:nvSpPr>
          <p:cNvPr id="51232" name="Rectangle 15"/>
          <p:cNvSpPr>
            <a:spLocks noChangeArrowheads="1"/>
          </p:cNvSpPr>
          <p:nvPr/>
        </p:nvSpPr>
        <p:spPr bwMode="auto">
          <a:xfrm>
            <a:off x="5957888" y="3582988"/>
            <a:ext cx="1328737" cy="246062"/>
          </a:xfrm>
          <a:prstGeom prst="rect">
            <a:avLst/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200" b="1"/>
              <a:t>Domain 4rd prefix</a:t>
            </a:r>
          </a:p>
        </p:txBody>
      </p:sp>
      <p:sp>
        <p:nvSpPr>
          <p:cNvPr id="51233" name="Rectangle 14"/>
          <p:cNvSpPr>
            <a:spLocks noChangeArrowheads="1"/>
          </p:cNvSpPr>
          <p:nvPr/>
        </p:nvSpPr>
        <p:spPr bwMode="auto">
          <a:xfrm>
            <a:off x="8078788" y="3581400"/>
            <a:ext cx="765175" cy="246063"/>
          </a:xfrm>
          <a:prstGeom prst="rect">
            <a:avLst/>
          </a:prstGeom>
          <a:solidFill>
            <a:srgbClr val="FFFF99"/>
          </a:solidFill>
          <a:ln w="22225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ja-JP" sz="1400" b="1"/>
          </a:p>
        </p:txBody>
      </p:sp>
      <p:sp>
        <p:nvSpPr>
          <p:cNvPr id="51234" name="AutoShape 34"/>
          <p:cNvSpPr>
            <a:spLocks/>
          </p:cNvSpPr>
          <p:nvPr/>
        </p:nvSpPr>
        <p:spPr bwMode="auto">
          <a:xfrm rot="16200000">
            <a:off x="6936581" y="2842420"/>
            <a:ext cx="149225" cy="2119312"/>
          </a:xfrm>
          <a:prstGeom prst="leftBrace">
            <a:avLst>
              <a:gd name="adj1" fmla="val 1183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5" name="Rectangle 19"/>
          <p:cNvSpPr>
            <a:spLocks noChangeArrowheads="1"/>
          </p:cNvSpPr>
          <p:nvPr/>
        </p:nvSpPr>
        <p:spPr bwMode="auto">
          <a:xfrm>
            <a:off x="5797550" y="4024313"/>
            <a:ext cx="237013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1200"/>
              <a:t>IPv4 shared address</a:t>
            </a:r>
          </a:p>
          <a:p>
            <a:pPr algn="ctr"/>
            <a:r>
              <a:rPr lang="en-US" altLang="ja-JP" sz="1200"/>
              <a:t>(32 bits)</a:t>
            </a:r>
          </a:p>
        </p:txBody>
      </p:sp>
      <p:sp>
        <p:nvSpPr>
          <p:cNvPr id="51236" name="AutoShape 36"/>
          <p:cNvSpPr>
            <a:spLocks/>
          </p:cNvSpPr>
          <p:nvPr/>
        </p:nvSpPr>
        <p:spPr bwMode="auto">
          <a:xfrm rot="16200000">
            <a:off x="8412163" y="3527425"/>
            <a:ext cx="98425" cy="765175"/>
          </a:xfrm>
          <a:prstGeom prst="leftBrace">
            <a:avLst>
              <a:gd name="adj1" fmla="val 6478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7" name="Rectangle 19"/>
          <p:cNvSpPr>
            <a:spLocks noChangeArrowheads="1"/>
          </p:cNvSpPr>
          <p:nvPr/>
        </p:nvSpPr>
        <p:spPr bwMode="auto">
          <a:xfrm>
            <a:off x="8012113" y="4024313"/>
            <a:ext cx="881062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1200"/>
              <a:t>Port-set ID</a:t>
            </a:r>
          </a:p>
          <a:p>
            <a:pPr algn="ctr"/>
            <a:r>
              <a:rPr lang="en-US" altLang="ja-JP" sz="1200"/>
              <a:t>(max 15 bits)</a:t>
            </a:r>
          </a:p>
        </p:txBody>
      </p:sp>
      <p:sp>
        <p:nvSpPr>
          <p:cNvPr id="51238" name="AutoShape 18"/>
          <p:cNvSpPr>
            <a:spLocks/>
          </p:cNvSpPr>
          <p:nvPr/>
        </p:nvSpPr>
        <p:spPr bwMode="auto">
          <a:xfrm rot="5400000" flipV="1">
            <a:off x="7323932" y="2061369"/>
            <a:ext cx="147637" cy="2892425"/>
          </a:xfrm>
          <a:prstGeom prst="leftBrace">
            <a:avLst>
              <a:gd name="adj1" fmla="val 16326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ja-JP" altLang="en-US" sz="1400"/>
          </a:p>
        </p:txBody>
      </p:sp>
      <p:sp>
        <p:nvSpPr>
          <p:cNvPr id="51239" name="Rectangle 19"/>
          <p:cNvSpPr>
            <a:spLocks noChangeArrowheads="1"/>
          </p:cNvSpPr>
          <p:nvPr/>
        </p:nvSpPr>
        <p:spPr bwMode="auto">
          <a:xfrm>
            <a:off x="6088063" y="3238500"/>
            <a:ext cx="2611437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1200"/>
              <a:t>CE 4rd prefix (</a:t>
            </a:r>
            <a:r>
              <a:rPr lang="en-US" altLang="ja-JP" sz="1200" b="1">
                <a:solidFill>
                  <a:srgbClr val="FF0000"/>
                </a:solidFill>
              </a:rPr>
              <a:t>33~47</a:t>
            </a:r>
            <a:r>
              <a:rPr lang="en-US" altLang="ja-JP" sz="1200"/>
              <a:t> bits)</a:t>
            </a:r>
          </a:p>
        </p:txBody>
      </p:sp>
      <p:sp>
        <p:nvSpPr>
          <p:cNvPr id="51242" name="Oval 42"/>
          <p:cNvSpPr>
            <a:spLocks noChangeArrowheads="1"/>
          </p:cNvSpPr>
          <p:nvPr/>
        </p:nvSpPr>
        <p:spPr bwMode="auto">
          <a:xfrm>
            <a:off x="1416050" y="5157788"/>
            <a:ext cx="288925" cy="287337"/>
          </a:xfrm>
          <a:prstGeom prst="ellipse">
            <a:avLst/>
          </a:prstGeom>
          <a:solidFill>
            <a:schemeClr val="bg1">
              <a:alpha val="0"/>
            </a:schemeClr>
          </a:solidFill>
          <a:ln w="254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3" name="Oval 43"/>
          <p:cNvSpPr>
            <a:spLocks noChangeArrowheads="1"/>
          </p:cNvSpPr>
          <p:nvPr/>
        </p:nvSpPr>
        <p:spPr bwMode="auto">
          <a:xfrm>
            <a:off x="3648075" y="5157788"/>
            <a:ext cx="288925" cy="287337"/>
          </a:xfrm>
          <a:prstGeom prst="ellipse">
            <a:avLst/>
          </a:prstGeom>
          <a:solidFill>
            <a:schemeClr val="bg1">
              <a:alpha val="0"/>
            </a:schemeClr>
          </a:solidFill>
          <a:ln w="254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4" name="Oval 44"/>
          <p:cNvSpPr>
            <a:spLocks noChangeArrowheads="1"/>
          </p:cNvSpPr>
          <p:nvPr/>
        </p:nvSpPr>
        <p:spPr bwMode="auto">
          <a:xfrm>
            <a:off x="5880100" y="5157788"/>
            <a:ext cx="288925" cy="287337"/>
          </a:xfrm>
          <a:prstGeom prst="ellipse">
            <a:avLst/>
          </a:prstGeom>
          <a:solidFill>
            <a:schemeClr val="bg1">
              <a:alpha val="0"/>
            </a:schemeClr>
          </a:solidFill>
          <a:ln w="254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5" name="Oval 45"/>
          <p:cNvSpPr>
            <a:spLocks noChangeArrowheads="1"/>
          </p:cNvSpPr>
          <p:nvPr/>
        </p:nvSpPr>
        <p:spPr bwMode="auto">
          <a:xfrm>
            <a:off x="1476375" y="6021388"/>
            <a:ext cx="503238" cy="360362"/>
          </a:xfrm>
          <a:prstGeom prst="ellipse">
            <a:avLst/>
          </a:prstGeom>
          <a:solidFill>
            <a:schemeClr val="bg1">
              <a:alpha val="0"/>
            </a:schemeClr>
          </a:solidFill>
          <a:ln w="254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6" name="Oval 46"/>
          <p:cNvSpPr>
            <a:spLocks noChangeArrowheads="1"/>
          </p:cNvSpPr>
          <p:nvPr/>
        </p:nvSpPr>
        <p:spPr bwMode="auto">
          <a:xfrm>
            <a:off x="5940425" y="6021388"/>
            <a:ext cx="503238" cy="360362"/>
          </a:xfrm>
          <a:prstGeom prst="ellipse">
            <a:avLst/>
          </a:prstGeom>
          <a:solidFill>
            <a:schemeClr val="bg1">
              <a:alpha val="0"/>
            </a:schemeClr>
          </a:solidFill>
          <a:ln w="254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7" name="Oval 47"/>
          <p:cNvSpPr>
            <a:spLocks noChangeArrowheads="1"/>
          </p:cNvSpPr>
          <p:nvPr/>
        </p:nvSpPr>
        <p:spPr bwMode="auto">
          <a:xfrm>
            <a:off x="3709988" y="6021388"/>
            <a:ext cx="503237" cy="360362"/>
          </a:xfrm>
          <a:prstGeom prst="ellipse">
            <a:avLst/>
          </a:prstGeom>
          <a:solidFill>
            <a:schemeClr val="bg1">
              <a:alpha val="0"/>
            </a:schemeClr>
          </a:solidFill>
          <a:ln w="254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8" name="Freeform 48"/>
          <p:cNvSpPr>
            <a:spLocks/>
          </p:cNvSpPr>
          <p:nvPr/>
        </p:nvSpPr>
        <p:spPr bwMode="auto">
          <a:xfrm rot="-944569">
            <a:off x="1055688" y="5300663"/>
            <a:ext cx="466725" cy="1008062"/>
          </a:xfrm>
          <a:custGeom>
            <a:avLst/>
            <a:gdLst>
              <a:gd name="T0" fmla="*/ 242 w 242"/>
              <a:gd name="T1" fmla="*/ 0 h 408"/>
              <a:gd name="T2" fmla="*/ 15 w 242"/>
              <a:gd name="T3" fmla="*/ 181 h 408"/>
              <a:gd name="T4" fmla="*/ 151 w 242"/>
              <a:gd name="T5" fmla="*/ 40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2" h="408">
                <a:moveTo>
                  <a:pt x="242" y="0"/>
                </a:moveTo>
                <a:cubicBezTo>
                  <a:pt x="136" y="56"/>
                  <a:pt x="30" y="113"/>
                  <a:pt x="15" y="181"/>
                </a:cubicBezTo>
                <a:cubicBezTo>
                  <a:pt x="0" y="249"/>
                  <a:pt x="128" y="362"/>
                  <a:pt x="151" y="408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49" name="Freeform 49"/>
          <p:cNvSpPr>
            <a:spLocks/>
          </p:cNvSpPr>
          <p:nvPr/>
        </p:nvSpPr>
        <p:spPr bwMode="auto">
          <a:xfrm rot="-944569">
            <a:off x="3305175" y="5321300"/>
            <a:ext cx="460375" cy="1008063"/>
          </a:xfrm>
          <a:custGeom>
            <a:avLst/>
            <a:gdLst>
              <a:gd name="T0" fmla="*/ 242 w 242"/>
              <a:gd name="T1" fmla="*/ 0 h 408"/>
              <a:gd name="T2" fmla="*/ 15 w 242"/>
              <a:gd name="T3" fmla="*/ 181 h 408"/>
              <a:gd name="T4" fmla="*/ 151 w 242"/>
              <a:gd name="T5" fmla="*/ 40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2" h="408">
                <a:moveTo>
                  <a:pt x="242" y="0"/>
                </a:moveTo>
                <a:cubicBezTo>
                  <a:pt x="136" y="56"/>
                  <a:pt x="30" y="113"/>
                  <a:pt x="15" y="181"/>
                </a:cubicBezTo>
                <a:cubicBezTo>
                  <a:pt x="0" y="249"/>
                  <a:pt x="128" y="362"/>
                  <a:pt x="151" y="408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50" name="Freeform 50"/>
          <p:cNvSpPr>
            <a:spLocks/>
          </p:cNvSpPr>
          <p:nvPr/>
        </p:nvSpPr>
        <p:spPr bwMode="auto">
          <a:xfrm rot="-944569">
            <a:off x="5526088" y="5300663"/>
            <a:ext cx="460375" cy="1008062"/>
          </a:xfrm>
          <a:custGeom>
            <a:avLst/>
            <a:gdLst>
              <a:gd name="T0" fmla="*/ 242 w 242"/>
              <a:gd name="T1" fmla="*/ 0 h 408"/>
              <a:gd name="T2" fmla="*/ 15 w 242"/>
              <a:gd name="T3" fmla="*/ 181 h 408"/>
              <a:gd name="T4" fmla="*/ 151 w 242"/>
              <a:gd name="T5" fmla="*/ 40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2" h="408">
                <a:moveTo>
                  <a:pt x="242" y="0"/>
                </a:moveTo>
                <a:cubicBezTo>
                  <a:pt x="136" y="56"/>
                  <a:pt x="30" y="113"/>
                  <a:pt x="15" y="181"/>
                </a:cubicBezTo>
                <a:cubicBezTo>
                  <a:pt x="0" y="249"/>
                  <a:pt x="128" y="362"/>
                  <a:pt x="151" y="408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52" name="Picture 12" descr="clou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25" y="3286125"/>
            <a:ext cx="27384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3" name="Rectangle 13"/>
          <p:cNvSpPr>
            <a:spLocks noChangeArrowheads="1"/>
          </p:cNvSpPr>
          <p:nvPr/>
        </p:nvSpPr>
        <p:spPr bwMode="auto">
          <a:xfrm>
            <a:off x="2266950" y="3500438"/>
            <a:ext cx="242411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000"/>
              <a:t>ISP’s IPv6 Network</a:t>
            </a:r>
            <a:endParaRPr lang="en-US" altLang="ja-JP"/>
          </a:p>
        </p:txBody>
      </p:sp>
      <p:sp>
        <p:nvSpPr>
          <p:cNvPr id="51254" name="AutoShape 54"/>
          <p:cNvSpPr>
            <a:spLocks noChangeArrowheads="1"/>
          </p:cNvSpPr>
          <p:nvPr/>
        </p:nvSpPr>
        <p:spPr bwMode="auto">
          <a:xfrm>
            <a:off x="7092950" y="4652963"/>
            <a:ext cx="1727200" cy="1655762"/>
          </a:xfrm>
          <a:prstGeom prst="wedgeRoundRectCallout">
            <a:avLst>
              <a:gd name="adj1" fmla="val -81894"/>
              <a:gd name="adj2" fmla="val 34278"/>
              <a:gd name="adj3" fmla="val 16667"/>
            </a:avLst>
          </a:prstGeom>
          <a:solidFill>
            <a:srgbClr val="FFFFCC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600"/>
              <a:t>The Port-set ID is </a:t>
            </a:r>
            <a:r>
              <a:rPr lang="en-US" altLang="ja-JP" sz="1600" b="1"/>
              <a:t>8 </a:t>
            </a:r>
            <a:r>
              <a:rPr lang="en-US" altLang="ja-JP" sz="1600"/>
              <a:t>bits, so </a:t>
            </a:r>
            <a:r>
              <a:rPr lang="en-US" altLang="ja-JP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256</a:t>
            </a:r>
            <a:r>
              <a:rPr lang="en-US" altLang="ja-JP" sz="1600"/>
              <a:t> customers can share one IPv4 address of 192.0.2.205.</a:t>
            </a:r>
          </a:p>
        </p:txBody>
      </p:sp>
      <p:sp>
        <p:nvSpPr>
          <p:cNvPr id="51255" name="Rectangle 55"/>
          <p:cNvSpPr>
            <a:spLocks noChangeArrowheads="1"/>
          </p:cNvSpPr>
          <p:nvPr/>
        </p:nvSpPr>
        <p:spPr bwMode="auto">
          <a:xfrm>
            <a:off x="7537450" y="3573463"/>
            <a:ext cx="1055688" cy="2540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400" b="1" dirty="0" smtClean="0"/>
              <a:t>EA bits</a:t>
            </a:r>
            <a:endParaRPr lang="en-US" altLang="ja-JP" sz="1400" b="1" dirty="0"/>
          </a:p>
        </p:txBody>
      </p:sp>
    </p:spTree>
    <p:extLst>
      <p:ext uri="{BB962C8B-B14F-4D97-AF65-F5344CB8AC3E}">
        <p14:creationId xmlns:p14="http://schemas.microsoft.com/office/powerpoint/2010/main" val="3294819777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51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51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51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51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51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51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51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51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51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512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512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51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512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512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512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512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512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512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512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512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512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512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512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8" dur="500" fill="hold"/>
                                        <p:tgtEl>
                                          <p:spTgt spid="512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9" dur="500" fill="hold"/>
                                        <p:tgtEl>
                                          <p:spTgt spid="51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0" dur="500" fill="hold"/>
                                        <p:tgtEl>
                                          <p:spTgt spid="512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51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0" grpId="0"/>
      <p:bldP spid="51233" grpId="0" animBg="1"/>
      <p:bldP spid="51236" grpId="0" animBg="1"/>
      <p:bldP spid="51237" grpId="0"/>
      <p:bldP spid="51242" grpId="0" animBg="1"/>
      <p:bldP spid="51242" grpId="1" animBg="1"/>
      <p:bldP spid="51243" grpId="0" animBg="1"/>
      <p:bldP spid="51243" grpId="1" animBg="1"/>
      <p:bldP spid="51244" grpId="0" animBg="1"/>
      <p:bldP spid="51244" grpId="1" animBg="1"/>
      <p:bldP spid="51245" grpId="0" animBg="1"/>
      <p:bldP spid="51245" grpId="1" animBg="1"/>
      <p:bldP spid="51246" grpId="0" animBg="1"/>
      <p:bldP spid="51246" grpId="1" animBg="1"/>
      <p:bldP spid="51247" grpId="0" animBg="1"/>
      <p:bldP spid="51247" grpId="1" animBg="1"/>
      <p:bldP spid="51248" grpId="0" animBg="1"/>
      <p:bldP spid="51249" grpId="0" animBg="1"/>
      <p:bldP spid="51250" grpId="0" animBg="1"/>
      <p:bldP spid="51254" grpId="0" animBg="1"/>
      <p:bldP spid="5125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 allocation algorithms: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5215929"/>
              </p:ext>
            </p:extLst>
          </p:nvPr>
        </p:nvGraphicFramePr>
        <p:xfrm>
          <a:off x="457200" y="1600200"/>
          <a:ext cx="8229599" cy="5034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557"/>
                <a:gridCol w="5004800"/>
                <a:gridCol w="20052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Algorithm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Port sets with heads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0001 KKKK KKPP PPPP  - 64 ports</a:t>
                      </a:r>
                    </a:p>
                    <a:p>
                      <a:r>
                        <a:rPr lang="en-US" dirty="0" smtClean="0"/>
                        <a:t>001K KKKK KPPP PPPP  - 128 ports</a:t>
                      </a:r>
                    </a:p>
                    <a:p>
                      <a:r>
                        <a:rPr lang="en-US" dirty="0" smtClean="0"/>
                        <a:t>01KK KKKK PPPP PPPP  - 256 ports</a:t>
                      </a:r>
                    </a:p>
                    <a:p>
                      <a:r>
                        <a:rPr lang="en-US" dirty="0" smtClean="0"/>
                        <a:t>1KKK KKKP</a:t>
                      </a:r>
                      <a:r>
                        <a:rPr lang="en-US" baseline="0" dirty="0" smtClean="0"/>
                        <a:t> PPPP PPPP  - 512 ports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Works up to a sharing ratio of 4096 (16 ports per customer)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Consecutive</a:t>
                      </a:r>
                      <a:r>
                        <a:rPr lang="en-US" baseline="0" dirty="0" smtClean="0"/>
                        <a:t> ports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Prefix based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E.g</a:t>
                      </a:r>
                      <a:r>
                        <a:rPr lang="en-US" dirty="0" smtClean="0"/>
                        <a:t>: a</a:t>
                      </a:r>
                      <a:r>
                        <a:rPr lang="en-US" baseline="0" dirty="0" smtClean="0"/>
                        <a:t> /6 gives 1024 ports.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Consecutive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Modulo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P=j*N + K + 1024, for of j=0, 1, ..., (65536-1024-N)/N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K=((P-1024) % N)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(P – Ports, N</a:t>
                      </a:r>
                      <a:r>
                        <a:rPr lang="en-US" baseline="0" dirty="0" smtClean="0"/>
                        <a:t> – Sharing ratio, K – port set ID)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/>
                        <a:t>e.g</a:t>
                      </a:r>
                      <a:r>
                        <a:rPr lang="en-US" baseline="0" dirty="0" smtClean="0"/>
                        <a:t>: N=64, K=1 gives P={1025 1089 1153 1217 1281 1345…}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Scattered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9185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WG adoption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7625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2911</TotalTime>
  <Words>742</Words>
  <Application>Microsoft Macintosh PowerPoint</Application>
  <PresentationFormat>On-screen Show (4:3)</PresentationFormat>
  <Paragraphs>150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4rd @ IETF 81</vt:lpstr>
      <vt:lpstr>Draft history</vt:lpstr>
      <vt:lpstr>4rd in One Slide </vt:lpstr>
      <vt:lpstr>Comparison</vt:lpstr>
      <vt:lpstr>4RD : Stateless Address Mapping</vt:lpstr>
      <vt:lpstr>IPv4 Address Sharing – Port-set ID deriving</vt:lpstr>
      <vt:lpstr>Port allocation algorithms:</vt:lpstr>
      <vt:lpstr>Next: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4rd @ IETF 81</dc:title>
  <dc:creator>Ole Troan</dc:creator>
  <cp:lastModifiedBy>Ole Troan</cp:lastModifiedBy>
  <cp:revision>31</cp:revision>
  <dcterms:created xsi:type="dcterms:W3CDTF">2011-07-22T09:23:45Z</dcterms:created>
  <dcterms:modified xsi:type="dcterms:W3CDTF">2011-07-26T04:52:49Z</dcterms:modified>
</cp:coreProperties>
</file>