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3" r:id="rId3"/>
    <p:sldId id="280" r:id="rId4"/>
    <p:sldId id="281" r:id="rId5"/>
    <p:sldId id="282" r:id="rId6"/>
    <p:sldId id="283" r:id="rId7"/>
    <p:sldId id="284" r:id="rId8"/>
    <p:sldId id="285" r:id="rId9"/>
    <p:sldId id="275" r:id="rId10"/>
    <p:sldId id="279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D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88148" autoAdjust="0"/>
  </p:normalViewPr>
  <p:slideViewPr>
    <p:cSldViewPr>
      <p:cViewPr>
        <p:scale>
          <a:sx n="70" d="100"/>
          <a:sy n="70" d="100"/>
        </p:scale>
        <p:origin x="-156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5" Type="http://schemas.openxmlformats.org/officeDocument/2006/relationships/image" Target="../media/image8.wmf"/><Relationship Id="rId4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D9AD6-E200-4E60-9D12-FE88814E81E6}" type="datetimeFigureOut">
              <a:rPr lang="zh-CN" altLang="en-US" smtClean="0"/>
              <a:t>2011/7/27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200B9-A107-41B3-B80A-0242BA53B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227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200B9-A107-41B3-B80A-0242BA53B3E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928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200B9-A107-41B3-B80A-0242BA53B3E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64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圆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圆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圆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圆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FA1D8BA-282C-44AA-B333-62B643429A46}" type="datetimeFigureOut">
              <a:rPr lang="zh-CN" altLang="en-US" smtClean="0"/>
              <a:pPr/>
              <a:t>2011/7/27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9E1359B-E21A-4868-A26F-33B4B438E2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atatracker.ietf.org/doc/draft-ietf-softwire-ds-lite-tunnel-optio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emf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5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4.emf"/><Relationship Id="rId1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2" cy="1470025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Public IPv4 over Access IPv6 network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4043954"/>
            <a:ext cx="6635080" cy="1041230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draft-cui-softwire-host-4over6-06</a:t>
            </a:r>
          </a:p>
          <a:p>
            <a:r>
              <a:rPr lang="en-US" altLang="zh-CN" sz="2800" dirty="0" smtClean="0"/>
              <a:t>draft-cui-softwire-dhcp-over-tunnel-01</a:t>
            </a:r>
            <a:endParaRPr lang="zh-CN" altLang="en-US" sz="2800" dirty="0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2545432" y="5085184"/>
            <a:ext cx="5987008" cy="158417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algn="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Y. Cui, J. Wu, P. Wu       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Tsinghua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Univ.</a:t>
            </a:r>
          </a:p>
          <a:p>
            <a:pPr algn="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         C. Metz         Cisco Systems</a:t>
            </a:r>
          </a:p>
          <a:p>
            <a:pPr algn="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          O.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Vautrin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Juniper Networks</a:t>
            </a:r>
          </a:p>
          <a:p>
            <a:pPr algn="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    Y. Lee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Comcast</a:t>
            </a:r>
          </a:p>
          <a:p>
            <a:pPr algn="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Lemon              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Nominum</a:t>
            </a:r>
            <a:endParaRPr lang="en-US" altLang="zh-CN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61760"/>
            <a:ext cx="8229600" cy="1066800"/>
          </a:xfrm>
        </p:spPr>
        <p:txBody>
          <a:bodyPr/>
          <a:lstStyle/>
          <a:p>
            <a:r>
              <a:rPr lang="en-US" altLang="zh-CN" dirty="0" smtClean="0"/>
              <a:t>Document Status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68184"/>
            <a:ext cx="8229600" cy="4325112"/>
          </a:xfrm>
        </p:spPr>
        <p:txBody>
          <a:bodyPr/>
          <a:lstStyle/>
          <a:p>
            <a:r>
              <a:rPr lang="en-US" altLang="zh-CN" dirty="0" smtClean="0"/>
              <a:t>Presented in IETF78, 79, 80</a:t>
            </a:r>
          </a:p>
          <a:p>
            <a:r>
              <a:rPr lang="en-US" altLang="zh-CN" dirty="0" smtClean="0"/>
              <a:t>Received many comments from the meetings/ mailing list and revise accordingly.</a:t>
            </a:r>
          </a:p>
          <a:p>
            <a:r>
              <a:rPr lang="en-US" altLang="zh-CN" dirty="0" smtClean="0"/>
              <a:t>Working </a:t>
            </a:r>
            <a:r>
              <a:rPr lang="en-US" altLang="zh-CN" dirty="0"/>
              <a:t>Group milestone</a:t>
            </a:r>
          </a:p>
          <a:p>
            <a:pPr lvl="1"/>
            <a:r>
              <a:rPr lang="en-US" altLang="zh-CN" sz="2400" dirty="0"/>
              <a:t>Jul 2011  Adopt DS-Lite without NAT document as a WG document </a:t>
            </a:r>
          </a:p>
          <a:p>
            <a:pPr lvl="1"/>
            <a:r>
              <a:rPr lang="en-US" altLang="zh-CN" sz="2400" dirty="0"/>
              <a:t>Jul 2011  Adopt DHCPv4 over tunnel document as a WG document</a:t>
            </a:r>
          </a:p>
          <a:p>
            <a:r>
              <a:rPr lang="en-US" altLang="zh-CN" dirty="0"/>
              <a:t>Request for adoption as a WG </a:t>
            </a:r>
            <a:r>
              <a:rPr lang="en-US" altLang="zh-CN" dirty="0" smtClean="0"/>
              <a:t>document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3193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en-US" altLang="zh-CN" dirty="0" smtClean="0"/>
              <a:t>Public 4over6: basic idea</a:t>
            </a:r>
            <a:endParaRPr lang="zh-CN" altLang="en-US" dirty="0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4572000" y="2375376"/>
            <a:ext cx="2582173" cy="5230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4572000" y="2591400"/>
            <a:ext cx="2582173" cy="1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3707904" y="2133725"/>
            <a:ext cx="864096" cy="646331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B4</a:t>
            </a: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zh-CN" altLang="en-US" sz="800" kern="0" dirty="0" smtClean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99057" y="2040521"/>
            <a:ext cx="928459" cy="830997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non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AFTR</a:t>
            </a: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0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(NAT)</a:t>
            </a:r>
            <a:endParaRPr lang="zh-CN" altLang="en-US" sz="2000" kern="0" dirty="0" smtClean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03236" y="2208510"/>
            <a:ext cx="2252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Dual-stack lite:</a:t>
            </a:r>
            <a:endParaRPr lang="zh-CN" altLang="en-US" sz="2400" dirty="0"/>
          </a:p>
        </p:txBody>
      </p:sp>
      <p:sp>
        <p:nvSpPr>
          <p:cNvPr id="46" name="矩形 45"/>
          <p:cNvSpPr/>
          <p:nvPr/>
        </p:nvSpPr>
        <p:spPr>
          <a:xfrm>
            <a:off x="4716016" y="1887215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v4-in-v6 tunnel</a:t>
            </a:r>
            <a:endParaRPr lang="zh-CN" altLang="en-US" sz="2400" dirty="0"/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4572000" y="4095438"/>
            <a:ext cx="2582173" cy="5230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4572000" y="4311462"/>
            <a:ext cx="2582173" cy="1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3707904" y="3823009"/>
            <a:ext cx="864096" cy="707886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000" b="1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SERVER</a:t>
            </a:r>
          </a:p>
        </p:txBody>
      </p:sp>
      <p:sp>
        <p:nvSpPr>
          <p:cNvPr id="50" name="矩形 49"/>
          <p:cNvSpPr/>
          <p:nvPr/>
        </p:nvSpPr>
        <p:spPr>
          <a:xfrm>
            <a:off x="7154975" y="3775971"/>
            <a:ext cx="1016624" cy="800219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non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AFTR</a:t>
            </a: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(no NAT)</a:t>
            </a:r>
          </a:p>
        </p:txBody>
      </p:sp>
      <p:sp>
        <p:nvSpPr>
          <p:cNvPr id="52" name="矩形 51"/>
          <p:cNvSpPr/>
          <p:nvPr/>
        </p:nvSpPr>
        <p:spPr>
          <a:xfrm>
            <a:off x="4716016" y="3573016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v4-in-v6 tunnel</a:t>
            </a:r>
            <a:endParaRPr lang="zh-CN" altLang="en-US" sz="2400" dirty="0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572000" y="5257146"/>
            <a:ext cx="2582173" cy="5230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4572000" y="5473170"/>
            <a:ext cx="2582173" cy="1"/>
          </a:xfrm>
          <a:prstGeom prst="line">
            <a:avLst/>
          </a:prstGeom>
          <a:ln w="38100" cmpd="sng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3707904" y="4969330"/>
            <a:ext cx="864096" cy="738664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4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B4</a:t>
            </a: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(NAT)</a:t>
            </a:r>
          </a:p>
        </p:txBody>
      </p:sp>
      <p:sp>
        <p:nvSpPr>
          <p:cNvPr id="56" name="矩形 55"/>
          <p:cNvSpPr/>
          <p:nvPr/>
        </p:nvSpPr>
        <p:spPr>
          <a:xfrm>
            <a:off x="7154975" y="4937679"/>
            <a:ext cx="1016624" cy="800219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non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800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AFTR</a:t>
            </a: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(no NAT)</a:t>
            </a:r>
          </a:p>
        </p:txBody>
      </p:sp>
      <p:sp>
        <p:nvSpPr>
          <p:cNvPr id="57" name="矩形 56"/>
          <p:cNvSpPr/>
          <p:nvPr/>
        </p:nvSpPr>
        <p:spPr>
          <a:xfrm>
            <a:off x="4716016" y="4734724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v4-in-v6 tunnel</a:t>
            </a:r>
            <a:endParaRPr lang="zh-CN" altLang="en-US" sz="2400" dirty="0"/>
          </a:p>
        </p:txBody>
      </p:sp>
      <p:sp>
        <p:nvSpPr>
          <p:cNvPr id="58" name="矩形 57"/>
          <p:cNvSpPr/>
          <p:nvPr/>
        </p:nvSpPr>
        <p:spPr>
          <a:xfrm>
            <a:off x="332217" y="3861048"/>
            <a:ext cx="2151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Public 4over6:</a:t>
            </a:r>
            <a:endParaRPr lang="zh-CN" altLang="en-US" sz="2400" dirty="0"/>
          </a:p>
        </p:txBody>
      </p:sp>
      <p:sp>
        <p:nvSpPr>
          <p:cNvPr id="59" name="矩形 58"/>
          <p:cNvSpPr/>
          <p:nvPr/>
        </p:nvSpPr>
        <p:spPr>
          <a:xfrm>
            <a:off x="2267744" y="4504182"/>
            <a:ext cx="653678" cy="400110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000" kern="0" dirty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host</a:t>
            </a:r>
            <a:endParaRPr lang="zh-CN" altLang="en-US" sz="2000" kern="0" dirty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262138" y="5152254"/>
            <a:ext cx="653678" cy="400110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000" kern="0" dirty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host</a:t>
            </a:r>
            <a:endParaRPr lang="zh-CN" altLang="en-US" sz="2000" kern="0" dirty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267744" y="5832264"/>
            <a:ext cx="653678" cy="400110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000" kern="0" dirty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host</a:t>
            </a:r>
            <a:endParaRPr lang="zh-CN" altLang="en-US" sz="2000" kern="0" dirty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3" name="直接连接符 62"/>
          <p:cNvCxnSpPr>
            <a:stCxn id="60" idx="3"/>
            <a:endCxn id="55" idx="1"/>
          </p:cNvCxnSpPr>
          <p:nvPr/>
        </p:nvCxnSpPr>
        <p:spPr>
          <a:xfrm flipV="1">
            <a:off x="2915816" y="5338662"/>
            <a:ext cx="792088" cy="1364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2915816" y="4720206"/>
            <a:ext cx="396044" cy="1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2915816" y="6029996"/>
            <a:ext cx="396044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3311860" y="4720206"/>
            <a:ext cx="0" cy="132808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3635896" y="5745450"/>
            <a:ext cx="11128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4over6</a:t>
            </a:r>
          </a:p>
          <a:p>
            <a:r>
              <a:rPr lang="en-US" altLang="zh-CN" sz="2000" dirty="0" smtClean="0"/>
              <a:t>initiator</a:t>
            </a:r>
            <a:endParaRPr lang="zh-CN" altLang="en-US" sz="2000" dirty="0"/>
          </a:p>
        </p:txBody>
      </p:sp>
      <p:sp>
        <p:nvSpPr>
          <p:cNvPr id="75" name="矩形 74"/>
          <p:cNvSpPr/>
          <p:nvPr/>
        </p:nvSpPr>
        <p:spPr>
          <a:xfrm>
            <a:off x="7059595" y="5817458"/>
            <a:ext cx="16401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4over6</a:t>
            </a:r>
          </a:p>
          <a:p>
            <a:r>
              <a:rPr lang="en-US" altLang="zh-CN" sz="2000" dirty="0" smtClean="0"/>
              <a:t>concentrator</a:t>
            </a:r>
            <a:endParaRPr lang="zh-CN" altLang="en-US" sz="2000" dirty="0"/>
          </a:p>
        </p:txBody>
      </p:sp>
      <p:sp>
        <p:nvSpPr>
          <p:cNvPr id="76" name="矩形 75"/>
          <p:cNvSpPr/>
          <p:nvPr/>
        </p:nvSpPr>
        <p:spPr>
          <a:xfrm>
            <a:off x="251520" y="3140968"/>
            <a:ext cx="50385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>
                <a:solidFill>
                  <a:srgbClr val="FF0000"/>
                </a:solidFill>
              </a:rPr>
              <a:t>When </a:t>
            </a:r>
            <a:r>
              <a:rPr lang="en-US" altLang="zh-CN" sz="2200" dirty="0">
                <a:solidFill>
                  <a:srgbClr val="FF0000"/>
                </a:solidFill>
              </a:rPr>
              <a:t>allocating public address to </a:t>
            </a:r>
            <a:r>
              <a:rPr lang="en-US" altLang="zh-CN" sz="2200" dirty="0" smtClean="0">
                <a:solidFill>
                  <a:srgbClr val="FF0000"/>
                </a:solidFill>
              </a:rPr>
              <a:t>B4…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en-US" altLang="zh-CN" dirty="0"/>
              <a:t>Change </a:t>
            </a:r>
            <a:r>
              <a:rPr lang="en-US" altLang="zh-CN" dirty="0" smtClean="0"/>
              <a:t>logs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99120"/>
            <a:ext cx="8229600" cy="4798232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-00 version in July 2010</a:t>
            </a:r>
          </a:p>
          <a:p>
            <a:r>
              <a:rPr lang="en-US" altLang="zh-CN" dirty="0" smtClean="0"/>
              <a:t>Both </a:t>
            </a:r>
            <a:r>
              <a:rPr lang="en-US" altLang="zh-CN" dirty="0" err="1"/>
              <a:t>s</a:t>
            </a:r>
            <a:r>
              <a:rPr lang="en-US" altLang="zh-CN" dirty="0" err="1" smtClean="0"/>
              <a:t>tateful</a:t>
            </a:r>
            <a:r>
              <a:rPr lang="en-US" altLang="zh-CN" dirty="0" smtClean="0"/>
              <a:t> and stateless solution in -01 -02 version</a:t>
            </a:r>
          </a:p>
          <a:p>
            <a:r>
              <a:rPr lang="en-US" altLang="zh-CN" dirty="0" smtClean="0"/>
              <a:t>WG asks us to accomplish the </a:t>
            </a:r>
            <a:r>
              <a:rPr lang="en-US" altLang="zh-CN" dirty="0" err="1" smtClean="0"/>
              <a:t>stateful</a:t>
            </a:r>
            <a:r>
              <a:rPr lang="en-US" altLang="zh-CN" dirty="0" smtClean="0"/>
              <a:t> solution first(-03, -04 version)</a:t>
            </a:r>
          </a:p>
          <a:p>
            <a:r>
              <a:rPr lang="en-US" altLang="zh-CN" dirty="0" smtClean="0"/>
              <a:t>changes since -04 version</a:t>
            </a:r>
          </a:p>
          <a:p>
            <a:pPr lvl="1"/>
            <a:r>
              <a:rPr lang="en-US" altLang="zh-CN" dirty="0" smtClean="0"/>
              <a:t>Split DCHPv4 over IPv6 to a dedicated draft</a:t>
            </a:r>
          </a:p>
          <a:p>
            <a:pPr lvl="1"/>
            <a:r>
              <a:rPr lang="en-US" altLang="zh-CN" dirty="0" smtClean="0"/>
              <a:t>Add use cases analysis</a:t>
            </a:r>
          </a:p>
          <a:p>
            <a:pPr lvl="1"/>
            <a:r>
              <a:rPr lang="en-US" altLang="zh-CN" dirty="0" smtClean="0"/>
              <a:t>Remove the Non-NAT CPE case</a:t>
            </a:r>
          </a:p>
          <a:p>
            <a:pPr lvl="1"/>
            <a:r>
              <a:rPr lang="en-US" altLang="zh-CN" dirty="0" smtClean="0"/>
              <a:t>Mapping maintenance method changes for HA/security concern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87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en-US" altLang="zh-CN" dirty="0" smtClean="0"/>
              <a:t>Documents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99120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DHCPv4 </a:t>
            </a:r>
            <a:r>
              <a:rPr lang="en-US" altLang="zh-CN" dirty="0"/>
              <a:t>over </a:t>
            </a:r>
            <a:r>
              <a:rPr lang="en-US" altLang="zh-CN" dirty="0" smtClean="0"/>
              <a:t>IPv6 </a:t>
            </a:r>
            <a:r>
              <a:rPr lang="en-US" altLang="zh-CN" dirty="0" smtClean="0"/>
              <a:t>document</a:t>
            </a:r>
            <a:endParaRPr lang="en-US" altLang="zh-CN" dirty="0" smtClean="0"/>
          </a:p>
          <a:p>
            <a:pPr marL="411480" lvl="1" indent="0">
              <a:buNone/>
            </a:pPr>
            <a:r>
              <a:rPr lang="en-US" altLang="zh-CN" i="1" dirty="0" smtClean="0">
                <a:solidFill>
                  <a:srgbClr val="FF0000"/>
                </a:solidFill>
              </a:rPr>
              <a:t>--draft-cui-softwire-dhcp-over-tunnel-01</a:t>
            </a:r>
            <a:endParaRPr lang="zh-CN" altLang="en-US" i="1" dirty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IPv4 </a:t>
            </a:r>
            <a:r>
              <a:rPr lang="en-US" altLang="zh-CN" dirty="0" err="1" smtClean="0"/>
              <a:t>addr</a:t>
            </a:r>
            <a:r>
              <a:rPr lang="en-US" altLang="zh-CN" dirty="0" smtClean="0"/>
              <a:t> allocation from concentrator to initiators</a:t>
            </a:r>
          </a:p>
          <a:p>
            <a:pPr lvl="2"/>
            <a:r>
              <a:rPr lang="en-US" altLang="zh-CN" dirty="0" smtClean="0"/>
              <a:t>Server-side DHCP Encapsulation</a:t>
            </a:r>
            <a:endParaRPr lang="en-US" altLang="zh-CN" dirty="0"/>
          </a:p>
          <a:p>
            <a:r>
              <a:rPr lang="en-US" altLang="zh-CN" dirty="0" smtClean="0"/>
              <a:t>Public 4over6 mechanism document</a:t>
            </a:r>
          </a:p>
          <a:p>
            <a:pPr marL="411480" lvl="1" indent="0">
              <a:buNone/>
            </a:pPr>
            <a:r>
              <a:rPr lang="en-US" altLang="zh-CN" i="1" dirty="0" smtClean="0">
                <a:solidFill>
                  <a:srgbClr val="FF0000"/>
                </a:solidFill>
              </a:rPr>
              <a:t>--draft-cui-softwire-host-4over6-06</a:t>
            </a:r>
            <a:endParaRPr lang="en-US" altLang="zh-CN" i="1" dirty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Motivation and use cases</a:t>
            </a:r>
          </a:p>
          <a:p>
            <a:pPr lvl="1"/>
            <a:r>
              <a:rPr lang="en-US" altLang="zh-CN" dirty="0" smtClean="0"/>
              <a:t>Encapsulation </a:t>
            </a:r>
            <a:r>
              <a:rPr lang="en-US" altLang="zh-CN" dirty="0"/>
              <a:t>and </a:t>
            </a:r>
            <a:r>
              <a:rPr lang="en-US" altLang="zh-CN" dirty="0" err="1" smtClean="0"/>
              <a:t>Decapsulation</a:t>
            </a:r>
            <a:r>
              <a:rPr lang="en-US" altLang="zh-CN" dirty="0" smtClean="0"/>
              <a:t> mechanism</a:t>
            </a:r>
          </a:p>
          <a:p>
            <a:pPr lvl="2"/>
            <a:r>
              <a:rPr lang="en-US" altLang="zh-CN" dirty="0" smtClean="0"/>
              <a:t>Concentrator discovery for initiator</a:t>
            </a:r>
          </a:p>
          <a:p>
            <a:pPr lvl="2"/>
            <a:r>
              <a:rPr lang="en-US" altLang="zh-CN" dirty="0" smtClean="0"/>
              <a:t>Address mapping maintenance on concentrator</a:t>
            </a:r>
          </a:p>
          <a:p>
            <a:pPr marL="411480" lvl="1" indent="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920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2195736" y="4869160"/>
            <a:ext cx="3240360" cy="122413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CN" dirty="0"/>
              <a:t>DHCPv4 over </a:t>
            </a:r>
            <a:r>
              <a:rPr lang="en-US" altLang="zh-CN" dirty="0" smtClean="0"/>
              <a:t>IPv6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363272" cy="4325112"/>
          </a:xfrm>
        </p:spPr>
        <p:txBody>
          <a:bodyPr>
            <a:normAutofit/>
          </a:bodyPr>
          <a:lstStyle/>
          <a:p>
            <a:r>
              <a:rPr lang="en-US" altLang="zh-CN" sz="2600" dirty="0" smtClean="0"/>
              <a:t>Apply</a:t>
            </a:r>
            <a:r>
              <a:rPr lang="zh-CN" altLang="en-US" sz="2600" dirty="0" smtClean="0"/>
              <a:t> </a:t>
            </a:r>
            <a:r>
              <a:rPr lang="en-US" altLang="zh-CN" sz="2600" dirty="0" smtClean="0"/>
              <a:t>DHCP to client=tunnel=server environment</a:t>
            </a:r>
          </a:p>
          <a:p>
            <a:pPr lvl="1"/>
            <a:r>
              <a:rPr lang="en-US" altLang="zh-CN" dirty="0" smtClean="0"/>
              <a:t>All </a:t>
            </a:r>
            <a:r>
              <a:rPr lang="en-US" altLang="zh-CN" dirty="0" smtClean="0"/>
              <a:t>DHCPv4 packet </a:t>
            </a:r>
            <a:r>
              <a:rPr lang="en-US" altLang="zh-CN" dirty="0" smtClean="0"/>
              <a:t>interaction </a:t>
            </a:r>
            <a:r>
              <a:rPr lang="en-US" altLang="zh-CN" dirty="0" smtClean="0"/>
              <a:t>over IPv6</a:t>
            </a:r>
            <a:endParaRPr lang="en-US" altLang="zh-CN" dirty="0" smtClean="0"/>
          </a:p>
          <a:p>
            <a:r>
              <a:rPr lang="en-US" altLang="zh-CN" sz="2600" dirty="0" smtClean="0"/>
              <a:t>Main issue</a:t>
            </a:r>
          </a:p>
          <a:p>
            <a:pPr lvl="1"/>
            <a:r>
              <a:rPr lang="en-US" altLang="zh-CN" dirty="0" smtClean="0"/>
              <a:t>IPv6 Forwarding</a:t>
            </a:r>
            <a:r>
              <a:rPr lang="en-US" altLang="zh-CN" dirty="0" smtClean="0"/>
              <a:t> header of </a:t>
            </a:r>
            <a:r>
              <a:rPr lang="en-US" altLang="zh-CN" dirty="0"/>
              <a:t>DHCP </a:t>
            </a:r>
            <a:r>
              <a:rPr lang="en-US" altLang="zh-CN" dirty="0" smtClean="0"/>
              <a:t>replies on server</a:t>
            </a:r>
          </a:p>
          <a:p>
            <a:pPr lvl="2"/>
            <a:r>
              <a:rPr lang="en-US" altLang="zh-CN" dirty="0" smtClean="0"/>
              <a:t>Need correct IPv6 </a:t>
            </a:r>
            <a:r>
              <a:rPr lang="en-US" altLang="zh-CN" dirty="0" smtClean="0"/>
              <a:t>destination </a:t>
            </a:r>
            <a:r>
              <a:rPr lang="en-US" altLang="zh-CN" dirty="0" smtClean="0"/>
              <a:t>address</a:t>
            </a:r>
          </a:p>
          <a:p>
            <a:pPr lvl="2"/>
            <a:endParaRPr lang="en-US" altLang="zh-CN" sz="2000" dirty="0" smtClean="0"/>
          </a:p>
        </p:txBody>
      </p:sp>
      <p:graphicFrame>
        <p:nvGraphicFramePr>
          <p:cNvPr id="5" name="内容占位符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900143"/>
              </p:ext>
            </p:extLst>
          </p:nvPr>
        </p:nvGraphicFramePr>
        <p:xfrm>
          <a:off x="1966390" y="4941168"/>
          <a:ext cx="66139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" name="Visio" r:id="rId3" imgW="966870" imgH="1232769" progId="Visio.Drawing.11">
                  <p:embed/>
                </p:oleObj>
              </mc:Choice>
              <mc:Fallback>
                <p:oleObj name="Visio" r:id="rId3" imgW="966870" imgH="123276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390" y="4941168"/>
                        <a:ext cx="661393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2560801" y="4941168"/>
            <a:ext cx="1127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2000::1001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05425" y="5301208"/>
            <a:ext cx="814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36571" y="4446404"/>
            <a:ext cx="1351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DHCP server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614462" y="5877272"/>
            <a:ext cx="1127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2000::2001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076" name="内容占位符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298932"/>
              </p:ext>
            </p:extLst>
          </p:nvPr>
        </p:nvGraphicFramePr>
        <p:xfrm>
          <a:off x="5075411" y="5013176"/>
          <a:ext cx="7207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3" name="Visio" r:id="rId5" imgW="966870" imgH="1232769" progId="Visio.Drawing.11">
                  <p:embed/>
                </p:oleObj>
              </mc:Choice>
              <mc:Fallback>
                <p:oleObj name="Visio" r:id="rId5" imgW="966870" imgH="123276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411" y="5013176"/>
                        <a:ext cx="72072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矩形 37"/>
          <p:cNvSpPr/>
          <p:nvPr/>
        </p:nvSpPr>
        <p:spPr>
          <a:xfrm>
            <a:off x="1259632" y="4437112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DHCP client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0" name="直接箭头连接符 39"/>
          <p:cNvCxnSpPr>
            <a:stCxn id="38" idx="3"/>
            <a:endCxn id="18" idx="1"/>
          </p:cNvCxnSpPr>
          <p:nvPr/>
        </p:nvCxnSpPr>
        <p:spPr>
          <a:xfrm>
            <a:off x="2543958" y="4621778"/>
            <a:ext cx="2692613" cy="9292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801161" y="5302949"/>
            <a:ext cx="1612941" cy="646331"/>
          </a:xfrm>
          <a:prstGeom prst="rect">
            <a:avLst/>
          </a:prstGeom>
          <a:solidFill>
            <a:srgbClr val="A5D7ED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DHCP reply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(offer/</a:t>
            </a:r>
            <a:r>
              <a:rPr lang="en-US" altLang="zh-CN" kern="0" dirty="0" err="1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ack</a:t>
            </a: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altLang="zh-CN" kern="0" dirty="0" err="1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nak</a:t>
            </a: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)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98266" y="4293096"/>
            <a:ext cx="1704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DHCPv4 packets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IPv6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rot="10800000">
            <a:off x="2704819" y="5301210"/>
            <a:ext cx="2232246" cy="43204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10800000">
            <a:off x="2704819" y="5805264"/>
            <a:ext cx="2232247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4640218" y="5949280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dest</a:t>
            </a:r>
            <a:r>
              <a:rPr lang="en-US" altLang="zh-CN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IPv6 </a:t>
            </a:r>
            <a:r>
              <a:rPr lang="en-US" altLang="zh-CN" kern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addr</a:t>
            </a:r>
            <a:r>
              <a:rPr lang="en-US" altLang="zh-CN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949552"/>
              </p:ext>
            </p:extLst>
          </p:nvPr>
        </p:nvGraphicFramePr>
        <p:xfrm>
          <a:off x="2123728" y="5589240"/>
          <a:ext cx="5762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4" name="Visio" r:id="rId7" imgW="552686" imgH="553064" progId="Visio.Drawing.11">
                  <p:embed/>
                </p:oleObj>
              </mc:Choice>
              <mc:Fallback>
                <p:oleObj name="Visio" r:id="rId7" imgW="552686" imgH="55306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589240"/>
                        <a:ext cx="576262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98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601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DHCPv4 over IPv6 solutions</a:t>
            </a:r>
            <a:endParaRPr lang="zh-CN" altLang="en-US" i="1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1772816"/>
            <a:ext cx="8686800" cy="2151529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Solution1: server </a:t>
            </a:r>
            <a:r>
              <a:rPr lang="en-US" altLang="zh-CN" sz="2400" dirty="0"/>
              <a:t>keeps temporary (</a:t>
            </a:r>
            <a:r>
              <a:rPr lang="en-US" altLang="zh-CN" sz="2400" dirty="0" smtClean="0"/>
              <a:t>IPv6 address, </a:t>
            </a:r>
            <a:r>
              <a:rPr lang="en-US" altLang="zh-CN" sz="2400" dirty="0">
                <a:solidFill>
                  <a:schemeClr val="accent4">
                    <a:lumMod val="75000"/>
                  </a:schemeClr>
                </a:solidFill>
              </a:rPr>
              <a:t>DHCP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chemeClr val="accent4">
                    <a:lumMod val="75000"/>
                  </a:schemeClr>
                </a:solidFill>
              </a:rPr>
              <a:t>session ID</a:t>
            </a:r>
            <a:r>
              <a:rPr lang="en-US" altLang="zh-CN" sz="2400" dirty="0" smtClean="0"/>
              <a:t>) mapping</a:t>
            </a:r>
          </a:p>
          <a:p>
            <a:pPr lvl="1"/>
            <a:r>
              <a:rPr lang="en-US" altLang="zh-CN" sz="2200" dirty="0" smtClean="0"/>
              <a:t>Could be DHCP transaction-id, MAC address</a:t>
            </a:r>
          </a:p>
          <a:p>
            <a:r>
              <a:rPr lang="en-US" altLang="zh-CN" sz="2400" dirty="0" smtClean="0"/>
              <a:t>Solution 2: leveraging Relay Agent option(or new option?)</a:t>
            </a:r>
          </a:p>
          <a:p>
            <a:pPr lvl="1"/>
            <a:r>
              <a:rPr lang="en-US" altLang="zh-CN" sz="2200" dirty="0" smtClean="0"/>
              <a:t>Client includes the TI IPv6 address in Option 82</a:t>
            </a:r>
          </a:p>
        </p:txBody>
      </p:sp>
      <p:sp>
        <p:nvSpPr>
          <p:cNvPr id="4" name="椭圆 3"/>
          <p:cNvSpPr/>
          <p:nvPr/>
        </p:nvSpPr>
        <p:spPr>
          <a:xfrm>
            <a:off x="1710427" y="4589839"/>
            <a:ext cx="3240360" cy="122413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 b="1" dirty="0"/>
          </a:p>
        </p:txBody>
      </p:sp>
      <p:graphicFrame>
        <p:nvGraphicFramePr>
          <p:cNvPr id="6" name="内容占位符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529608"/>
              </p:ext>
            </p:extLst>
          </p:nvPr>
        </p:nvGraphicFramePr>
        <p:xfrm>
          <a:off x="1534343" y="4581128"/>
          <a:ext cx="66139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Visio" r:id="rId3" imgW="966870" imgH="1232769" progId="Visio.Drawing.11">
                  <p:embed/>
                </p:oleObj>
              </mc:Choice>
              <mc:Fallback>
                <p:oleObj name="Visio" r:id="rId3" imgW="966870" imgH="123276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343" y="4581128"/>
                        <a:ext cx="661393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2085781" y="4746630"/>
            <a:ext cx="1127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2000::1001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30405" y="4971365"/>
            <a:ext cx="814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05652" y="5309919"/>
            <a:ext cx="1127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2000::2001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2" name="内容占位符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296020"/>
              </p:ext>
            </p:extLst>
          </p:nvPr>
        </p:nvGraphicFramePr>
        <p:xfrm>
          <a:off x="4600391" y="4683333"/>
          <a:ext cx="7207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Visio" r:id="rId5" imgW="966870" imgH="1232769" progId="Visio.Drawing.11">
                  <p:embed/>
                </p:oleObj>
              </mc:Choice>
              <mc:Fallback>
                <p:oleObj name="Visio" r:id="rId5" imgW="966870" imgH="123276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0391" y="4683333"/>
                        <a:ext cx="72072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接箭头连接符 13"/>
          <p:cNvCxnSpPr/>
          <p:nvPr/>
        </p:nvCxnSpPr>
        <p:spPr>
          <a:xfrm>
            <a:off x="2068938" y="4220507"/>
            <a:ext cx="2692613" cy="9292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090825" y="5259397"/>
            <a:ext cx="1800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Encap</a:t>
            </a:r>
            <a:r>
              <a:rPr lang="en-US" altLang="zh-CN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kern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dest</a:t>
            </a:r>
            <a:r>
              <a:rPr lang="en-US" altLang="zh-CN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kern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addr</a:t>
            </a:r>
            <a:r>
              <a:rPr lang="en-US" altLang="zh-CN" kern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2080756" y="4508539"/>
            <a:ext cx="2692613" cy="9292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4860032" y="3852337"/>
            <a:ext cx="3217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Store (ID, TI IPv6 </a:t>
            </a:r>
            <a:r>
              <a:rPr lang="en-US" altLang="zh-CN" sz="1600" dirty="0" err="1" smtClean="0"/>
              <a:t>addr</a:t>
            </a:r>
            <a:r>
              <a:rPr lang="en-US" altLang="zh-CN" sz="1600" dirty="0" smtClean="0"/>
              <a:t>) mapping</a:t>
            </a:r>
          </a:p>
          <a:p>
            <a:r>
              <a:rPr lang="en-US" altLang="zh-CN" sz="1600" dirty="0" smtClean="0"/>
              <a:t> when </a:t>
            </a:r>
            <a:r>
              <a:rPr lang="en-US" altLang="zh-CN" sz="1600" dirty="0" err="1" smtClean="0"/>
              <a:t>receving</a:t>
            </a:r>
            <a:r>
              <a:rPr lang="en-US" altLang="zh-CN" sz="1600" dirty="0" smtClean="0"/>
              <a:t> DHCPv4</a:t>
            </a:r>
            <a:endParaRPr lang="zh-CN" altLang="en-US" sz="1600" dirty="0"/>
          </a:p>
        </p:txBody>
      </p:sp>
      <p:sp>
        <p:nvSpPr>
          <p:cNvPr id="23" name="矩形 22"/>
          <p:cNvSpPr/>
          <p:nvPr/>
        </p:nvSpPr>
        <p:spPr>
          <a:xfrm>
            <a:off x="4874244" y="4323293"/>
            <a:ext cx="26500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Lookup IPv6 </a:t>
            </a:r>
            <a:r>
              <a:rPr lang="en-US" altLang="zh-CN" sz="1600" dirty="0" err="1" smtClean="0"/>
              <a:t>addr</a:t>
            </a:r>
            <a:r>
              <a:rPr lang="en-US" altLang="zh-CN" sz="1600" dirty="0" smtClean="0"/>
              <a:t> using </a:t>
            </a:r>
            <a:r>
              <a:rPr lang="en-US" altLang="zh-CN" sz="1600" dirty="0" smtClean="0"/>
              <a:t>ID</a:t>
            </a:r>
          </a:p>
          <a:p>
            <a:r>
              <a:rPr lang="en-US" altLang="zh-CN" sz="1600" dirty="0" smtClean="0"/>
              <a:t>when sending DHCPv4</a:t>
            </a:r>
            <a:endParaRPr lang="zh-CN" altLang="en-US" sz="1600" dirty="0"/>
          </a:p>
        </p:txBody>
      </p:sp>
      <p:sp>
        <p:nvSpPr>
          <p:cNvPr id="24" name="矩形 23"/>
          <p:cNvSpPr/>
          <p:nvPr/>
        </p:nvSpPr>
        <p:spPr>
          <a:xfrm>
            <a:off x="2843808" y="3891245"/>
            <a:ext cx="10903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Solution 1</a:t>
            </a:r>
            <a:endParaRPr lang="zh-CN" altLang="en-US" sz="1600" dirty="0"/>
          </a:p>
        </p:txBody>
      </p:sp>
      <p:sp>
        <p:nvSpPr>
          <p:cNvPr id="25" name="矩形 24"/>
          <p:cNvSpPr/>
          <p:nvPr/>
        </p:nvSpPr>
        <p:spPr>
          <a:xfrm>
            <a:off x="2771800" y="6246023"/>
            <a:ext cx="1117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Solution 2</a:t>
            </a:r>
            <a:endParaRPr lang="zh-CN" altLang="en-US" sz="1600" dirty="0"/>
          </a:p>
        </p:txBody>
      </p:sp>
      <p:cxnSp>
        <p:nvCxnSpPr>
          <p:cNvPr id="26" name="直接箭头连接符 25"/>
          <p:cNvCxnSpPr/>
          <p:nvPr/>
        </p:nvCxnSpPr>
        <p:spPr>
          <a:xfrm>
            <a:off x="2073642" y="6029999"/>
            <a:ext cx="2692613" cy="9292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2085460" y="6308739"/>
            <a:ext cx="2692613" cy="9292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809946" y="6102007"/>
            <a:ext cx="2717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Find IPv6 </a:t>
            </a:r>
            <a:r>
              <a:rPr lang="en-US" altLang="zh-CN" sz="1600" dirty="0" err="1" smtClean="0"/>
              <a:t>addr</a:t>
            </a:r>
            <a:r>
              <a:rPr lang="en-US" altLang="zh-CN" sz="1600" dirty="0" smtClean="0"/>
              <a:t> in option </a:t>
            </a:r>
            <a:r>
              <a:rPr lang="en-US" altLang="zh-CN" sz="1600" dirty="0" smtClean="0"/>
              <a:t>82</a:t>
            </a:r>
          </a:p>
          <a:p>
            <a:r>
              <a:rPr lang="en-US" altLang="zh-CN" sz="1600" dirty="0" smtClean="0"/>
              <a:t>when </a:t>
            </a:r>
            <a:r>
              <a:rPr lang="en-US" altLang="zh-CN" sz="1600" dirty="0" smtClean="0"/>
              <a:t>sending DHCPv4</a:t>
            </a:r>
            <a:endParaRPr lang="zh-CN" altLang="en-US" sz="1600" dirty="0"/>
          </a:p>
        </p:txBody>
      </p:sp>
      <p:sp>
        <p:nvSpPr>
          <p:cNvPr id="29" name="矩形 28"/>
          <p:cNvSpPr/>
          <p:nvPr/>
        </p:nvSpPr>
        <p:spPr>
          <a:xfrm>
            <a:off x="273442" y="5733256"/>
            <a:ext cx="1907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Use option 82 with</a:t>
            </a:r>
          </a:p>
          <a:p>
            <a:r>
              <a:rPr lang="en-US" altLang="zh-CN" sz="1600" dirty="0" smtClean="0"/>
              <a:t>TI IPv6 </a:t>
            </a:r>
            <a:r>
              <a:rPr lang="en-US" altLang="zh-CN" sz="1600" dirty="0" err="1" smtClean="0"/>
              <a:t>addr</a:t>
            </a:r>
            <a:endParaRPr lang="zh-CN" altLang="en-US" sz="1600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05614"/>
              </p:ext>
            </p:extLst>
          </p:nvPr>
        </p:nvGraphicFramePr>
        <p:xfrm>
          <a:off x="1619474" y="5229001"/>
          <a:ext cx="5762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Visio" r:id="rId7" imgW="552686" imgH="553064" progId="Visio.Drawing.11">
                  <p:embed/>
                </p:oleObj>
              </mc:Choice>
              <mc:Fallback>
                <p:oleObj name="Visio" r:id="rId7" imgW="552686" imgH="55306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474" y="5229001"/>
                        <a:ext cx="576262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4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en-US" altLang="zh-CN" dirty="0" smtClean="0"/>
              <a:t>Encapsulation and </a:t>
            </a:r>
            <a:r>
              <a:rPr lang="en-US" altLang="zh-CN" dirty="0" err="1" smtClean="0"/>
              <a:t>decapsulation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99120"/>
            <a:ext cx="8229600" cy="4325112"/>
          </a:xfrm>
        </p:spPr>
        <p:txBody>
          <a:bodyPr/>
          <a:lstStyle/>
          <a:p>
            <a:r>
              <a:rPr lang="en-US" altLang="zh-CN" dirty="0"/>
              <a:t>Encapsulation </a:t>
            </a:r>
            <a:r>
              <a:rPr lang="en-US" altLang="zh-CN" dirty="0" smtClean="0"/>
              <a:t>destination address</a:t>
            </a:r>
            <a:endParaRPr lang="en-US" altLang="zh-CN" dirty="0"/>
          </a:p>
          <a:p>
            <a:r>
              <a:rPr lang="en-US" altLang="zh-CN" dirty="0" smtClean="0"/>
              <a:t>Initiator: concentrator IPv6 address</a:t>
            </a:r>
          </a:p>
          <a:p>
            <a:pPr lvl="1"/>
            <a:r>
              <a:rPr lang="en-US" altLang="zh-CN" dirty="0" smtClean="0"/>
              <a:t>Provided by DHCPv6 option</a:t>
            </a:r>
          </a:p>
          <a:p>
            <a:pPr lvl="2"/>
            <a:r>
              <a:rPr lang="en-US" altLang="zh-CN" dirty="0" smtClean="0"/>
              <a:t>Same as </a:t>
            </a:r>
            <a:r>
              <a:rPr lang="en-US" altLang="zh-CN" sz="2200" dirty="0" smtClean="0"/>
              <a:t>[</a:t>
            </a:r>
            <a:r>
              <a:rPr lang="en-US" altLang="zh-CN" sz="2200" dirty="0" smtClean="0">
                <a:hlinkClick r:id="rId2" action="ppaction://hlinkfile"/>
              </a:rPr>
              <a:t>draft-ietf-softwire-ds-lite-tunnel-option-10</a:t>
            </a:r>
            <a:r>
              <a:rPr lang="en-US" altLang="zh-CN" sz="2200" dirty="0" smtClean="0"/>
              <a:t>]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Concentrator: correct initiator IPv6 address</a:t>
            </a:r>
          </a:p>
          <a:p>
            <a:pPr lvl="1"/>
            <a:r>
              <a:rPr lang="en-US" altLang="zh-CN" dirty="0" smtClean="0"/>
              <a:t>Maintain mapping of (allocated </a:t>
            </a:r>
            <a:r>
              <a:rPr lang="en-US" altLang="zh-CN" dirty="0"/>
              <a:t>IPv4 address, </a:t>
            </a:r>
            <a:r>
              <a:rPr lang="en-US" altLang="zh-CN" dirty="0" smtClean="0"/>
              <a:t>initiator IPv6 </a:t>
            </a:r>
            <a:r>
              <a:rPr lang="en-US" altLang="zh-CN" dirty="0"/>
              <a:t>address</a:t>
            </a:r>
            <a:r>
              <a:rPr lang="en-US" altLang="zh-CN" dirty="0" smtClean="0"/>
              <a:t>)</a:t>
            </a:r>
          </a:p>
          <a:p>
            <a:pPr lvl="2"/>
            <a:r>
              <a:rPr lang="en-US" altLang="zh-CN" dirty="0" smtClean="0"/>
              <a:t>Lookup IPv6 </a:t>
            </a:r>
            <a:r>
              <a:rPr lang="en-US" altLang="zh-CN" dirty="0" err="1" smtClean="0"/>
              <a:t>encap</a:t>
            </a:r>
            <a:r>
              <a:rPr lang="en-US" altLang="zh-CN" dirty="0" smtClean="0"/>
              <a:t> destination address using IPv4 destination address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338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CN" sz="3000" dirty="0" smtClean="0"/>
              <a:t>DHCP driven IPv4-IPv6 Mapping maintenance</a:t>
            </a:r>
            <a:endParaRPr lang="zh-CN" altLang="en-US" sz="3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2592288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The </a:t>
            </a:r>
            <a:r>
              <a:rPr lang="en-US" altLang="zh-CN" sz="2400" dirty="0"/>
              <a:t>mapping </a:t>
            </a:r>
            <a:r>
              <a:rPr lang="en-US" altLang="zh-CN" sz="2400" dirty="0" smtClean="0"/>
              <a:t>is maintained </a:t>
            </a:r>
            <a:r>
              <a:rPr lang="en-US" altLang="zh-CN" sz="2400" dirty="0">
                <a:solidFill>
                  <a:srgbClr val="FF0000"/>
                </a:solidFill>
              </a:rPr>
              <a:t>along with DHCPv4 </a:t>
            </a:r>
            <a:r>
              <a:rPr lang="en-US" altLang="zh-CN" sz="2400" dirty="0" smtClean="0">
                <a:solidFill>
                  <a:srgbClr val="FF0000"/>
                </a:solidFill>
              </a:rPr>
              <a:t>allocation</a:t>
            </a:r>
          </a:p>
          <a:p>
            <a:r>
              <a:rPr lang="en-US" altLang="zh-CN" sz="2400" dirty="0" smtClean="0"/>
              <a:t>Concentrator as DHCP Relay or Server</a:t>
            </a:r>
          </a:p>
          <a:p>
            <a:r>
              <a:rPr lang="en-US" altLang="zh-CN" sz="2400" dirty="0" smtClean="0"/>
              <a:t>Install/renew the address mapping when relay/send out DHCPv4 </a:t>
            </a:r>
            <a:r>
              <a:rPr lang="en-US" altLang="zh-CN" sz="2400" dirty="0" err="1" smtClean="0"/>
              <a:t>Ack</a:t>
            </a:r>
            <a:endParaRPr lang="en-US" altLang="zh-CN" sz="2400" dirty="0" smtClean="0"/>
          </a:p>
          <a:p>
            <a:r>
              <a:rPr lang="en-US" altLang="zh-CN" sz="2400" dirty="0" smtClean="0"/>
              <a:t>Used for destination </a:t>
            </a:r>
            <a:r>
              <a:rPr lang="en-US" altLang="zh-CN" sz="2400" dirty="0"/>
              <a:t>address </a:t>
            </a:r>
            <a:r>
              <a:rPr lang="en-US" altLang="zh-CN" sz="2400" dirty="0" smtClean="0"/>
              <a:t>lookup when </a:t>
            </a:r>
            <a:r>
              <a:rPr lang="en-US" altLang="zh-CN" sz="2400" dirty="0" err="1"/>
              <a:t>encap</a:t>
            </a:r>
            <a:endParaRPr lang="en-US" altLang="zh-CN" sz="2400" dirty="0"/>
          </a:p>
          <a:p>
            <a:endParaRPr lang="en-US" altLang="zh-CN" sz="2400" dirty="0" smtClean="0"/>
          </a:p>
        </p:txBody>
      </p:sp>
      <p:sp>
        <p:nvSpPr>
          <p:cNvPr id="4" name="椭圆 3"/>
          <p:cNvSpPr/>
          <p:nvPr/>
        </p:nvSpPr>
        <p:spPr>
          <a:xfrm>
            <a:off x="2562324" y="5150643"/>
            <a:ext cx="2664296" cy="129614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 b="1" dirty="0"/>
          </a:p>
        </p:txBody>
      </p:sp>
      <p:sp>
        <p:nvSpPr>
          <p:cNvPr id="5" name="椭圆 4"/>
          <p:cNvSpPr/>
          <p:nvPr/>
        </p:nvSpPr>
        <p:spPr>
          <a:xfrm>
            <a:off x="5436096" y="5222651"/>
            <a:ext cx="2189696" cy="108012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  <a:latin typeface="+mj-lt"/>
              </a:rPr>
              <a:t>            IPv4</a:t>
            </a:r>
            <a:endParaRPr lang="zh-CN" altLang="en-US" sz="1400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4780"/>
              </p:ext>
            </p:extLst>
          </p:nvPr>
        </p:nvGraphicFramePr>
        <p:xfrm>
          <a:off x="2346300" y="5188110"/>
          <a:ext cx="583474" cy="58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8" name="Visio" r:id="rId4" imgW="552800" imgH="553065" progId="Visio.Drawing.11">
                  <p:embed/>
                </p:oleObj>
              </mc:Choice>
              <mc:Fallback>
                <p:oleObj name="Visio" r:id="rId4" imgW="552800" imgH="55306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6300" y="5188110"/>
                        <a:ext cx="583474" cy="5834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926006"/>
              </p:ext>
            </p:extLst>
          </p:nvPr>
        </p:nvGraphicFramePr>
        <p:xfrm>
          <a:off x="5040549" y="5657549"/>
          <a:ext cx="539563" cy="429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9" name="Visio" r:id="rId6" imgW="462717" imgH="462754" progId="Visio.Drawing.11">
                  <p:embed/>
                </p:oleObj>
              </mc:Choice>
              <mc:Fallback>
                <p:oleObj name="Visio" r:id="rId6" imgW="462717" imgH="46275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549" y="5657549"/>
                        <a:ext cx="539563" cy="429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3138388" y="5923567"/>
            <a:ext cx="1428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latin typeface="+mj-lt"/>
              </a:rPr>
              <a:t>IPv6 Edge Network</a:t>
            </a:r>
            <a:endParaRPr lang="zh-CN" altLang="en-US" sz="1400" b="1" dirty="0">
              <a:latin typeface="+mj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410196" y="5942731"/>
            <a:ext cx="1230684" cy="69294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CN" sz="1200" b="1" dirty="0" smtClean="0">
                <a:solidFill>
                  <a:schemeClr val="dk1"/>
                </a:solidFill>
                <a:latin typeface="+mj-lt"/>
              </a:rPr>
              <a:t>Local IPv4</a:t>
            </a:r>
          </a:p>
          <a:p>
            <a:pPr algn="ctr"/>
            <a:r>
              <a:rPr lang="en-US" altLang="zh-CN" sz="1200" b="1" dirty="0" smtClean="0">
                <a:solidFill>
                  <a:schemeClr val="tx1"/>
                </a:solidFill>
                <a:latin typeface="+mj-lt"/>
              </a:rPr>
              <a:t>Network</a:t>
            </a:r>
            <a:endParaRPr lang="zh-CN" altLang="en-US" sz="1200" b="1" dirty="0" smtClean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84305"/>
              </p:ext>
            </p:extLst>
          </p:nvPr>
        </p:nvGraphicFramePr>
        <p:xfrm>
          <a:off x="2424856" y="5915599"/>
          <a:ext cx="576064" cy="576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0" name="Visio" r:id="rId8" imgW="552686" imgH="553064" progId="Visio.Drawing.11">
                  <p:embed/>
                </p:oleObj>
              </mc:Choice>
              <mc:Fallback>
                <p:oleObj name="Visio" r:id="rId8" imgW="552686" imgH="55306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856" y="5915599"/>
                        <a:ext cx="576064" cy="5760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686338"/>
              </p:ext>
            </p:extLst>
          </p:nvPr>
        </p:nvGraphicFramePr>
        <p:xfrm>
          <a:off x="1043608" y="6086747"/>
          <a:ext cx="582612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1" name="Visio" r:id="rId10" imgW="552800" imgH="553065" progId="Visio.Drawing.11">
                  <p:embed/>
                </p:oleObj>
              </mc:Choice>
              <mc:Fallback>
                <p:oleObj name="Visio" r:id="rId10" imgW="552800" imgH="55306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6086747"/>
                        <a:ext cx="582612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640880" y="5699576"/>
            <a:ext cx="569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TI</a:t>
            </a:r>
            <a:endParaRPr lang="zh-CN" alt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34130" y="5726707"/>
            <a:ext cx="441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TC</a:t>
            </a:r>
            <a:endParaRPr lang="zh-CN" altLang="en-US" sz="1400" b="1" dirty="0"/>
          </a:p>
        </p:txBody>
      </p:sp>
      <p:sp>
        <p:nvSpPr>
          <p:cNvPr id="20" name="矩形 19"/>
          <p:cNvSpPr/>
          <p:nvPr/>
        </p:nvSpPr>
        <p:spPr>
          <a:xfrm>
            <a:off x="2912113" y="5078635"/>
            <a:ext cx="10118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2000::1001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15816" y="5294659"/>
            <a:ext cx="867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59.66.1.1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2843808" y="4140943"/>
            <a:ext cx="2088232" cy="0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48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200825"/>
              </p:ext>
            </p:extLst>
          </p:nvPr>
        </p:nvGraphicFramePr>
        <p:xfrm>
          <a:off x="4499992" y="4941663"/>
          <a:ext cx="1528762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2" name="Visio" r:id="rId11" imgW="1399559" imgH="502740" progId="Visio.Drawing.11">
                  <p:embed/>
                </p:oleObj>
              </mc:Choice>
              <mc:Fallback>
                <p:oleObj name="Visio" r:id="rId11" imgW="1399559" imgH="50274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4941663"/>
                        <a:ext cx="1528762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接箭头连接符 28"/>
          <p:cNvCxnSpPr/>
          <p:nvPr/>
        </p:nvCxnSpPr>
        <p:spPr>
          <a:xfrm>
            <a:off x="5580112" y="4140943"/>
            <a:ext cx="504056" cy="1588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2848747" y="4356967"/>
            <a:ext cx="2083293" cy="0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5573564" y="4366939"/>
            <a:ext cx="504056" cy="1588"/>
          </a:xfrm>
          <a:prstGeom prst="straightConnector1">
            <a:avLst/>
          </a:prstGeom>
          <a:ln w="22225">
            <a:solidFill>
              <a:schemeClr val="accent4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2910587" y="3690738"/>
            <a:ext cx="1877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DHCPv4 request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03848" y="4410818"/>
            <a:ext cx="14237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DHCPv4 </a:t>
            </a:r>
            <a:r>
              <a:rPr lang="en-US" altLang="zh-CN" sz="2000" kern="0" dirty="0" err="1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ack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87294" y="4050778"/>
            <a:ext cx="750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Relay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084168" y="4041486"/>
            <a:ext cx="854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Server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076056" y="5448547"/>
            <a:ext cx="0" cy="328998"/>
          </a:xfrm>
          <a:prstGeom prst="straightConnector1">
            <a:avLst/>
          </a:prstGeom>
          <a:ln w="63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H="1">
            <a:off x="5508104" y="5817399"/>
            <a:ext cx="576064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90182"/>
              </p:ext>
            </p:extLst>
          </p:nvPr>
        </p:nvGraphicFramePr>
        <p:xfrm>
          <a:off x="5867946" y="5510683"/>
          <a:ext cx="5762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3" name="Visio" r:id="rId13" imgW="552600" imgH="552960" progId="Visio.Drawing.11">
                  <p:embed/>
                </p:oleObj>
              </mc:Choice>
              <mc:Fallback>
                <p:oleObj name="Visio" r:id="rId13" imgW="552600" imgH="5529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946" y="5510683"/>
                        <a:ext cx="576262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下箭头 41"/>
          <p:cNvSpPr/>
          <p:nvPr/>
        </p:nvSpPr>
        <p:spPr>
          <a:xfrm>
            <a:off x="4932040" y="4482826"/>
            <a:ext cx="242700" cy="504056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zh-CN" altLang="en-US" kern="0" dirty="0" smtClean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041611" y="5255169"/>
            <a:ext cx="1266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DHCPv4 server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82801" y="4050778"/>
            <a:ext cx="788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kern="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Client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39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en-US" altLang="zh-CN" dirty="0" smtClean="0"/>
              <a:t>Prototype Implementation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99120"/>
            <a:ext cx="8362256" cy="432511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Concentrator </a:t>
            </a:r>
            <a:r>
              <a:rPr lang="en-US" altLang="zh-CN" sz="2400" dirty="0"/>
              <a:t>and CPE </a:t>
            </a:r>
            <a:r>
              <a:rPr lang="en-US" altLang="zh-CN" sz="2400" dirty="0" smtClean="0"/>
              <a:t>initiator: Linux</a:t>
            </a:r>
          </a:p>
          <a:p>
            <a:r>
              <a:rPr lang="en-US" altLang="zh-CN" sz="2400" dirty="0" smtClean="0"/>
              <a:t>Host initiator: </a:t>
            </a:r>
            <a:r>
              <a:rPr lang="en-US" altLang="zh-CN" sz="2400" dirty="0"/>
              <a:t>Linux</a:t>
            </a:r>
            <a:r>
              <a:rPr lang="en-US" altLang="zh-CN" sz="2400" dirty="0" smtClean="0"/>
              <a:t>, WIN XP and WIN 7</a:t>
            </a:r>
          </a:p>
          <a:p>
            <a:r>
              <a:rPr lang="en-US" altLang="zh-CN" sz="2400" dirty="0" smtClean="0"/>
              <a:t>Release before next IETF, demo available now</a:t>
            </a:r>
          </a:p>
          <a:p>
            <a:r>
              <a:rPr lang="en-US" altLang="zh-CN" sz="2400" dirty="0" smtClean="0"/>
              <a:t>Test deployment: CERNET, Tsinghua &amp; BUPT Univ., …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9" y="3668552"/>
            <a:ext cx="8351912" cy="3072815"/>
          </a:xfrm>
          <a:prstGeom prst="rect">
            <a:avLst/>
          </a:prstGeom>
        </p:spPr>
      </p:pic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547949"/>
              </p:ext>
            </p:extLst>
          </p:nvPr>
        </p:nvGraphicFramePr>
        <p:xfrm>
          <a:off x="1547019" y="5301208"/>
          <a:ext cx="7207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4" name="Visio" r:id="rId4" imgW="966870" imgH="1232769" progId="Visio.Drawing.11">
                  <p:embed/>
                </p:oleObj>
              </mc:Choice>
              <mc:Fallback>
                <p:oleObj name="Visio" r:id="rId4" imgW="966870" imgH="1232769" progId="Visio.Drawing.11">
                  <p:embed/>
                  <p:pic>
                    <p:nvPicPr>
                      <p:cNvPr id="0" name="内容占位符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019" y="5301208"/>
                        <a:ext cx="72072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374826"/>
              </p:ext>
            </p:extLst>
          </p:nvPr>
        </p:nvGraphicFramePr>
        <p:xfrm>
          <a:off x="7380288" y="4652963"/>
          <a:ext cx="66198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5" name="Visio" r:id="rId6" imgW="966870" imgH="1232769" progId="Visio.Drawing.11">
                  <p:embed/>
                </p:oleObj>
              </mc:Choice>
              <mc:Fallback>
                <p:oleObj name="Visio" r:id="rId6" imgW="966870" imgH="1232769" progId="Visio.Drawing.11">
                  <p:embed/>
                  <p:pic>
                    <p:nvPicPr>
                      <p:cNvPr id="0" name="内容占位符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288" y="4652963"/>
                        <a:ext cx="661987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接连接符 9"/>
          <p:cNvCxnSpPr/>
          <p:nvPr/>
        </p:nvCxnSpPr>
        <p:spPr>
          <a:xfrm>
            <a:off x="2195736" y="5805264"/>
            <a:ext cx="432048" cy="0"/>
          </a:xfrm>
          <a:prstGeom prst="line">
            <a:avLst/>
          </a:prstGeom>
          <a:ln w="508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948264" y="5013176"/>
            <a:ext cx="432048" cy="0"/>
          </a:xfrm>
          <a:prstGeom prst="line">
            <a:avLst/>
          </a:prstGeom>
          <a:ln w="508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259632" y="5409220"/>
            <a:ext cx="360040" cy="324036"/>
          </a:xfrm>
          <a:prstGeom prst="line">
            <a:avLst/>
          </a:prstGeom>
          <a:ln w="508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3728" y="587727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accent4">
                    <a:lumMod val="50000"/>
                  </a:schemeClr>
                </a:solidFill>
              </a:rPr>
              <a:t>CERNET2 v6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03466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accent4">
                    <a:lumMod val="50000"/>
                  </a:schemeClr>
                </a:solidFill>
              </a:rPr>
              <a:t>IETF v6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568273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accent4">
                    <a:lumMod val="50000"/>
                  </a:schemeClr>
                </a:solidFill>
              </a:rPr>
              <a:t>CERNET v4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771800" y="5013176"/>
            <a:ext cx="4032448" cy="792088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23928" y="551723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Public 4over6</a:t>
            </a:r>
            <a:endParaRPr lang="zh-CN" alt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331640" y="60932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4over6 TC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380312" y="445859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4over6 TI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64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市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市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ln>
          <a:solidFill>
            <a:srgbClr val="0070C0"/>
          </a:solidFill>
        </a:ln>
      </a:spPr>
      <a:bodyPr wrap="none">
        <a:spAutoFit/>
      </a:bodyPr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ern="0" dirty="0" smtClean="0">
            <a:solidFill>
              <a:sysClr val="windowText" lastClr="000000"/>
            </a:solidFill>
            <a:latin typeface="Calibri" pitchFamily="34" charset="0"/>
            <a:cs typeface="Calibri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2430</TotalTime>
  <Words>560</Words>
  <Application>Microsoft Office PowerPoint</Application>
  <PresentationFormat>全屏显示(4:3)</PresentationFormat>
  <Paragraphs>136</Paragraphs>
  <Slides>10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都市</vt:lpstr>
      <vt:lpstr>Visio</vt:lpstr>
      <vt:lpstr>Public IPv4 over Access IPv6 network</vt:lpstr>
      <vt:lpstr>Public 4over6: basic idea</vt:lpstr>
      <vt:lpstr>Change logs</vt:lpstr>
      <vt:lpstr>Documents</vt:lpstr>
      <vt:lpstr>DHCPv4 over IPv6</vt:lpstr>
      <vt:lpstr>DHCPv4 over IPv6 solutions</vt:lpstr>
      <vt:lpstr>Encapsulation and decapsulation</vt:lpstr>
      <vt:lpstr>DHCP driven IPv4-IPv6 Mapping maintenance</vt:lpstr>
      <vt:lpstr>Prototype Implementation</vt:lpstr>
      <vt:lpstr>Document Status</vt:lpstr>
    </vt:vector>
  </TitlesOfParts>
  <Company>THU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IPv4 over Access IPv6 etwork</dc:title>
  <dc:creator>Peng Wu</dc:creator>
  <cp:lastModifiedBy>PengWu</cp:lastModifiedBy>
  <cp:revision>99</cp:revision>
  <dcterms:created xsi:type="dcterms:W3CDTF">2011-07-12T01:56:18Z</dcterms:created>
  <dcterms:modified xsi:type="dcterms:W3CDTF">2011-07-27T12:22:53Z</dcterms:modified>
</cp:coreProperties>
</file>