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7" r:id="rId9"/>
    <p:sldId id="268" r:id="rId10"/>
    <p:sldId id="265" r:id="rId11"/>
    <p:sldId id="264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061" autoAdjust="0"/>
  </p:normalViewPr>
  <p:slideViewPr>
    <p:cSldViewPr>
      <p:cViewPr>
        <p:scale>
          <a:sx n="67" d="100"/>
          <a:sy n="67" d="100"/>
        </p:scale>
        <p:origin x="-124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1E06A-EF85-4C9B-A4DC-DBE3AEF30F78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CEDD9-C8E6-402B-AFBF-82309E22E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43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CEDD9-C8E6-402B-AFBF-82309E22E48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796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388B195B-CC64-40D8-9877-B69535BCCF15}" type="slidenum">
              <a:rPr lang="en-US" altLang="zh-CN" smtClean="0">
                <a:latin typeface="Calibri" pitchFamily="34" charset="0"/>
              </a:rPr>
              <a:pPr eaLnBrk="1" hangingPunct="1"/>
              <a:t>4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CEDD9-C8E6-402B-AFBF-82309E22E48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751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CEDD9-C8E6-402B-AFBF-82309E22E48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34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26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15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95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01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96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101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2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71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92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6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8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34BBB-0F2E-49A1-A4EE-5A1F6F48ACC3}" type="datetimeFigureOut">
              <a:rPr lang="zh-CN" altLang="en-US" smtClean="0"/>
              <a:t>2011-7-24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14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cui-softwire-b4-translated-ds-lite-0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n/imgres?imgurl=http://img2.zol.com.cn/product/5_450x337/421/cejO2SJwtPc.jpg&amp;imgrefurl=http://pc.zol.com.cn/30/305738.html&amp;h=337&amp;w=449&amp;sz=12&amp;hl=zh-CN&amp;start=1&amp;tbnid=Ux7vDw3X15NlVM:&amp;tbnh=95&amp;tbnw=127&amp;prev=/images?q=PC&amp;gbv=2&amp;ndsp=20&amp;svnum=10&amp;hl=zh-CN&amp;inlang=zh-CN&amp;newwindow=1&amp;sa=N&amp;oe=GB2312" TargetMode="External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3600" dirty="0" smtClean="0"/>
              <a:t>Lightweight 4over6 in access network</a:t>
            </a:r>
            <a:br>
              <a:rPr lang="en-US" altLang="zh-CN" sz="3600" dirty="0" smtClean="0"/>
            </a:br>
            <a:r>
              <a:rPr lang="en-US" altLang="zh-CN" sz="2800" dirty="0" smtClean="0"/>
              <a:t>draft-cui-softwire-b4-translated-ds-lite-01</a:t>
            </a:r>
            <a:endParaRPr lang="zh-CN" altLang="en-US" sz="2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China Telecom:         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Chongfeng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Xie</a:t>
            </a:r>
            <a:r>
              <a:rPr lang="en-US" altLang="zh-CN" sz="2800" dirty="0" smtClean="0">
                <a:solidFill>
                  <a:schemeClr val="tx1"/>
                </a:solidFill>
              </a:rPr>
              <a:t>,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Qiong</a:t>
            </a:r>
            <a:r>
              <a:rPr lang="en-US" altLang="zh-CN" sz="2800" dirty="0" smtClean="0">
                <a:solidFill>
                  <a:schemeClr val="tx1"/>
                </a:solidFill>
              </a:rPr>
              <a:t> Sun</a:t>
            </a: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Tsinghua University: Yong Cui,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Peng</a:t>
            </a:r>
            <a:r>
              <a:rPr lang="en-US" altLang="zh-CN" sz="2800" dirty="0" smtClean="0">
                <a:solidFill>
                  <a:schemeClr val="tx1"/>
                </a:solidFill>
              </a:rPr>
              <a:t> Wu</a:t>
            </a: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Huawei:                       Cathy Zhou</a:t>
            </a:r>
          </a:p>
        </p:txBody>
      </p:sp>
    </p:spTree>
    <p:extLst>
      <p:ext uri="{BB962C8B-B14F-4D97-AF65-F5344CB8AC3E}">
        <p14:creationId xmlns:p14="http://schemas.microsoft.com/office/powerpoint/2010/main" val="15053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dirty="0">
                <a:ea typeface="微软雅黑" pitchFamily="34" charset="-122"/>
              </a:rPr>
              <a:t>Comments and contributions are welcome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hlinkClick r:id="rId2"/>
              </a:rPr>
              <a:t>http://</a:t>
            </a:r>
            <a:r>
              <a:rPr lang="en-US" altLang="zh-CN" sz="2000">
                <a:hlinkClick r:id="rId2"/>
              </a:rPr>
              <a:t>tools.ietf.org/html/draft-cui-softwire-b4-translated-ds-lite-01 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414049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09600" y="274320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Q&amp;A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24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Dual-stack lite adopts CGN to deal with the incoming IPv4 exhaustion problem, which maintains per-session mappings on AFTR. </a:t>
            </a:r>
          </a:p>
          <a:p>
            <a:r>
              <a:rPr lang="en-US" altLang="zh-CN" dirty="0" smtClean="0"/>
              <a:t>The huge amount of sessions from the users  would cause extra load, hardware cost, and performance issues in AFTR.</a:t>
            </a:r>
          </a:p>
          <a:p>
            <a:r>
              <a:rPr lang="en-US" altLang="zh-CN" dirty="0" smtClean="0"/>
              <a:t>In order to reduce the amount of address mappings on the concentrator, it is reasonable to move the  translation from the concentrator to initiators. 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88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Lightweight 4over6?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IPv4-over-IPv6 hub and spoke mechanism</a:t>
            </a:r>
          </a:p>
          <a:p>
            <a:r>
              <a:rPr lang="en-US" altLang="zh-CN" dirty="0" smtClean="0"/>
              <a:t>The tunnel concentrator supports address sharing to deal with IPv4 address exhaustion.</a:t>
            </a:r>
          </a:p>
          <a:p>
            <a:r>
              <a:rPr lang="en-US" altLang="zh-CN" dirty="0"/>
              <a:t>S</a:t>
            </a:r>
            <a:r>
              <a:rPr lang="en-US" altLang="zh-CN" dirty="0" smtClean="0"/>
              <a:t>ession </a:t>
            </a:r>
            <a:r>
              <a:rPr lang="en-US" altLang="zh-CN" dirty="0"/>
              <a:t>translation is moved to the initiator side. </a:t>
            </a:r>
            <a:endParaRPr lang="en-US" altLang="zh-CN" sz="3600" dirty="0"/>
          </a:p>
        </p:txBody>
      </p:sp>
    </p:spTree>
    <p:extLst>
      <p:ext uri="{BB962C8B-B14F-4D97-AF65-F5344CB8AC3E}">
        <p14:creationId xmlns:p14="http://schemas.microsoft.com/office/powerpoint/2010/main" val="37165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云形 115"/>
          <p:cNvSpPr>
            <a:spLocks/>
          </p:cNvSpPr>
          <p:nvPr/>
        </p:nvSpPr>
        <p:spPr bwMode="auto">
          <a:xfrm>
            <a:off x="3352800" y="3124200"/>
            <a:ext cx="2057400" cy="144780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sp>
        <p:nvSpPr>
          <p:cNvPr id="1029" name="云形 115"/>
          <p:cNvSpPr>
            <a:spLocks/>
          </p:cNvSpPr>
          <p:nvPr/>
        </p:nvSpPr>
        <p:spPr bwMode="auto">
          <a:xfrm>
            <a:off x="1219200" y="3200400"/>
            <a:ext cx="2057400" cy="144780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sp>
        <p:nvSpPr>
          <p:cNvPr id="10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Broadband Deployment scenarios</a:t>
            </a:r>
            <a:endParaRPr lang="zh-CN" altLang="en-US" dirty="0" smtClean="0"/>
          </a:p>
        </p:txBody>
      </p:sp>
      <p:sp>
        <p:nvSpPr>
          <p:cNvPr id="1031" name="TextBox 28"/>
          <p:cNvSpPr txBox="1">
            <a:spLocks noChangeArrowheads="1"/>
          </p:cNvSpPr>
          <p:nvPr/>
        </p:nvSpPr>
        <p:spPr bwMode="auto">
          <a:xfrm>
            <a:off x="7445375" y="1752600"/>
            <a:ext cx="1546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>
                <a:cs typeface="Times New Roman" pitchFamily="18" charset="0"/>
              </a:rPr>
              <a:t>IPv4</a:t>
            </a:r>
            <a:r>
              <a:rPr kumimoji="1" lang="zh-CN" altLang="en-US">
                <a:cs typeface="Times New Roman" pitchFamily="18" charset="0"/>
              </a:rPr>
              <a:t> </a:t>
            </a:r>
            <a:r>
              <a:rPr kumimoji="1" lang="en-US" altLang="zh-CN">
                <a:cs typeface="Times New Roman" pitchFamily="18" charset="0"/>
              </a:rPr>
              <a:t>server</a:t>
            </a:r>
          </a:p>
        </p:txBody>
      </p:sp>
      <p:sp>
        <p:nvSpPr>
          <p:cNvPr id="1032" name="TextBox 28"/>
          <p:cNvSpPr txBox="1">
            <a:spLocks noChangeArrowheads="1"/>
          </p:cNvSpPr>
          <p:nvPr/>
        </p:nvSpPr>
        <p:spPr bwMode="auto">
          <a:xfrm>
            <a:off x="1828800" y="3605213"/>
            <a:ext cx="1066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400"/>
              <a:t>Access </a:t>
            </a:r>
          </a:p>
          <a:p>
            <a:pPr eaLnBrk="1" hangingPunct="1"/>
            <a:r>
              <a:rPr kumimoji="1" lang="en-US" altLang="zh-CN" sz="1400"/>
              <a:t>Network</a:t>
            </a:r>
          </a:p>
          <a:p>
            <a:pPr eaLnBrk="1" hangingPunct="1"/>
            <a:r>
              <a:rPr kumimoji="1" lang="en-US" altLang="zh-CN" sz="1400"/>
              <a:t> (IPv6)</a:t>
            </a:r>
          </a:p>
        </p:txBody>
      </p:sp>
      <p:sp>
        <p:nvSpPr>
          <p:cNvPr id="1033" name="TextBox 7"/>
          <p:cNvSpPr txBox="1">
            <a:spLocks noChangeArrowheads="1"/>
          </p:cNvSpPr>
          <p:nvPr/>
        </p:nvSpPr>
        <p:spPr bwMode="auto">
          <a:xfrm>
            <a:off x="3657600" y="36576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400"/>
              <a:t>Metro Network</a:t>
            </a:r>
          </a:p>
          <a:p>
            <a:pPr eaLnBrk="1" hangingPunct="1"/>
            <a:r>
              <a:rPr kumimoji="1" lang="en-US" altLang="zh-CN" sz="1400"/>
              <a:t>(IPv6)</a:t>
            </a:r>
          </a:p>
        </p:txBody>
      </p:sp>
      <p:sp>
        <p:nvSpPr>
          <p:cNvPr id="1034" name="云形 41"/>
          <p:cNvSpPr>
            <a:spLocks/>
          </p:cNvSpPr>
          <p:nvPr/>
        </p:nvSpPr>
        <p:spPr bwMode="auto">
          <a:xfrm>
            <a:off x="5191125" y="2057400"/>
            <a:ext cx="2276475" cy="1474788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FFC000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pic>
        <p:nvPicPr>
          <p:cNvPr id="1035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2871788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TextBox 10"/>
          <p:cNvSpPr txBox="1">
            <a:spLocks noChangeArrowheads="1"/>
          </p:cNvSpPr>
          <p:nvPr/>
        </p:nvSpPr>
        <p:spPr bwMode="auto">
          <a:xfrm>
            <a:off x="5840413" y="2381250"/>
            <a:ext cx="1093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600"/>
              <a:t>Backbone</a:t>
            </a:r>
          </a:p>
          <a:p>
            <a:pPr eaLnBrk="1" hangingPunct="1"/>
            <a:r>
              <a:rPr kumimoji="1" lang="en-US" altLang="zh-CN" sz="1600"/>
              <a:t>(IPv4)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8077200" y="2225675"/>
          <a:ext cx="323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CorelDRAW" r:id="rId5" imgW="1103760" imgH="1987200" progId="">
                  <p:embed/>
                </p:oleObj>
              </mc:Choice>
              <mc:Fallback>
                <p:oleObj name="CorelDRAW" r:id="rId5" imgW="1103760" imgH="198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2225675"/>
                        <a:ext cx="3238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37" name="AutoShape 30"/>
          <p:cNvCxnSpPr>
            <a:cxnSpLocks noChangeShapeType="1"/>
          </p:cNvCxnSpPr>
          <p:nvPr/>
        </p:nvCxnSpPr>
        <p:spPr bwMode="auto">
          <a:xfrm>
            <a:off x="7670800" y="2474913"/>
            <a:ext cx="406400" cy="17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8" name="AutoShape 30"/>
          <p:cNvCxnSpPr>
            <a:cxnSpLocks noChangeShapeType="1"/>
          </p:cNvCxnSpPr>
          <p:nvPr/>
        </p:nvCxnSpPr>
        <p:spPr bwMode="auto">
          <a:xfrm flipV="1">
            <a:off x="7739063" y="5168900"/>
            <a:ext cx="4064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39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75" y="2168525"/>
            <a:ext cx="6318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4872038"/>
            <a:ext cx="63341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9"/>
          <p:cNvGraphicFramePr>
            <a:graphicFrameLocks noChangeAspect="1"/>
          </p:cNvGraphicFramePr>
          <p:nvPr/>
        </p:nvGraphicFramePr>
        <p:xfrm>
          <a:off x="8145463" y="4902200"/>
          <a:ext cx="323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CorelDRAW" r:id="rId7" imgW="1103760" imgH="1987200" progId="">
                  <p:embed/>
                </p:oleObj>
              </mc:Choice>
              <mc:Fallback>
                <p:oleObj name="CorelDRAW" r:id="rId7" imgW="1103760" imgH="198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5463" y="4902200"/>
                        <a:ext cx="3238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" name="云形 115"/>
          <p:cNvSpPr>
            <a:spLocks/>
          </p:cNvSpPr>
          <p:nvPr/>
        </p:nvSpPr>
        <p:spPr bwMode="auto">
          <a:xfrm>
            <a:off x="5276850" y="3956050"/>
            <a:ext cx="2495550" cy="1711325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pic>
        <p:nvPicPr>
          <p:cNvPr id="1042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4079875"/>
            <a:ext cx="6334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TextBox 117"/>
          <p:cNvSpPr txBox="1">
            <a:spLocks noChangeArrowheads="1"/>
          </p:cNvSpPr>
          <p:nvPr/>
        </p:nvSpPr>
        <p:spPr bwMode="auto">
          <a:xfrm>
            <a:off x="6010275" y="4340225"/>
            <a:ext cx="1304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600"/>
              <a:t>Backbone</a:t>
            </a:r>
          </a:p>
          <a:p>
            <a:pPr eaLnBrk="1" hangingPunct="1"/>
            <a:r>
              <a:rPr kumimoji="1" lang="en-US" altLang="zh-CN" sz="1600"/>
              <a:t>(IPv6)</a:t>
            </a:r>
          </a:p>
        </p:txBody>
      </p:sp>
      <p:sp>
        <p:nvSpPr>
          <p:cNvPr id="1044" name="TextBox 28"/>
          <p:cNvSpPr txBox="1">
            <a:spLocks noChangeArrowheads="1"/>
          </p:cNvSpPr>
          <p:nvPr/>
        </p:nvSpPr>
        <p:spPr bwMode="auto">
          <a:xfrm>
            <a:off x="7539038" y="5364163"/>
            <a:ext cx="1604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>
                <a:cs typeface="Times New Roman" pitchFamily="18" charset="0"/>
              </a:rPr>
              <a:t>IPv6 server</a:t>
            </a:r>
          </a:p>
        </p:txBody>
      </p:sp>
      <p:sp>
        <p:nvSpPr>
          <p:cNvPr id="1045" name="Text Box 80"/>
          <p:cNvSpPr txBox="1">
            <a:spLocks noChangeArrowheads="1"/>
          </p:cNvSpPr>
          <p:nvPr/>
        </p:nvSpPr>
        <p:spPr bwMode="auto">
          <a:xfrm>
            <a:off x="5534025" y="4060825"/>
            <a:ext cx="7143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BR</a:t>
            </a:r>
          </a:p>
        </p:txBody>
      </p:sp>
      <p:pic>
        <p:nvPicPr>
          <p:cNvPr id="1046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3611563"/>
            <a:ext cx="6318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6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2895600"/>
            <a:ext cx="8604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" name="Text Box 82"/>
          <p:cNvSpPr txBox="1">
            <a:spLocks noChangeArrowheads="1"/>
          </p:cNvSpPr>
          <p:nvPr/>
        </p:nvSpPr>
        <p:spPr bwMode="auto">
          <a:xfrm>
            <a:off x="5257800" y="2590800"/>
            <a:ext cx="6365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BR</a:t>
            </a:r>
          </a:p>
        </p:txBody>
      </p:sp>
      <p:sp>
        <p:nvSpPr>
          <p:cNvPr id="1049" name="Freeform 83"/>
          <p:cNvSpPr>
            <a:spLocks/>
          </p:cNvSpPr>
          <p:nvPr/>
        </p:nvSpPr>
        <p:spPr bwMode="auto">
          <a:xfrm>
            <a:off x="820738" y="3998913"/>
            <a:ext cx="6488112" cy="1290637"/>
          </a:xfrm>
          <a:custGeom>
            <a:avLst/>
            <a:gdLst>
              <a:gd name="T0" fmla="*/ 0 w 4309"/>
              <a:gd name="T1" fmla="*/ 2147483647 h 658"/>
              <a:gd name="T2" fmla="*/ 2147483647 w 4309"/>
              <a:gd name="T3" fmla="*/ 2147483647 h 658"/>
              <a:gd name="T4" fmla="*/ 2147483647 w 4309"/>
              <a:gd name="T5" fmla="*/ 2147483647 h 658"/>
              <a:gd name="T6" fmla="*/ 2147483647 w 4309"/>
              <a:gd name="T7" fmla="*/ 2147483647 h 658"/>
              <a:gd name="T8" fmla="*/ 2147483647 w 4309"/>
              <a:gd name="T9" fmla="*/ 2147483647 h 658"/>
              <a:gd name="T10" fmla="*/ 2147483647 w 4309"/>
              <a:gd name="T11" fmla="*/ 2147483647 h 6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09"/>
              <a:gd name="T19" fmla="*/ 0 h 658"/>
              <a:gd name="T20" fmla="*/ 4309 w 4309"/>
              <a:gd name="T21" fmla="*/ 658 h 6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09" h="658">
                <a:moveTo>
                  <a:pt x="0" y="23"/>
                </a:moveTo>
                <a:cubicBezTo>
                  <a:pt x="215" y="23"/>
                  <a:pt x="431" y="23"/>
                  <a:pt x="680" y="23"/>
                </a:cubicBezTo>
                <a:cubicBezTo>
                  <a:pt x="929" y="23"/>
                  <a:pt x="1172" y="0"/>
                  <a:pt x="1497" y="23"/>
                </a:cubicBezTo>
                <a:cubicBezTo>
                  <a:pt x="1822" y="46"/>
                  <a:pt x="2261" y="76"/>
                  <a:pt x="2631" y="159"/>
                </a:cubicBezTo>
                <a:cubicBezTo>
                  <a:pt x="3001" y="242"/>
                  <a:pt x="3439" y="439"/>
                  <a:pt x="3719" y="522"/>
                </a:cubicBezTo>
                <a:cubicBezTo>
                  <a:pt x="3999" y="605"/>
                  <a:pt x="4211" y="635"/>
                  <a:pt x="4309" y="658"/>
                </a:cubicBezTo>
              </a:path>
            </a:pathLst>
          </a:custGeom>
          <a:noFill/>
          <a:ln w="15875" cap="flat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0" name="任意多边形 59"/>
          <p:cNvSpPr>
            <a:spLocks/>
          </p:cNvSpPr>
          <p:nvPr/>
        </p:nvSpPr>
        <p:spPr bwMode="auto">
          <a:xfrm>
            <a:off x="690563" y="3633788"/>
            <a:ext cx="2433637" cy="215900"/>
          </a:xfrm>
          <a:custGeom>
            <a:avLst/>
            <a:gdLst>
              <a:gd name="T0" fmla="*/ 0 w 2565400"/>
              <a:gd name="T1" fmla="*/ 0 h 192617"/>
              <a:gd name="T2" fmla="*/ 1168044 w 2565400"/>
              <a:gd name="T3" fmla="*/ 197618 h 192617"/>
              <a:gd name="T4" fmla="*/ 1999529 w 2565400"/>
              <a:gd name="T5" fmla="*/ 98810 h 192617"/>
              <a:gd name="T6" fmla="*/ 0 60000 65536"/>
              <a:gd name="T7" fmla="*/ 0 60000 65536"/>
              <a:gd name="T8" fmla="*/ 0 60000 65536"/>
              <a:gd name="T9" fmla="*/ 0 w 2565400"/>
              <a:gd name="T10" fmla="*/ 0 h 192617"/>
              <a:gd name="T11" fmla="*/ 2565400 w 2565400"/>
              <a:gd name="T12" fmla="*/ 192617 h 1926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65400" h="192617">
                <a:moveTo>
                  <a:pt x="0" y="0"/>
                </a:moveTo>
                <a:cubicBezTo>
                  <a:pt x="535516" y="81491"/>
                  <a:pt x="1071033" y="162983"/>
                  <a:pt x="1498600" y="177800"/>
                </a:cubicBezTo>
                <a:cubicBezTo>
                  <a:pt x="1926167" y="192617"/>
                  <a:pt x="2245783" y="140758"/>
                  <a:pt x="2565400" y="8890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51" name="任意多边形 60"/>
          <p:cNvSpPr>
            <a:spLocks/>
          </p:cNvSpPr>
          <p:nvPr/>
        </p:nvSpPr>
        <p:spPr bwMode="auto">
          <a:xfrm>
            <a:off x="3067050" y="2409825"/>
            <a:ext cx="4297363" cy="1350963"/>
          </a:xfrm>
          <a:custGeom>
            <a:avLst/>
            <a:gdLst>
              <a:gd name="T0" fmla="*/ 46932 w 4530725"/>
              <a:gd name="T1" fmla="*/ 1363474 h 1205441"/>
              <a:gd name="T2" fmla="*/ 125985 w 4530725"/>
              <a:gd name="T3" fmla="*/ 1363474 h 1205441"/>
              <a:gd name="T4" fmla="*/ 1084436 w 4530725"/>
              <a:gd name="T5" fmla="*/ 1203921 h 1205441"/>
              <a:gd name="T6" fmla="*/ 2151571 w 4530725"/>
              <a:gd name="T7" fmla="*/ 768764 h 1205441"/>
              <a:gd name="T8" fmla="*/ 3021094 w 4530725"/>
              <a:gd name="T9" fmla="*/ 217576 h 1205441"/>
              <a:gd name="T10" fmla="*/ 3525025 w 4530725"/>
              <a:gd name="T11" fmla="*/ 0 h 12054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30725"/>
              <a:gd name="T19" fmla="*/ 0 h 1205441"/>
              <a:gd name="T20" fmla="*/ 4530725 w 4530725"/>
              <a:gd name="T21" fmla="*/ 1205441 h 12054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30725" h="1205441">
                <a:moveTo>
                  <a:pt x="60325" y="1193800"/>
                </a:moveTo>
                <a:cubicBezTo>
                  <a:pt x="0" y="1205441"/>
                  <a:pt x="161925" y="1193800"/>
                  <a:pt x="161925" y="1193800"/>
                </a:cubicBezTo>
                <a:cubicBezTo>
                  <a:pt x="384175" y="1170517"/>
                  <a:pt x="959908" y="1140883"/>
                  <a:pt x="1393825" y="1054100"/>
                </a:cubicBezTo>
                <a:cubicBezTo>
                  <a:pt x="1827742" y="967317"/>
                  <a:pt x="2350558" y="817033"/>
                  <a:pt x="2765425" y="673100"/>
                </a:cubicBezTo>
                <a:cubicBezTo>
                  <a:pt x="3180292" y="529167"/>
                  <a:pt x="3588808" y="302683"/>
                  <a:pt x="3883025" y="190500"/>
                </a:cubicBezTo>
                <a:cubicBezTo>
                  <a:pt x="4177242" y="78317"/>
                  <a:pt x="4353983" y="39158"/>
                  <a:pt x="4530725" y="0"/>
                </a:cubicBezTo>
              </a:path>
            </a:pathLst>
          </a:custGeom>
          <a:noFill/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52" name="Text Box 78"/>
          <p:cNvSpPr txBox="1">
            <a:spLocks noChangeArrowheads="1"/>
          </p:cNvSpPr>
          <p:nvPr/>
        </p:nvSpPr>
        <p:spPr bwMode="auto">
          <a:xfrm>
            <a:off x="2708275" y="4184650"/>
            <a:ext cx="14827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BRAS/SR</a:t>
            </a:r>
          </a:p>
        </p:txBody>
      </p:sp>
      <p:sp>
        <p:nvSpPr>
          <p:cNvPr id="1053" name="AutoShape 30"/>
          <p:cNvSpPr>
            <a:spLocks noChangeArrowheads="1"/>
          </p:cNvSpPr>
          <p:nvPr/>
        </p:nvSpPr>
        <p:spPr bwMode="auto">
          <a:xfrm>
            <a:off x="4191000" y="2971800"/>
            <a:ext cx="1066800" cy="5334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/>
              <a:t>L</a:t>
            </a:r>
            <a:r>
              <a:rPr lang="en-US" altLang="zh-CN" sz="1400" dirty="0" smtClean="0"/>
              <a:t>4over6</a:t>
            </a:r>
            <a:endParaRPr lang="en-US" altLang="zh-CN" sz="1400" dirty="0"/>
          </a:p>
          <a:p>
            <a:pPr algn="ctr"/>
            <a:r>
              <a:rPr lang="en-US" altLang="zh-CN" sz="1400" dirty="0" smtClean="0"/>
              <a:t>concentrator</a:t>
            </a:r>
            <a:endParaRPr lang="en-US" altLang="zh-CN" sz="1400" dirty="0"/>
          </a:p>
        </p:txBody>
      </p:sp>
      <p:sp>
        <p:nvSpPr>
          <p:cNvPr id="1054" name="AutoShape 30"/>
          <p:cNvSpPr>
            <a:spLocks noChangeArrowheads="1"/>
          </p:cNvSpPr>
          <p:nvPr/>
        </p:nvSpPr>
        <p:spPr bwMode="auto">
          <a:xfrm>
            <a:off x="990600" y="3581400"/>
            <a:ext cx="838200" cy="5334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smtClean="0"/>
              <a:t>L4over6</a:t>
            </a:r>
          </a:p>
          <a:p>
            <a:pPr algn="ctr"/>
            <a:r>
              <a:rPr lang="en-US" altLang="zh-CN" sz="1600" dirty="0" smtClean="0"/>
              <a:t>initiator</a:t>
            </a:r>
            <a:endParaRPr lang="en-US" altLang="zh-CN" sz="1500" dirty="0">
              <a:latin typeface="Calibri" pitchFamily="34" charset="0"/>
            </a:endParaRPr>
          </a:p>
        </p:txBody>
      </p:sp>
      <p:sp>
        <p:nvSpPr>
          <p:cNvPr id="1055" name="TextBox 28"/>
          <p:cNvSpPr txBox="1">
            <a:spLocks noChangeArrowheads="1"/>
          </p:cNvSpPr>
          <p:nvPr/>
        </p:nvSpPr>
        <p:spPr bwMode="auto">
          <a:xfrm>
            <a:off x="-76200" y="33623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en-US" altLang="zh-CN" sz="1400" dirty="0"/>
              <a:t>Dual-stack user</a:t>
            </a:r>
          </a:p>
        </p:txBody>
      </p:sp>
      <p:pic>
        <p:nvPicPr>
          <p:cNvPr id="1056" name="Picture 6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3810000"/>
            <a:ext cx="8604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Box 28"/>
          <p:cNvSpPr txBox="1">
            <a:spLocks noChangeArrowheads="1"/>
          </p:cNvSpPr>
          <p:nvPr/>
        </p:nvSpPr>
        <p:spPr bwMode="auto">
          <a:xfrm>
            <a:off x="-76200" y="42767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en-US" altLang="zh-CN" sz="1400" dirty="0" smtClean="0"/>
              <a:t>IPv4-only </a:t>
            </a:r>
            <a:r>
              <a:rPr kumimoji="1" lang="en-US" altLang="zh-CN" sz="1400" dirty="0"/>
              <a:t>user</a:t>
            </a:r>
          </a:p>
        </p:txBody>
      </p:sp>
    </p:spTree>
    <p:extLst>
      <p:ext uri="{BB962C8B-B14F-4D97-AF65-F5344CB8AC3E}">
        <p14:creationId xmlns:p14="http://schemas.microsoft.com/office/powerpoint/2010/main" val="4321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Port Restricted IPv4 Address Allocation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 order to reduce the time of port allocation time, it is better to allocate IPv4 address with a port range, which is  known as "restricted address“.</a:t>
            </a:r>
          </a:p>
          <a:p>
            <a:pPr lvl="1"/>
            <a:r>
              <a:rPr lang="en-US" altLang="zh-CN" dirty="0" smtClean="0"/>
              <a:t>Extending DHCP to support address allocation with port range  embedded.  </a:t>
            </a:r>
          </a:p>
          <a:p>
            <a:pPr lvl="1"/>
            <a:r>
              <a:rPr lang="en-US" altLang="zh-CN" dirty="0" smtClean="0"/>
              <a:t>Extending PCP to  support port range control.  See [I-</a:t>
            </a:r>
            <a:r>
              <a:rPr lang="en-US" altLang="zh-CN" dirty="0" err="1" smtClean="0"/>
              <a:t>D.tsou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pcp-natcoord</a:t>
            </a:r>
            <a:r>
              <a:rPr lang="en-US" altLang="zh-CN" dirty="0" smtClean="0"/>
              <a:t>] for details</a:t>
            </a:r>
          </a:p>
          <a:p>
            <a:pPr lvl="1"/>
            <a:r>
              <a:rPr lang="en-US" altLang="zh-CN" dirty="0" smtClean="0"/>
              <a:t>It can </a:t>
            </a:r>
            <a:r>
              <a:rPr lang="en-US" altLang="zh-CN" dirty="0" smtClean="0"/>
              <a:t>be co-located </a:t>
            </a:r>
            <a:r>
              <a:rPr lang="en-US" altLang="zh-CN" dirty="0" smtClean="0"/>
              <a:t>in </a:t>
            </a:r>
            <a:r>
              <a:rPr lang="en-US" altLang="zh-CN" dirty="0"/>
              <a:t>c</a:t>
            </a:r>
            <a:r>
              <a:rPr lang="en-US" altLang="zh-CN" dirty="0" smtClean="0"/>
              <a:t>oncentrator.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98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Initiator Behavior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For IPv4 packet sent out with private source address, </a:t>
            </a:r>
          </a:p>
          <a:p>
            <a:pPr lvl="1"/>
            <a:r>
              <a:rPr lang="en-US" altLang="zh-CN" dirty="0" smtClean="0"/>
              <a:t>Performs NAT44 function and translates the source address into public.  </a:t>
            </a:r>
          </a:p>
          <a:p>
            <a:pPr lvl="1"/>
            <a:r>
              <a:rPr lang="en-US" altLang="zh-CN" dirty="0" smtClean="0"/>
              <a:t>Encapsulate the packet with concentrator's IPv6 address as destination IPv6 address, and forward it to the concentrator.  </a:t>
            </a:r>
          </a:p>
          <a:p>
            <a:r>
              <a:rPr lang="en-US" altLang="zh-CN" dirty="0" smtClean="0"/>
              <a:t>For IPv4-in-IPv6 packet received from the concentrator, </a:t>
            </a:r>
          </a:p>
          <a:p>
            <a:pPr lvl="1"/>
            <a:r>
              <a:rPr lang="en-US" altLang="zh-CN" dirty="0" smtClean="0"/>
              <a:t>De-</a:t>
            </a:r>
            <a:r>
              <a:rPr lang="en-US" altLang="zh-CN" dirty="0" err="1" smtClean="0"/>
              <a:t>capsulates</a:t>
            </a:r>
            <a:r>
              <a:rPr lang="en-US" altLang="zh-CN" dirty="0" smtClean="0"/>
              <a:t> the IPv6 packet to get the IPv4 packet with public destination IPv4 address. </a:t>
            </a:r>
          </a:p>
          <a:p>
            <a:pPr lvl="1"/>
            <a:r>
              <a:rPr lang="en-US" altLang="zh-CN" dirty="0" smtClean="0"/>
              <a:t>Performs NAT44 function and translates the  destination address into private.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476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Concentrator Behavior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The concentrator supports either an extended DHCPv4 server, or an extended PCP server, to allocate port restricted  addresses. </a:t>
            </a:r>
          </a:p>
          <a:p>
            <a:r>
              <a:rPr lang="en-US" altLang="zh-CN" dirty="0" smtClean="0"/>
              <a:t>When receiving an IPv4-in-IPv6 packet from an  initiator, the concentrator de-</a:t>
            </a:r>
            <a:r>
              <a:rPr lang="en-US" altLang="zh-CN" dirty="0" err="1" smtClean="0"/>
              <a:t>capsulates</a:t>
            </a:r>
            <a:r>
              <a:rPr lang="en-US" altLang="zh-CN" dirty="0" smtClean="0"/>
              <a:t> it and forwards it to IPv4 Internet.  </a:t>
            </a:r>
          </a:p>
          <a:p>
            <a:r>
              <a:rPr lang="en-US" altLang="zh-CN" dirty="0" smtClean="0"/>
              <a:t>For IPv4 packets received from the Internet, it encapsulates this packet </a:t>
            </a:r>
            <a:r>
              <a:rPr lang="en-US" altLang="zh-CN" dirty="0"/>
              <a:t>with </a:t>
            </a:r>
            <a:r>
              <a:rPr lang="en-US" altLang="zh-CN" dirty="0" smtClean="0"/>
              <a:t>the destination </a:t>
            </a:r>
            <a:r>
              <a:rPr lang="en-US" altLang="zh-CN" dirty="0"/>
              <a:t>initiator's IPv6 address </a:t>
            </a:r>
            <a:r>
              <a:rPr lang="en-US" altLang="zh-CN" dirty="0" smtClean="0"/>
              <a:t>, and forwards it to the correct initiator.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46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Mechanism Analysis</a:t>
            </a:r>
            <a:endParaRPr lang="zh-CN" altLang="en-US" dirty="0" smtClean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</a:rPr>
              <a:t>Lightweight</a:t>
            </a:r>
            <a:r>
              <a:rPr lang="en-US" altLang="zh-CN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State-management</a:t>
            </a:r>
            <a:r>
              <a:rPr lang="en-US" altLang="zh-CN" sz="2400" dirty="0" smtClean="0"/>
              <a:t>: </a:t>
            </a:r>
            <a:r>
              <a:rPr lang="en-US" altLang="zh-CN" sz="2400" dirty="0"/>
              <a:t>It decreases the state scale on concentrator from per-session level down to per-user level</a:t>
            </a:r>
            <a:endParaRPr lang="en-US" altLang="zh-CN" sz="2400" dirty="0" smtClean="0"/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Addressing</a:t>
            </a:r>
            <a:r>
              <a:rPr lang="en-US" altLang="zh-CN" sz="2400" dirty="0" smtClean="0"/>
              <a:t>: </a:t>
            </a:r>
            <a:r>
              <a:rPr lang="en-US" altLang="zh-CN" sz="2400" dirty="0"/>
              <a:t>No specific IPv6 address format is  required</a:t>
            </a:r>
            <a:endParaRPr lang="en-US" altLang="zh-CN" sz="2400" dirty="0" smtClean="0"/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Routing</a:t>
            </a:r>
            <a:r>
              <a:rPr lang="en-US" altLang="zh-CN" sz="2400" dirty="0" smtClean="0"/>
              <a:t>: No extra impact on existing routing infrastructure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Logging</a:t>
            </a:r>
            <a:r>
              <a:rPr lang="en-US" altLang="zh-CN" sz="2400" dirty="0" smtClean="0"/>
              <a:t>: Reduces logging information can be achieved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State Synchronization</a:t>
            </a:r>
            <a:r>
              <a:rPr lang="en-US" altLang="zh-CN" sz="2400" dirty="0" smtClean="0"/>
              <a:t>: Relatively more stable state with for HA support.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 dirty="0" smtClean="0"/>
              <a:t>Little impact on existing infrastructure</a:t>
            </a:r>
            <a:r>
              <a:rPr lang="en-US" altLang="zh-CN" sz="2400" dirty="0" smtClean="0"/>
              <a:t>: it can support rapid deployment in operational network.</a:t>
            </a:r>
          </a:p>
          <a:p>
            <a:pPr>
              <a:lnSpc>
                <a:spcPct val="80000"/>
              </a:lnSpc>
            </a:pPr>
            <a:r>
              <a:rPr lang="en-US" altLang="zh-CN" sz="2800" dirty="0"/>
              <a:t>The costs for achieving all these benefits are </a:t>
            </a:r>
            <a:r>
              <a:rPr lang="en-US" altLang="zh-CN" sz="2800" dirty="0" smtClean="0"/>
              <a:t>extra </a:t>
            </a:r>
            <a:r>
              <a:rPr lang="en-US" altLang="zh-CN" sz="2800" dirty="0"/>
              <a:t>signaling </a:t>
            </a:r>
            <a:r>
              <a:rPr lang="en-US" altLang="zh-CN" sz="2800" dirty="0" smtClean="0"/>
              <a:t>behavior and </a:t>
            </a:r>
            <a:r>
              <a:rPr lang="en-US" altLang="zh-CN" sz="2800" dirty="0"/>
              <a:t>per-user states rather than becoming purely </a:t>
            </a:r>
            <a:r>
              <a:rPr lang="en-US" altLang="zh-CN" sz="2800" dirty="0" smtClean="0"/>
              <a:t>stateless.</a:t>
            </a:r>
          </a:p>
        </p:txBody>
      </p:sp>
    </p:spTree>
    <p:extLst>
      <p:ext uri="{BB962C8B-B14F-4D97-AF65-F5344CB8AC3E}">
        <p14:creationId xmlns:p14="http://schemas.microsoft.com/office/powerpoint/2010/main" val="29329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Trial result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525963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We have deployed a prototype in Hunan province. 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823558"/>
              </p:ext>
            </p:extLst>
          </p:nvPr>
        </p:nvGraphicFramePr>
        <p:xfrm>
          <a:off x="304800" y="1935480"/>
          <a:ext cx="8610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6019800"/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Test</a:t>
                      </a:r>
                      <a:r>
                        <a:rPr lang="en-US" altLang="zh-CN" sz="2000" baseline="0" dirty="0" smtClean="0"/>
                        <a:t> Result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Experiment Result</a:t>
                      </a:r>
                      <a:endParaRPr lang="zh-CN" altLang="en-US" sz="20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test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can support web, email,  IM (QQ, msn, </a:t>
                      </a:r>
                      <a:r>
                        <a:rPr lang="en-US" altLang="zh-CN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gtalk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altLang="zh-CN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 ftp, telnet, SSH, video, Video Camera, P2P, online game, </a:t>
                      </a:r>
                      <a:r>
                        <a:rPr lang="en-US" altLang="zh-CN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voip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and so on.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Operating System test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can support Win7 and XP.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Access</a:t>
                      </a:r>
                      <a:r>
                        <a:rPr lang="en-US" altLang="zh-CN" sz="2000" baseline="0" dirty="0" smtClean="0"/>
                        <a:t> network test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PPPoE</a:t>
                      </a:r>
                      <a:r>
                        <a:rPr lang="en-US" altLang="zh-CN" sz="2000" dirty="0" smtClean="0"/>
                        <a:t>, LAN,</a:t>
                      </a:r>
                      <a:r>
                        <a:rPr lang="en-US" altLang="zh-CN" sz="2000" baseline="0" dirty="0" smtClean="0"/>
                        <a:t> WLAN, </a:t>
                      </a:r>
                      <a:r>
                        <a:rPr lang="en-US" altLang="zh-CN" sz="2000" baseline="0" dirty="0" err="1" smtClean="0"/>
                        <a:t>etc</a:t>
                      </a:r>
                      <a:endParaRPr lang="zh-CN" altLang="en-US" sz="20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Performance test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The performance test for concentrator is carried out on a normal PC.</a:t>
                      </a:r>
                    </a:p>
                    <a:p>
                      <a:r>
                        <a:rPr lang="en-US" altLang="zh-CN" sz="2000" dirty="0" smtClean="0"/>
                        <a:t>It can still support more than one hundred million concurrent sessions. </a:t>
                      </a:r>
                    </a:p>
                    <a:p>
                      <a:r>
                        <a:rPr lang="en-US" altLang="zh-CN" sz="2000" dirty="0" smtClean="0"/>
                        <a:t>Due to limitation of the PC hardware, the overall throughput is about 300Mbps</a:t>
                      </a:r>
                      <a:r>
                        <a:rPr lang="en-US" altLang="zh-CN" sz="2000" baseline="0" dirty="0" smtClean="0"/>
                        <a:t> bidirectional.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97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602</Words>
  <Application>Microsoft Office PowerPoint</Application>
  <PresentationFormat>全屏显示(4:3)</PresentationFormat>
  <Paragraphs>81</Paragraphs>
  <Slides>11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Office 主题​​</vt:lpstr>
      <vt:lpstr>CorelDRAW</vt:lpstr>
      <vt:lpstr>Lightweight 4over6 in access network draft-cui-softwire-b4-translated-ds-lite-01</vt:lpstr>
      <vt:lpstr>Background</vt:lpstr>
      <vt:lpstr>What is Lightweight 4over6?</vt:lpstr>
      <vt:lpstr>Broadband Deployment scenarios</vt:lpstr>
      <vt:lpstr>Port Restricted IPv4 Address Allocation</vt:lpstr>
      <vt:lpstr>Initiator Behavior</vt:lpstr>
      <vt:lpstr>Concentrator Behavior</vt:lpstr>
      <vt:lpstr>Mechanism Analysis</vt:lpstr>
      <vt:lpstr>Trial result</vt:lpstr>
      <vt:lpstr>PowerPoint 演示文稿</vt:lpstr>
      <vt:lpstr>Q&amp;A</vt:lpstr>
    </vt:vector>
  </TitlesOfParts>
  <Company>CTBRI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Chongfeng Xie</dc:creator>
  <cp:lastModifiedBy>xiechf</cp:lastModifiedBy>
  <cp:revision>35</cp:revision>
  <dcterms:created xsi:type="dcterms:W3CDTF">2011-07-18T07:44:19Z</dcterms:created>
  <dcterms:modified xsi:type="dcterms:W3CDTF">2011-07-24T13:46:56Z</dcterms:modified>
</cp:coreProperties>
</file>