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F9D282-429D-450E-9921-23EC56DEA998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023E0-BA08-400A-96AC-0D1822CF3A8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ron.com/disp/story.mpl/topstory/3364562.html#ixzz1NDLn6mrw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B75BD-AC5A-44EA-9634-B79CAFFA837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B75BD-AC5A-44EA-9634-B79CAFFA837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414" y="8684381"/>
            <a:ext cx="2972098" cy="458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3" rIns="91424" bIns="45713" anchor="b"/>
          <a:lstStyle/>
          <a:p>
            <a:pPr algn="r" defTabSz="914485"/>
            <a:fld id="{45ACD269-2B2B-4A25-86DA-4D7F8FC514F1}" type="slidenum">
              <a:rPr lang="en-US" sz="1100"/>
              <a:pPr algn="r" defTabSz="914485"/>
              <a:t>11</a:t>
            </a:fld>
            <a:endParaRPr lang="en-US" sz="1100" dirty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B75BD-AC5A-44EA-9634-B79CAFFA837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414" y="8684381"/>
            <a:ext cx="2972098" cy="458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3" rIns="91424" bIns="45713" anchor="b"/>
          <a:lstStyle/>
          <a:p>
            <a:pPr algn="r" defTabSz="914485"/>
            <a:fld id="{45ACD269-2B2B-4A25-86DA-4D7F8FC514F1}" type="slidenum">
              <a:rPr lang="en-US" sz="1100"/>
              <a:pPr algn="r" defTabSz="914485"/>
              <a:t>13</a:t>
            </a:fld>
            <a:endParaRPr lang="en-US" sz="1100" dirty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B75BD-AC5A-44EA-9634-B79CAFFA837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B75BD-AC5A-44EA-9634-B79CAFFA837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B75BD-AC5A-44EA-9634-B79CAFFA837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Highway</a:t>
            </a:r>
            <a:r>
              <a:rPr lang="en-US" baseline="0" dirty="0" smtClean="0"/>
              <a:t> congestion in Houston during the evacuation of Hurricane Rita.</a:t>
            </a:r>
          </a:p>
          <a:p>
            <a:endParaRPr lang="en-US" baseline="0" dirty="0" smtClean="0"/>
          </a:p>
          <a:p>
            <a:r>
              <a:rPr lang="en-US" dirty="0" smtClean="0"/>
              <a:t>Sixteen hours to San Antonio and Dallas. Eleven hours to Austin. With over a million people trying to flee vulnerable parts of the Houston area, Hurricane Rita will be a nightmare even if Galveston doesn't take a direct hit. Trying to leave Houston on I-10, Ella </a:t>
            </a:r>
            <a:r>
              <a:rPr lang="en-US" dirty="0" err="1" smtClean="0"/>
              <a:t>Corder</a:t>
            </a:r>
            <a:r>
              <a:rPr lang="en-US" dirty="0" smtClean="0"/>
              <a:t> drove 15 hours to go just 13 miles today. Noticing cars out of gas littering the freeway, she turned off her air-conditioner to save fuel, but the 52-year-old heart patient worried the heat and exhaustion were taking a toll on her. </a:t>
            </a:r>
          </a:p>
          <a:p>
            <a:r>
              <a:rPr lang="en-US" dirty="0" smtClean="0"/>
              <a:t>"All I want to do is go home," she said tearfully by cell phone. "Can't anyone get me out of here? " </a:t>
            </a:r>
          </a:p>
          <a:p>
            <a:r>
              <a:rPr lang="en-US" dirty="0" smtClean="0"/>
              <a:t>Other evacuees' frustration turned into anger as the day wore on.</a:t>
            </a:r>
          </a:p>
          <a:p>
            <a:r>
              <a:rPr lang="en-US" dirty="0" smtClean="0"/>
              <a:t>"This is the worst planning I've ever seen," said Julie Anderson, who covered just 45 miles in 12 hours after setting out from her home in the Houston suburb of </a:t>
            </a:r>
            <a:r>
              <a:rPr lang="en-US" dirty="0" err="1" smtClean="0"/>
              <a:t>LaPorte</a:t>
            </a:r>
            <a:r>
              <a:rPr lang="en-US" dirty="0" smtClean="0"/>
              <a:t>. "They say we've learned a lot from Hurricane Katrina. Well, you couldn't prove it by me."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Read more: </a:t>
            </a:r>
            <a:r>
              <a:rPr lang="en-US" dirty="0" smtClean="0">
                <a:hlinkClick r:id="rId3"/>
              </a:rPr>
              <a:t>http://www.chron.com/disp/story.mpl/topstory/3364562.html#ixzz1NDLn6mrw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B75BD-AC5A-44EA-9634-B79CAFFA837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Information based on Sandvine “Fall 2010 Global Internet Phenomena Report”.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B75BD-AC5A-44EA-9634-B79CAFFA837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Information based on Sandvine “Spring 2011 Global Internet Phenomena Report”.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B75BD-AC5A-44EA-9634-B79CAFFA837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B75BD-AC5A-44EA-9634-B79CAFFA837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414" y="8684381"/>
            <a:ext cx="2972098" cy="458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3" rIns="91424" bIns="45713" anchor="b"/>
          <a:lstStyle/>
          <a:p>
            <a:pPr algn="r" defTabSz="914485"/>
            <a:fld id="{45ACD269-2B2B-4A25-86DA-4D7F8FC514F1}" type="slidenum">
              <a:rPr lang="en-US" sz="1100"/>
              <a:pPr algn="r" defTabSz="914485"/>
              <a:t>7</a:t>
            </a:fld>
            <a:endParaRPr lang="en-US" sz="1100" dirty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414" y="8684381"/>
            <a:ext cx="2972098" cy="458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3" rIns="91424" bIns="45713" anchor="b"/>
          <a:lstStyle/>
          <a:p>
            <a:pPr algn="r" defTabSz="914485"/>
            <a:fld id="{45ACD269-2B2B-4A25-86DA-4D7F8FC514F1}" type="slidenum">
              <a:rPr lang="en-US" sz="1100"/>
              <a:pPr algn="r" defTabSz="914485"/>
              <a:t>8</a:t>
            </a:fld>
            <a:endParaRPr lang="en-US" sz="1100" dirty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B75BD-AC5A-44EA-9634-B79CAFFA837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B86D-420D-4BDA-A34E-2EBA777657D4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B86D-420D-4BDA-A34E-2EBA777657D4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B86D-420D-4BDA-A34E-2EBA777657D4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B86D-420D-4BDA-A34E-2EBA777657D4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B86D-420D-4BDA-A34E-2EBA777657D4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B86D-420D-4BDA-A34E-2EBA777657D4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B86D-420D-4BDA-A34E-2EBA777657D4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B86D-420D-4BDA-A34E-2EBA777657D4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B86D-420D-4BDA-A34E-2EBA777657D4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B86D-420D-4BDA-A34E-2EBA777657D4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B86D-420D-4BDA-A34E-2EBA777657D4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2B86D-420D-4BDA-A34E-2EBA777657D4}" type="datetimeFigureOut">
              <a:rPr lang="en-US" smtClean="0"/>
              <a:pPr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685800" y="557213"/>
            <a:ext cx="7772400" cy="3176587"/>
          </a:xfrm>
        </p:spPr>
        <p:txBody>
          <a:bodyPr/>
          <a:lstStyle/>
          <a:p>
            <a:r>
              <a:rPr lang="en-US" sz="4800" dirty="0" smtClean="0"/>
              <a:t>TSV P2P Efforts – From an ISP’s Perspective</a:t>
            </a: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3200" dirty="0" smtClean="0"/>
              <a:t>Richard Woundy</a:t>
            </a:r>
          </a:p>
          <a:p>
            <a:pPr marL="0" indent="0">
              <a:buFontTx/>
              <a:buNone/>
            </a:pPr>
            <a:r>
              <a:rPr lang="en-US" sz="3200" dirty="0" smtClean="0"/>
              <a:t>DECADE and CDNI co-chair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Swarm Localization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Initial peers are more likely to be located in same ISP network</a:t>
            </a:r>
          </a:p>
          <a:p>
            <a:r>
              <a:rPr lang="en-US" dirty="0" smtClean="0"/>
              <a:t>Network benefits</a:t>
            </a:r>
          </a:p>
          <a:p>
            <a:pPr lvl="1"/>
            <a:r>
              <a:rPr lang="en-US" dirty="0" smtClean="0"/>
              <a:t>P2P traffic crosses fewer ISP links</a:t>
            </a:r>
          </a:p>
          <a:p>
            <a:pPr lvl="1"/>
            <a:r>
              <a:rPr lang="en-US" dirty="0" smtClean="0"/>
              <a:t>ISP may reduce backbone traffic (and backbone interconnect costs)</a:t>
            </a:r>
          </a:p>
          <a:p>
            <a:r>
              <a:rPr lang="en-US" dirty="0" err="1" smtClean="0"/>
              <a:t>Enduser</a:t>
            </a:r>
            <a:r>
              <a:rPr lang="en-US" dirty="0" smtClean="0"/>
              <a:t> benefits</a:t>
            </a:r>
          </a:p>
          <a:p>
            <a:pPr lvl="1"/>
            <a:r>
              <a:rPr lang="en-US" dirty="0" smtClean="0"/>
              <a:t>Peers may perceive lower latency, higher network reliability, and higher throughput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P2P Overlay </a:t>
            </a:r>
            <a:r>
              <a:rPr lang="en-US" dirty="0" smtClean="0"/>
              <a:t>With Localization</a:t>
            </a:r>
            <a:endParaRPr lang="en-US" dirty="0" smtClean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" y="1097280"/>
            <a:ext cx="7787640" cy="545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P2P Caching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Traffic exchange among peers is directed through network caching server</a:t>
            </a:r>
            <a:endParaRPr lang="en-US" dirty="0" smtClean="0"/>
          </a:p>
          <a:p>
            <a:r>
              <a:rPr lang="en-US" dirty="0" smtClean="0"/>
              <a:t>Network benefits</a:t>
            </a:r>
          </a:p>
          <a:p>
            <a:pPr lvl="1"/>
            <a:r>
              <a:rPr lang="en-US" dirty="0" smtClean="0"/>
              <a:t>Peers avoid both duplicate uploads and downloads of data</a:t>
            </a:r>
            <a:endParaRPr lang="en-US" dirty="0" smtClean="0"/>
          </a:p>
          <a:p>
            <a:pPr lvl="1"/>
            <a:r>
              <a:rPr lang="en-US" dirty="0" smtClean="0"/>
              <a:t>ISP </a:t>
            </a:r>
            <a:r>
              <a:rPr lang="en-US" dirty="0" smtClean="0"/>
              <a:t>may </a:t>
            </a:r>
            <a:r>
              <a:rPr lang="en-US" dirty="0" smtClean="0"/>
              <a:t>reduce </a:t>
            </a:r>
            <a:r>
              <a:rPr lang="en-US" dirty="0" smtClean="0"/>
              <a:t>access &amp; backbone traffic</a:t>
            </a:r>
            <a:endParaRPr lang="en-US" dirty="0" smtClean="0"/>
          </a:p>
          <a:p>
            <a:r>
              <a:rPr lang="en-US" dirty="0" err="1" smtClean="0"/>
              <a:t>Enduser</a:t>
            </a:r>
            <a:r>
              <a:rPr lang="en-US" dirty="0" smtClean="0"/>
              <a:t> benefits</a:t>
            </a:r>
          </a:p>
          <a:p>
            <a:pPr lvl="1"/>
            <a:r>
              <a:rPr lang="en-US" dirty="0" smtClean="0"/>
              <a:t>Peers may perceive lower latency, higher </a:t>
            </a:r>
            <a:r>
              <a:rPr lang="en-US" dirty="0" smtClean="0"/>
              <a:t>swarm </a:t>
            </a:r>
            <a:r>
              <a:rPr lang="en-US" dirty="0" smtClean="0"/>
              <a:t>reliability, and higher throughput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P2P Overlay Using Network Caching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" y="1127760"/>
            <a:ext cx="7787640" cy="5501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Economics Behind Network Caching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613" y="1066800"/>
            <a:ext cx="7772400" cy="479107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Continued growth in overall Internet traffic</a:t>
            </a:r>
          </a:p>
          <a:p>
            <a:pPr lvl="1"/>
            <a:r>
              <a:rPr lang="en-US" dirty="0" smtClean="0"/>
              <a:t>45-60% y-o-y growth (Arbor/Cisco/MINTS)</a:t>
            </a:r>
          </a:p>
          <a:p>
            <a:pPr lvl="1"/>
            <a:r>
              <a:rPr lang="en-US" dirty="0" smtClean="0"/>
              <a:t>Need 33% y-o-y cost reductions to keep up</a:t>
            </a:r>
          </a:p>
          <a:p>
            <a:r>
              <a:rPr lang="en-US" dirty="0" smtClean="0"/>
              <a:t>Divergence in </a:t>
            </a:r>
            <a:r>
              <a:rPr lang="en-US" dirty="0" smtClean="0"/>
              <a:t>infrastructure cost </a:t>
            </a:r>
            <a:r>
              <a:rPr lang="en-US" dirty="0" smtClean="0"/>
              <a:t>reductions</a:t>
            </a:r>
          </a:p>
          <a:p>
            <a:pPr lvl="1"/>
            <a:r>
              <a:rPr lang="en-US" dirty="0" smtClean="0"/>
              <a:t>15% y-o-y cost reduction in routing and transport costs</a:t>
            </a:r>
          </a:p>
          <a:p>
            <a:pPr lvl="1"/>
            <a:r>
              <a:rPr lang="en-US" dirty="0" smtClean="0"/>
              <a:t>38% y-o-y improvement in price / performance for commodity servers</a:t>
            </a:r>
          </a:p>
          <a:p>
            <a:pPr lvl="1"/>
            <a:r>
              <a:rPr lang="en-US" dirty="0" smtClean="0"/>
              <a:t>30% y-o-y improvement in storage density</a:t>
            </a:r>
          </a:p>
          <a:p>
            <a:r>
              <a:rPr lang="en-US" dirty="0" smtClean="0"/>
              <a:t>This is still a work in progress!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TSV </a:t>
            </a:r>
            <a:r>
              <a:rPr lang="en-US" dirty="0" smtClean="0"/>
              <a:t>P2P WG Efforts</a:t>
            </a:r>
            <a:r>
              <a:rPr lang="en-US" dirty="0" smtClean="0"/>
              <a:t> </a:t>
            </a:r>
            <a:r>
              <a:rPr lang="en-US" dirty="0" smtClean="0"/>
              <a:t>Represent a</a:t>
            </a:r>
            <a:r>
              <a:rPr lang="en-US" dirty="0" smtClean="0"/>
              <a:t> Promising Industry Direction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Pro-active traffic management</a:t>
            </a:r>
          </a:p>
          <a:p>
            <a:pPr lvl="1"/>
            <a:r>
              <a:rPr lang="en-US" dirty="0" smtClean="0"/>
              <a:t>Versus reactive traffic management</a:t>
            </a:r>
          </a:p>
          <a:p>
            <a:r>
              <a:rPr lang="en-US" dirty="0" smtClean="0"/>
              <a:t>Applications leverage network information and resources</a:t>
            </a:r>
          </a:p>
          <a:p>
            <a:pPr lvl="1"/>
            <a:r>
              <a:rPr lang="en-US" dirty="0" smtClean="0"/>
              <a:t>Versus unilateral </a:t>
            </a:r>
            <a:r>
              <a:rPr lang="en-US" dirty="0" smtClean="0"/>
              <a:t>actions by either the network </a:t>
            </a:r>
            <a:r>
              <a:rPr lang="en-US" dirty="0" smtClean="0"/>
              <a:t>or </a:t>
            </a:r>
            <a:r>
              <a:rPr lang="en-US" dirty="0" err="1" smtClean="0"/>
              <a:t>enduser</a:t>
            </a:r>
            <a:r>
              <a:rPr lang="en-US" dirty="0" smtClean="0"/>
              <a:t> applications</a:t>
            </a:r>
            <a:endParaRPr lang="en-US" dirty="0" smtClean="0"/>
          </a:p>
          <a:p>
            <a:r>
              <a:rPr lang="en-US" dirty="0" smtClean="0"/>
              <a:t>Win-win traffic optimizations</a:t>
            </a:r>
          </a:p>
          <a:p>
            <a:pPr lvl="1"/>
            <a:r>
              <a:rPr lang="en-US" dirty="0" smtClean="0"/>
              <a:t>Versus zero-sum tradeoffs among stakeholders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Presentation Overview</a:t>
            </a:r>
            <a:br>
              <a:rPr lang="en-US" smtClean="0"/>
            </a:b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application traffic levels</a:t>
            </a:r>
          </a:p>
          <a:p>
            <a:r>
              <a:rPr lang="en-US" dirty="0" smtClean="0"/>
              <a:t>Unique P2P traffic impacts for ISPs</a:t>
            </a:r>
          </a:p>
          <a:p>
            <a:r>
              <a:rPr lang="en-US" dirty="0" smtClean="0"/>
              <a:t>TSV </a:t>
            </a:r>
            <a:r>
              <a:rPr lang="en-US" dirty="0" smtClean="0"/>
              <a:t>WG Efforts for P2P </a:t>
            </a:r>
            <a:r>
              <a:rPr lang="en-US" dirty="0" smtClean="0"/>
              <a:t>Efficiency</a:t>
            </a:r>
          </a:p>
          <a:p>
            <a:pPr lvl="1"/>
            <a:r>
              <a:rPr lang="en-US" dirty="0" smtClean="0"/>
              <a:t>ALTO, DECADE, LEDBAT, PPSP</a:t>
            </a:r>
          </a:p>
          <a:p>
            <a:r>
              <a:rPr lang="en-US" dirty="0" smtClean="0"/>
              <a:t>Benefits of localization and P2P caching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itaHoustonEvacuation.jpg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Composition of Network </a:t>
            </a:r>
            <a:r>
              <a:rPr lang="en-US" dirty="0" smtClean="0"/>
              <a:t>Traffic</a:t>
            </a:r>
            <a:br>
              <a:rPr lang="en-US" dirty="0" smtClean="0"/>
            </a:br>
            <a:r>
              <a:rPr lang="en-US" dirty="0" smtClean="0"/>
              <a:t>North </a:t>
            </a:r>
            <a:r>
              <a:rPr lang="en-US" dirty="0" smtClean="0"/>
              <a:t>America Peak (</a:t>
            </a:r>
            <a:r>
              <a:rPr lang="en-US" dirty="0" err="1" smtClean="0"/>
              <a:t>Sandvine</a:t>
            </a:r>
            <a:r>
              <a:rPr lang="en-US" dirty="0" smtClean="0"/>
              <a:t> 2010)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09613" y="1743075"/>
          <a:ext cx="7772400" cy="298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0987"/>
                <a:gridCol w="1524000"/>
                <a:gridCol w="215741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Traffic Class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Upstream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Downstream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Real-time Entertainment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45.7%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Web Surfing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11.0%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24.3%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P2P File Sharing</a:t>
                      </a:r>
                      <a:endParaRPr lang="en-US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53.3%</a:t>
                      </a:r>
                      <a:endParaRPr lang="en-US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13.2%</a:t>
                      </a:r>
                      <a:endParaRPr lang="en-US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Real-time Communications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5.5%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Social Networking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2.4%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2.4%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Evolution in Aggregate </a:t>
            </a:r>
            <a:r>
              <a:rPr lang="en-US" dirty="0" smtClean="0"/>
              <a:t>Traffic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North America Peak (</a:t>
            </a:r>
            <a:r>
              <a:rPr lang="en-US" dirty="0" err="1" smtClean="0"/>
              <a:t>Sandvine</a:t>
            </a:r>
            <a:r>
              <a:rPr lang="en-US" dirty="0" smtClean="0"/>
              <a:t> 2011)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09613" y="1743075"/>
          <a:ext cx="777240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0987"/>
                <a:gridCol w="1524000"/>
                <a:gridCol w="215741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Traffic Class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2009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2011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Real-time Entertainment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49.2%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Web Surfing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38.7%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16.6%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P2P File Sharing</a:t>
                      </a:r>
                      <a:endParaRPr lang="en-US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15.1%</a:t>
                      </a:r>
                      <a:endParaRPr lang="en-US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18.8%</a:t>
                      </a:r>
                      <a:endParaRPr lang="en-US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Other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16.7%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15.4%</a:t>
                      </a:r>
                      <a:endParaRPr lang="en-US" sz="2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P2P Traffic Impacts on the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of overlay network topology</a:t>
            </a:r>
          </a:p>
          <a:p>
            <a:pPr lvl="1"/>
            <a:r>
              <a:rPr lang="en-US" dirty="0" smtClean="0"/>
              <a:t>Often does not reflect physical net topology</a:t>
            </a:r>
          </a:p>
          <a:p>
            <a:pPr lvl="1"/>
            <a:r>
              <a:rPr lang="en-US" dirty="0" smtClean="0"/>
              <a:t>Less-than-efficient use of net resources</a:t>
            </a:r>
          </a:p>
          <a:p>
            <a:r>
              <a:rPr lang="en-US" dirty="0" smtClean="0"/>
              <a:t>Symmetric, high throughput traffic</a:t>
            </a:r>
          </a:p>
          <a:p>
            <a:pPr lvl="1"/>
            <a:r>
              <a:rPr lang="en-US" dirty="0" smtClean="0"/>
              <a:t>Impacts plans for network capacity augmentation</a:t>
            </a:r>
          </a:p>
          <a:p>
            <a:pPr lvl="1"/>
            <a:r>
              <a:rPr lang="en-US" dirty="0" smtClean="0"/>
              <a:t>May impact design of network equipment</a:t>
            </a:r>
          </a:p>
          <a:p>
            <a:pPr lvl="1"/>
            <a:r>
              <a:rPr lang="en-US" dirty="0" smtClean="0"/>
              <a:t>May impact physical allocation of capacity, such as wireless/</a:t>
            </a:r>
            <a:r>
              <a:rPr lang="en-US" dirty="0" err="1" smtClean="0"/>
              <a:t>wireline</a:t>
            </a:r>
            <a:r>
              <a:rPr lang="en-US" dirty="0" smtClean="0"/>
              <a:t> frequencies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Simplified Cable Access Network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" y="1120140"/>
            <a:ext cx="7787640" cy="5433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Impact of the P2P Overlay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" y="1173480"/>
            <a:ext cx="7787640" cy="545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TSV </a:t>
            </a:r>
            <a:r>
              <a:rPr lang="en-US" dirty="0" smtClean="0"/>
              <a:t>WG </a:t>
            </a:r>
            <a:r>
              <a:rPr lang="en-US" dirty="0" smtClean="0"/>
              <a:t>Efforts for P2P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ALTO</a:t>
            </a:r>
          </a:p>
          <a:p>
            <a:pPr lvl="1"/>
            <a:r>
              <a:rPr lang="en-US" dirty="0" smtClean="0"/>
              <a:t>Better initial peer selection for greater swarm localization</a:t>
            </a:r>
            <a:endParaRPr lang="en-US" dirty="0" smtClean="0"/>
          </a:p>
          <a:p>
            <a:r>
              <a:rPr lang="en-US" dirty="0" smtClean="0"/>
              <a:t>DECADE</a:t>
            </a:r>
          </a:p>
          <a:p>
            <a:pPr lvl="1"/>
            <a:r>
              <a:rPr lang="en-US" dirty="0" smtClean="0"/>
              <a:t>In-network storage for caching of P2P data</a:t>
            </a:r>
          </a:p>
          <a:p>
            <a:r>
              <a:rPr lang="en-US" dirty="0" smtClean="0"/>
              <a:t>LEDBAT</a:t>
            </a:r>
          </a:p>
          <a:p>
            <a:pPr lvl="1"/>
            <a:r>
              <a:rPr lang="en-US" dirty="0" smtClean="0"/>
              <a:t>Congestion control to limit delay impact</a:t>
            </a:r>
          </a:p>
          <a:p>
            <a:r>
              <a:rPr lang="en-US" dirty="0" smtClean="0"/>
              <a:t>PPSP</a:t>
            </a:r>
          </a:p>
          <a:p>
            <a:pPr lvl="1"/>
            <a:r>
              <a:rPr lang="en-US" dirty="0" smtClean="0"/>
              <a:t>Enable localization and caching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10207</TotalTime>
  <Words>491</Words>
  <Application>Microsoft Office PowerPoint</Application>
  <PresentationFormat>On-screen Show (4:3)</PresentationFormat>
  <Paragraphs>122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TSV P2P Efforts – From an ISP’s Perspective</vt:lpstr>
      <vt:lpstr>Presentation Overview </vt:lpstr>
      <vt:lpstr>Slide 3</vt:lpstr>
      <vt:lpstr>Composition of Network Traffic North America Peak (Sandvine 2010)</vt:lpstr>
      <vt:lpstr>Evolution in Aggregate Traffic North America Peak (Sandvine 2011)</vt:lpstr>
      <vt:lpstr>P2P Traffic Impacts on the Network</vt:lpstr>
      <vt:lpstr>Simplified Cable Access Network</vt:lpstr>
      <vt:lpstr>Impact of the P2P Overlay</vt:lpstr>
      <vt:lpstr>TSV WG Efforts for P2P Efficiency</vt:lpstr>
      <vt:lpstr>Benefits of Swarm Localization</vt:lpstr>
      <vt:lpstr>P2P Overlay With Localization</vt:lpstr>
      <vt:lpstr>Benefits of P2P Caching</vt:lpstr>
      <vt:lpstr>P2P Overlay Using Network Caching</vt:lpstr>
      <vt:lpstr>Economics Behind Network Caching</vt:lpstr>
      <vt:lpstr>TSV P2P WG Efforts Represent a Promising Industry Direction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PPSP</dc:title>
  <dc:creator>Wes Eddy</dc:creator>
  <cp:lastModifiedBy>Richard Woundy</cp:lastModifiedBy>
  <cp:revision>9</cp:revision>
  <dcterms:created xsi:type="dcterms:W3CDTF">2011-06-29T00:37:22Z</dcterms:created>
  <dcterms:modified xsi:type="dcterms:W3CDTF">2011-07-26T18:40:49Z</dcterms:modified>
</cp:coreProperties>
</file>