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2" r:id="rId2"/>
    <p:sldId id="264" r:id="rId3"/>
    <p:sldId id="261" r:id="rId4"/>
    <p:sldId id="267" r:id="rId5"/>
    <p:sldId id="271" r:id="rId6"/>
    <p:sldId id="268" r:id="rId7"/>
    <p:sldId id="260" r:id="rId8"/>
    <p:sldId id="259" r:id="rId9"/>
    <p:sldId id="258" r:id="rId10"/>
    <p:sldId id="257" r:id="rId11"/>
    <p:sldId id="256" r:id="rId12"/>
    <p:sldId id="263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852A7-7E40-4521-8893-A215CFA14C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45840-C0EE-454F-89A4-F0B2BE274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45840-C0EE-454F-89A4-F0B2BE2745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5DD7-FFD4-4E9A-895B-6F8FAE11C3EC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0922A-1735-4026-AF68-066DCC9477E3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16ABA-7372-4DD2-9A07-10C758931ABD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C05B-D06A-4AF1-BED7-1AEE0D3691D3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C06A-14F0-48A7-808A-9DCA5BE027ED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B0F7-4011-4828-9B9F-2E41A9925973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FBBB-C882-45C5-9C0B-73454687FD7C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E96-A1FD-400B-AC39-498BDB8A0BB1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747E-40CC-43A7-AE0B-7935B14D6E60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E2F8-5DE9-4B51-B5EB-F1FD5CCE588D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789-39CD-4022-8EA2-CEF8AEDA1342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69FA1-FE8D-471B-A710-50D578B0F4F1}" type="datetime1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2D158-4F1B-4A02-8C17-7961E9F062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0825"/>
            <a:ext cx="7772400" cy="1470025"/>
          </a:xfrm>
        </p:spPr>
        <p:txBody>
          <a:bodyPr/>
          <a:lstStyle/>
          <a:p>
            <a:r>
              <a:rPr lang="en-US" dirty="0" smtClean="0"/>
              <a:t>IETF P2P Mechanisms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dirty="0" smtClean="0"/>
              <a:t>Wes Eddy / TSV AD</a:t>
            </a:r>
          </a:p>
          <a:p>
            <a:r>
              <a:rPr lang="en-US" dirty="0" smtClean="0"/>
              <a:t>MTI Systems</a:t>
            </a:r>
          </a:p>
          <a:p>
            <a:r>
              <a:rPr lang="en-US" dirty="0" smtClean="0"/>
              <a:t>wes@mti-systems.com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4770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TSVAREA Meeting @ IETF 81 – Quebec City, July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 in progress</a:t>
            </a:r>
          </a:p>
          <a:p>
            <a:endParaRPr lang="en-US" dirty="0" smtClean="0"/>
          </a:p>
          <a:p>
            <a:r>
              <a:rPr lang="en-US" dirty="0" smtClean="0"/>
              <a:t>Caching for P2P applications</a:t>
            </a:r>
          </a:p>
          <a:p>
            <a:endParaRPr lang="en-US" dirty="0" smtClean="0"/>
          </a:p>
          <a:p>
            <a:r>
              <a:rPr lang="en-US" dirty="0" smtClean="0"/>
              <a:t>Allow content to be stored beyond the “last-mile” and avoid bottlenecks at the edge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80014" y="3124200"/>
            <a:ext cx="1304460" cy="478971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DECADE</a:t>
            </a:r>
          </a:p>
          <a:p>
            <a:pPr algn="ctr"/>
            <a:r>
              <a:rPr lang="en-US" sz="1100" b="1" dirty="0" smtClean="0"/>
              <a:t>SDT &amp; DRP</a:t>
            </a:r>
            <a:endParaRPr lang="en-US" sz="1100" b="1" dirty="0"/>
          </a:p>
        </p:txBody>
      </p:sp>
      <p:sp>
        <p:nvSpPr>
          <p:cNvPr id="5" name="Oval 4"/>
          <p:cNvSpPr/>
          <p:nvPr/>
        </p:nvSpPr>
        <p:spPr>
          <a:xfrm>
            <a:off x="6564924" y="4419600"/>
            <a:ext cx="750276" cy="30480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NFS</a:t>
            </a:r>
            <a:endParaRPr lang="en-US" sz="1100" b="1" dirty="0"/>
          </a:p>
        </p:txBody>
      </p:sp>
      <p:sp>
        <p:nvSpPr>
          <p:cNvPr id="6" name="Oval 5"/>
          <p:cNvSpPr/>
          <p:nvPr/>
        </p:nvSpPr>
        <p:spPr>
          <a:xfrm>
            <a:off x="7479324" y="4419600"/>
            <a:ext cx="750276" cy="38100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SNIA CDMI</a:t>
            </a:r>
            <a:endParaRPr lang="en-US" sz="1100" b="1" dirty="0"/>
          </a:p>
        </p:txBody>
      </p:sp>
      <p:sp>
        <p:nvSpPr>
          <p:cNvPr id="7" name="Oval 6"/>
          <p:cNvSpPr/>
          <p:nvPr/>
        </p:nvSpPr>
        <p:spPr>
          <a:xfrm>
            <a:off x="4953000" y="4114800"/>
            <a:ext cx="1219200" cy="30480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WebDAV</a:t>
            </a:r>
            <a:endParaRPr lang="en-US" sz="1100" b="1" dirty="0"/>
          </a:p>
        </p:txBody>
      </p:sp>
      <p:sp>
        <p:nvSpPr>
          <p:cNvPr id="8" name="Oval 7"/>
          <p:cNvSpPr/>
          <p:nvPr/>
        </p:nvSpPr>
        <p:spPr>
          <a:xfrm>
            <a:off x="5539153" y="4724400"/>
            <a:ext cx="937847" cy="304800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HTTP</a:t>
            </a:r>
            <a:endParaRPr lang="en-US" sz="1100" b="1" dirty="0"/>
          </a:p>
        </p:txBody>
      </p:sp>
      <p:cxnSp>
        <p:nvCxnSpPr>
          <p:cNvPr id="9" name="Straight Connector 8"/>
          <p:cNvCxnSpPr>
            <a:stCxn id="8" idx="0"/>
            <a:endCxn id="7" idx="4"/>
          </p:cNvCxnSpPr>
          <p:nvPr/>
        </p:nvCxnSpPr>
        <p:spPr>
          <a:xfrm rot="16200000" flipV="1">
            <a:off x="5632939" y="4349261"/>
            <a:ext cx="304800" cy="4454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0"/>
            <a:endCxn id="4" idx="4"/>
          </p:cNvCxnSpPr>
          <p:nvPr/>
        </p:nvCxnSpPr>
        <p:spPr>
          <a:xfrm rot="5400000" flipH="1" flipV="1">
            <a:off x="5891608" y="3274164"/>
            <a:ext cx="511629" cy="1169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  <a:endCxn id="4" idx="4"/>
          </p:cNvCxnSpPr>
          <p:nvPr/>
        </p:nvCxnSpPr>
        <p:spPr>
          <a:xfrm rot="16200000" flipV="1">
            <a:off x="6427939" y="3907477"/>
            <a:ext cx="816429" cy="2078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4"/>
            <a:endCxn id="6" idx="0"/>
          </p:cNvCxnSpPr>
          <p:nvPr/>
        </p:nvCxnSpPr>
        <p:spPr>
          <a:xfrm rot="16200000" flipH="1">
            <a:off x="6885139" y="3450276"/>
            <a:ext cx="816429" cy="11222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4"/>
            <a:endCxn id="8" idx="0"/>
          </p:cNvCxnSpPr>
          <p:nvPr/>
        </p:nvCxnSpPr>
        <p:spPr>
          <a:xfrm rot="5400000">
            <a:off x="5809547" y="3801702"/>
            <a:ext cx="1121229" cy="7241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800600" y="1447800"/>
            <a:ext cx="41910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553200" y="1883229"/>
            <a:ext cx="1447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Remote Resource Management</a:t>
            </a:r>
            <a:endParaRPr lang="en-US" sz="12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5029200" y="1883229"/>
            <a:ext cx="13716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Data Transfer</a:t>
            </a:r>
            <a:endParaRPr lang="en-US" sz="12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5486400" y="54864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sp>
        <p:nvSpPr>
          <p:cNvPr id="18" name="Oval 17"/>
          <p:cNvSpPr/>
          <p:nvPr/>
        </p:nvSpPr>
        <p:spPr>
          <a:xfrm>
            <a:off x="6858000" y="59436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19" name="Oval 18"/>
          <p:cNvSpPr/>
          <p:nvPr/>
        </p:nvSpPr>
        <p:spPr>
          <a:xfrm>
            <a:off x="5715000" y="59436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UDP</a:t>
            </a:r>
            <a:endParaRPr lang="en-US" sz="1200" b="1" dirty="0"/>
          </a:p>
        </p:txBody>
      </p:sp>
      <p:cxnSp>
        <p:nvCxnSpPr>
          <p:cNvPr id="20" name="Straight Connector 19"/>
          <p:cNvCxnSpPr>
            <a:stCxn id="6" idx="4"/>
            <a:endCxn id="17" idx="0"/>
          </p:cNvCxnSpPr>
          <p:nvPr/>
        </p:nvCxnSpPr>
        <p:spPr>
          <a:xfrm rot="5400000">
            <a:off x="6918081" y="4550019"/>
            <a:ext cx="685800" cy="11869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5" idx="4"/>
            <a:endCxn id="17" idx="0"/>
          </p:cNvCxnSpPr>
          <p:nvPr/>
        </p:nvCxnSpPr>
        <p:spPr>
          <a:xfrm rot="5400000">
            <a:off x="6422781" y="4969119"/>
            <a:ext cx="762000" cy="2725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4"/>
            <a:endCxn id="17" idx="0"/>
          </p:cNvCxnSpPr>
          <p:nvPr/>
        </p:nvCxnSpPr>
        <p:spPr>
          <a:xfrm rot="16200000" flipH="1">
            <a:off x="6109188" y="4928088"/>
            <a:ext cx="457200" cy="6594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2"/>
            <a:endCxn id="4" idx="0"/>
          </p:cNvCxnSpPr>
          <p:nvPr/>
        </p:nvCxnSpPr>
        <p:spPr>
          <a:xfrm rot="16200000" flipH="1">
            <a:off x="5842622" y="2234578"/>
            <a:ext cx="762000" cy="10172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5" idx="2"/>
            <a:endCxn id="4" idx="0"/>
          </p:cNvCxnSpPr>
          <p:nvPr/>
        </p:nvCxnSpPr>
        <p:spPr>
          <a:xfrm rot="5400000">
            <a:off x="6623672" y="2470772"/>
            <a:ext cx="762000" cy="544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410200" y="35814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696200" y="38862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781800" y="38100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172200" y="41148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696200" y="2895600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Protocol selection &amp; design still to be done by the WG</a:t>
            </a:r>
            <a:endParaRPr lang="en-US" sz="1400" b="1" dirty="0"/>
          </a:p>
        </p:txBody>
      </p:sp>
      <p:sp>
        <p:nvSpPr>
          <p:cNvPr id="38" name="Rounded Rectangle 37"/>
          <p:cNvSpPr/>
          <p:nvPr/>
        </p:nvSpPr>
        <p:spPr>
          <a:xfrm>
            <a:off x="8153400" y="1905000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PPSP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Work in progress</a:t>
            </a:r>
          </a:p>
          <a:p>
            <a:endParaRPr lang="en-US" dirty="0" smtClean="0"/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Reduce difficulties in deploying infrastructure in CDNs and ISP P2P caches for N different protocols</a:t>
            </a:r>
          </a:p>
          <a:p>
            <a:pPr lvl="1"/>
            <a:r>
              <a:rPr lang="en-US" dirty="0" smtClean="0"/>
              <a:t>Support nodes that may be either mobile or otherwise have limited resources</a:t>
            </a:r>
          </a:p>
          <a:p>
            <a:r>
              <a:rPr lang="en-US" dirty="0" smtClean="0"/>
              <a:t>Includes:</a:t>
            </a:r>
          </a:p>
          <a:p>
            <a:pPr lvl="1"/>
            <a:r>
              <a:rPr lang="en-US" dirty="0" smtClean="0"/>
              <a:t>Signaling protocol between tracker and peers</a:t>
            </a:r>
          </a:p>
          <a:p>
            <a:pPr lvl="1"/>
            <a:r>
              <a:rPr lang="en-US" dirty="0" smtClean="0"/>
              <a:t>Signaling protocol between peers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96000" y="2895600"/>
            <a:ext cx="2362200" cy="914399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PPSP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181600" y="54864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086600" y="4343400"/>
            <a:ext cx="545122" cy="2394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ICE</a:t>
            </a:r>
            <a:endParaRPr lang="en-US" sz="1200" b="1" dirty="0"/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 rot="5400000">
            <a:off x="7255433" y="4620672"/>
            <a:ext cx="141514" cy="659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553200" y="59436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11" name="Oval 10"/>
          <p:cNvSpPr/>
          <p:nvPr/>
        </p:nvSpPr>
        <p:spPr>
          <a:xfrm>
            <a:off x="5410200" y="59436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UDP</a:t>
            </a:r>
            <a:endParaRPr lang="en-US" sz="1200" b="1" dirty="0"/>
          </a:p>
        </p:txBody>
      </p:sp>
      <p:cxnSp>
        <p:nvCxnSpPr>
          <p:cNvPr id="13" name="Straight Connector 12"/>
          <p:cNvCxnSpPr>
            <a:stCxn id="28" idx="2"/>
            <a:endCxn id="7" idx="0"/>
          </p:cNvCxnSpPr>
          <p:nvPr/>
        </p:nvCxnSpPr>
        <p:spPr>
          <a:xfrm rot="5400000">
            <a:off x="6648450" y="4819650"/>
            <a:ext cx="381000" cy="952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800600" y="1447800"/>
            <a:ext cx="41148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400800" y="1883229"/>
            <a:ext cx="16002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and Resource Location / Selection</a:t>
            </a:r>
            <a:endParaRPr lang="en-US" sz="1200" b="1" dirty="0"/>
          </a:p>
        </p:txBody>
      </p:sp>
      <p:cxnSp>
        <p:nvCxnSpPr>
          <p:cNvPr id="16" name="Straight Connector 15"/>
          <p:cNvCxnSpPr>
            <a:stCxn id="15" idx="2"/>
            <a:endCxn id="6" idx="0"/>
          </p:cNvCxnSpPr>
          <p:nvPr/>
        </p:nvCxnSpPr>
        <p:spPr>
          <a:xfrm rot="16200000" flipH="1">
            <a:off x="6972300" y="2590800"/>
            <a:ext cx="533400" cy="76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236678" y="3341914"/>
            <a:ext cx="1002322" cy="3918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Protocol</a:t>
            </a:r>
            <a:endParaRPr lang="en-US" sz="12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7315200" y="3341914"/>
            <a:ext cx="1002322" cy="3918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Tracker Protocol</a:t>
            </a:r>
            <a:endParaRPr lang="en-US" sz="1200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5867400" y="4343400"/>
            <a:ext cx="914400" cy="3048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RELOAD</a:t>
            </a:r>
            <a:endParaRPr lang="en-US" sz="12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4953000" y="1883229"/>
            <a:ext cx="13716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Data Transfer</a:t>
            </a:r>
            <a:endParaRPr lang="en-US" sz="12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4724400" y="3276600"/>
            <a:ext cx="914400" cy="5334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Streaming</a:t>
            </a:r>
          </a:p>
          <a:p>
            <a:pPr algn="ctr"/>
            <a:r>
              <a:rPr lang="en-US" sz="1200" b="1" dirty="0" smtClean="0"/>
              <a:t>Transport</a:t>
            </a:r>
            <a:endParaRPr lang="en-US" sz="1200" b="1" dirty="0"/>
          </a:p>
        </p:txBody>
      </p:sp>
      <p:cxnSp>
        <p:nvCxnSpPr>
          <p:cNvPr id="27" name="Straight Connector 26"/>
          <p:cNvCxnSpPr>
            <a:stCxn id="8" idx="0"/>
            <a:endCxn id="6" idx="2"/>
          </p:cNvCxnSpPr>
          <p:nvPr/>
        </p:nvCxnSpPr>
        <p:spPr>
          <a:xfrm rot="16200000" flipV="1">
            <a:off x="7051431" y="4035669"/>
            <a:ext cx="533401" cy="820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2"/>
            <a:endCxn id="7" idx="0"/>
          </p:cNvCxnSpPr>
          <p:nvPr/>
        </p:nvCxnSpPr>
        <p:spPr>
          <a:xfrm rot="16200000" flipH="1">
            <a:off x="5924550" y="5048250"/>
            <a:ext cx="838200" cy="381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2"/>
            <a:endCxn id="7" idx="0"/>
          </p:cNvCxnSpPr>
          <p:nvPr/>
        </p:nvCxnSpPr>
        <p:spPr>
          <a:xfrm rot="16200000" flipH="1">
            <a:off x="4933950" y="4057650"/>
            <a:ext cx="1676400" cy="11811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5" idx="2"/>
            <a:endCxn id="26" idx="0"/>
          </p:cNvCxnSpPr>
          <p:nvPr/>
        </p:nvCxnSpPr>
        <p:spPr>
          <a:xfrm rot="5400000">
            <a:off x="4953000" y="2590800"/>
            <a:ext cx="914400" cy="457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6" idx="2"/>
            <a:endCxn id="24" idx="0"/>
          </p:cNvCxnSpPr>
          <p:nvPr/>
        </p:nvCxnSpPr>
        <p:spPr>
          <a:xfrm rot="5400000">
            <a:off x="6534150" y="3600449"/>
            <a:ext cx="533401" cy="952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400800" y="37338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239000" y="37338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781800" y="4724400"/>
            <a:ext cx="1066800" cy="381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STUN/TURN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92D158-4F1B-4A02-8C17-7961E9F062D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772400" y="3886200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Protocol selection &amp; design still to be done by the WG</a:t>
            </a:r>
            <a:endParaRPr lang="en-US" sz="1400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8077200" y="1883229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0" y="57912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sp>
        <p:nvSpPr>
          <p:cNvPr id="6" name="Oval 5"/>
          <p:cNvSpPr/>
          <p:nvPr/>
        </p:nvSpPr>
        <p:spPr>
          <a:xfrm>
            <a:off x="5181600" y="62484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7" name="Oval 6"/>
          <p:cNvSpPr/>
          <p:nvPr/>
        </p:nvSpPr>
        <p:spPr>
          <a:xfrm>
            <a:off x="4038600" y="62484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UDP</a:t>
            </a:r>
            <a:endParaRPr lang="en-US" sz="12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6693878" y="4191000"/>
            <a:ext cx="545122" cy="2394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ICE</a:t>
            </a:r>
            <a:endParaRPr lang="en-US" sz="12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4639409" y="4343400"/>
            <a:ext cx="999391" cy="3048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TLS / DTLS</a:t>
            </a:r>
            <a:endParaRPr lang="en-US" sz="1200" b="1" dirty="0"/>
          </a:p>
        </p:txBody>
      </p:sp>
      <p:cxnSp>
        <p:nvCxnSpPr>
          <p:cNvPr id="16" name="Straight Connector 15"/>
          <p:cNvCxnSpPr>
            <a:stCxn id="14" idx="2"/>
            <a:endCxn id="35" idx="0"/>
          </p:cNvCxnSpPr>
          <p:nvPr/>
        </p:nvCxnSpPr>
        <p:spPr>
          <a:xfrm rot="5400000">
            <a:off x="6841463" y="4523224"/>
            <a:ext cx="217714" cy="32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0"/>
            <a:endCxn id="47" idx="2"/>
          </p:cNvCxnSpPr>
          <p:nvPr/>
        </p:nvCxnSpPr>
        <p:spPr>
          <a:xfrm rot="5400000" flipH="1" flipV="1">
            <a:off x="5103202" y="3541103"/>
            <a:ext cx="838200" cy="76639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7" idx="2"/>
            <a:endCxn id="14" idx="0"/>
          </p:cNvCxnSpPr>
          <p:nvPr/>
        </p:nvCxnSpPr>
        <p:spPr>
          <a:xfrm rot="16200000" flipH="1">
            <a:off x="6093069" y="3317630"/>
            <a:ext cx="685800" cy="10609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219200" y="381000"/>
            <a:ext cx="69342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3352800" y="762000"/>
            <a:ext cx="1474763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Remote Resource Management</a:t>
            </a:r>
            <a:endParaRPr lang="en-US" sz="12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5257800" y="762000"/>
            <a:ext cx="16002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and Resource Location / Selection</a:t>
            </a:r>
            <a:endParaRPr lang="en-US" sz="1200" b="1" dirty="0"/>
          </a:p>
        </p:txBody>
      </p:sp>
      <p:cxnSp>
        <p:nvCxnSpPr>
          <p:cNvPr id="23" name="Straight Connector 22"/>
          <p:cNvCxnSpPr>
            <a:stCxn id="21" idx="2"/>
            <a:endCxn id="47" idx="0"/>
          </p:cNvCxnSpPr>
          <p:nvPr/>
        </p:nvCxnSpPr>
        <p:spPr>
          <a:xfrm rot="16200000" flipH="1">
            <a:off x="4099770" y="1231383"/>
            <a:ext cx="1796143" cy="18153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2"/>
            <a:endCxn id="47" idx="0"/>
          </p:cNvCxnSpPr>
          <p:nvPr/>
        </p:nvCxnSpPr>
        <p:spPr>
          <a:xfrm rot="5400000">
            <a:off x="5083629" y="2062842"/>
            <a:ext cx="1796143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1676399" y="762000"/>
            <a:ext cx="13716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Data Transfer</a:t>
            </a:r>
            <a:endParaRPr lang="en-US" sz="12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3352800" y="3124200"/>
            <a:ext cx="9144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ALTO</a:t>
            </a:r>
            <a:endParaRPr lang="en-US" sz="1200" b="1" dirty="0"/>
          </a:p>
        </p:txBody>
      </p:sp>
      <p:cxnSp>
        <p:nvCxnSpPr>
          <p:cNvPr id="27" name="Straight Connector 26"/>
          <p:cNvCxnSpPr>
            <a:stCxn id="22" idx="2"/>
            <a:endCxn id="26" idx="0"/>
          </p:cNvCxnSpPr>
          <p:nvPr/>
        </p:nvCxnSpPr>
        <p:spPr>
          <a:xfrm rot="5400000">
            <a:off x="3992336" y="1058635"/>
            <a:ext cx="1883229" cy="22479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6" idx="2"/>
          </p:cNvCxnSpPr>
          <p:nvPr/>
        </p:nvCxnSpPr>
        <p:spPr>
          <a:xfrm rot="16200000" flipH="1">
            <a:off x="3853543" y="3548743"/>
            <a:ext cx="293914" cy="381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35" idx="2"/>
            <a:endCxn id="5" idx="0"/>
          </p:cNvCxnSpPr>
          <p:nvPr/>
        </p:nvCxnSpPr>
        <p:spPr>
          <a:xfrm rot="5400000">
            <a:off x="5581650" y="4438650"/>
            <a:ext cx="762000" cy="19431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2"/>
            <a:endCxn id="5" idx="0"/>
          </p:cNvCxnSpPr>
          <p:nvPr/>
        </p:nvCxnSpPr>
        <p:spPr>
          <a:xfrm rot="5400000">
            <a:off x="4493603" y="5145698"/>
            <a:ext cx="1143000" cy="1480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7391400" y="2133600"/>
            <a:ext cx="1002322" cy="3918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PPSP</a:t>
            </a:r>
            <a:endParaRPr lang="en-US" sz="1200" b="1" dirty="0"/>
          </a:p>
        </p:txBody>
      </p:sp>
      <p:sp>
        <p:nvSpPr>
          <p:cNvPr id="47" name="Rounded Rectangle 46"/>
          <p:cNvSpPr/>
          <p:nvPr/>
        </p:nvSpPr>
        <p:spPr>
          <a:xfrm>
            <a:off x="5105400" y="3037114"/>
            <a:ext cx="1600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RELOAD</a:t>
            </a:r>
            <a:endParaRPr lang="en-US" sz="1200" b="1" dirty="0"/>
          </a:p>
        </p:txBody>
      </p:sp>
      <p:cxnSp>
        <p:nvCxnSpPr>
          <p:cNvPr id="52" name="Straight Connector 51"/>
          <p:cNvCxnSpPr>
            <a:stCxn id="22" idx="2"/>
            <a:endCxn id="41" idx="0"/>
          </p:cNvCxnSpPr>
          <p:nvPr/>
        </p:nvCxnSpPr>
        <p:spPr>
          <a:xfrm rot="16200000" flipH="1">
            <a:off x="6528916" y="769954"/>
            <a:ext cx="892629" cy="18346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1" idx="2"/>
            <a:endCxn id="47" idx="0"/>
          </p:cNvCxnSpPr>
          <p:nvPr/>
        </p:nvCxnSpPr>
        <p:spPr>
          <a:xfrm rot="5400000">
            <a:off x="6643217" y="1787770"/>
            <a:ext cx="511628" cy="19870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41" idx="2"/>
            <a:endCxn id="14" idx="0"/>
          </p:cNvCxnSpPr>
          <p:nvPr/>
        </p:nvCxnSpPr>
        <p:spPr>
          <a:xfrm rot="5400000">
            <a:off x="6596743" y="2895182"/>
            <a:ext cx="1665514" cy="9261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5" idx="2"/>
            <a:endCxn id="75" idx="0"/>
          </p:cNvCxnSpPr>
          <p:nvPr/>
        </p:nvCxnSpPr>
        <p:spPr>
          <a:xfrm rot="5400000">
            <a:off x="1020536" y="1401536"/>
            <a:ext cx="1502229" cy="11810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2057400" y="2971800"/>
            <a:ext cx="838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DECADE</a:t>
            </a:r>
            <a:endParaRPr lang="en-US" sz="1200" b="1" dirty="0"/>
          </a:p>
        </p:txBody>
      </p:sp>
      <p:sp>
        <p:nvSpPr>
          <p:cNvPr id="75" name="Rounded Rectangle 74"/>
          <p:cNvSpPr/>
          <p:nvPr/>
        </p:nvSpPr>
        <p:spPr>
          <a:xfrm>
            <a:off x="762000" y="2743200"/>
            <a:ext cx="838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LEDBAT</a:t>
            </a:r>
            <a:endParaRPr lang="en-US" sz="1200" b="1" dirty="0"/>
          </a:p>
        </p:txBody>
      </p:sp>
      <p:cxnSp>
        <p:nvCxnSpPr>
          <p:cNvPr id="78" name="Straight Connector 77"/>
          <p:cNvCxnSpPr>
            <a:stCxn id="25" idx="2"/>
            <a:endCxn id="68" idx="0"/>
          </p:cNvCxnSpPr>
          <p:nvPr/>
        </p:nvCxnSpPr>
        <p:spPr>
          <a:xfrm rot="16200000" flipH="1">
            <a:off x="1553935" y="2049234"/>
            <a:ext cx="1730829" cy="1143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68" idx="2"/>
            <a:endCxn id="5" idx="0"/>
          </p:cNvCxnSpPr>
          <p:nvPr/>
        </p:nvCxnSpPr>
        <p:spPr>
          <a:xfrm rot="16200000" flipH="1">
            <a:off x="2558143" y="3358243"/>
            <a:ext cx="2351314" cy="2514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5" idx="2"/>
            <a:endCxn id="5" idx="0"/>
          </p:cNvCxnSpPr>
          <p:nvPr/>
        </p:nvCxnSpPr>
        <p:spPr>
          <a:xfrm rot="16200000" flipH="1">
            <a:off x="1796143" y="2596243"/>
            <a:ext cx="2579914" cy="381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21" idx="2"/>
            <a:endCxn id="68" idx="0"/>
          </p:cNvCxnSpPr>
          <p:nvPr/>
        </p:nvCxnSpPr>
        <p:spPr>
          <a:xfrm rot="5400000">
            <a:off x="2417927" y="1299544"/>
            <a:ext cx="1730829" cy="16136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400800" y="4648200"/>
            <a:ext cx="1066800" cy="381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STUN/TURN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3581400" y="3810000"/>
            <a:ext cx="999391" cy="3048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HTTP</a:t>
            </a:r>
            <a:endParaRPr lang="en-US" sz="1200" b="1" dirty="0"/>
          </a:p>
        </p:txBody>
      </p:sp>
      <p:cxnSp>
        <p:nvCxnSpPr>
          <p:cNvPr id="38" name="Straight Connector 37"/>
          <p:cNvCxnSpPr>
            <a:stCxn id="37" idx="2"/>
            <a:endCxn id="15" idx="0"/>
          </p:cNvCxnSpPr>
          <p:nvPr/>
        </p:nvCxnSpPr>
        <p:spPr>
          <a:xfrm rot="16200000" flipH="1">
            <a:off x="4495800" y="3700095"/>
            <a:ext cx="228600" cy="1058009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52400" y="54864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Note: I am NOT actually recommending to build an application like this!</a:t>
            </a:r>
            <a:endParaRPr lang="en-US" sz="2400" b="1" dirty="0"/>
          </a:p>
        </p:txBody>
      </p:sp>
      <p:sp>
        <p:nvSpPr>
          <p:cNvPr id="43" name="Rounded Rectangle 42"/>
          <p:cNvSpPr/>
          <p:nvPr/>
        </p:nvSpPr>
        <p:spPr>
          <a:xfrm>
            <a:off x="7162800" y="762000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  <p:cxnSp>
        <p:nvCxnSpPr>
          <p:cNvPr id="45" name="Straight Connector 44"/>
          <p:cNvCxnSpPr>
            <a:stCxn id="37" idx="2"/>
            <a:endCxn id="5" idx="0"/>
          </p:cNvCxnSpPr>
          <p:nvPr/>
        </p:nvCxnSpPr>
        <p:spPr>
          <a:xfrm rot="16200000" flipH="1">
            <a:off x="3697898" y="4497998"/>
            <a:ext cx="1676400" cy="9100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91400" y="27432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781800" y="24384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971800" y="38862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3" name="Straight Connector 52"/>
          <p:cNvCxnSpPr>
            <a:stCxn id="68" idx="2"/>
            <a:endCxn id="37" idx="0"/>
          </p:cNvCxnSpPr>
          <p:nvPr/>
        </p:nvCxnSpPr>
        <p:spPr>
          <a:xfrm rot="16200000" flipH="1">
            <a:off x="3093741" y="2822645"/>
            <a:ext cx="370114" cy="16045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971800" y="3301425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There isn’t </a:t>
            </a:r>
            <a:r>
              <a:rPr lang="en-US" dirty="0" smtClean="0"/>
              <a:t>a lot of coupling or dependencies between our P2P </a:t>
            </a:r>
            <a:r>
              <a:rPr lang="en-US" dirty="0" smtClean="0"/>
              <a:t>WGs</a:t>
            </a:r>
            <a:endParaRPr lang="en-US" dirty="0" smtClean="0"/>
          </a:p>
          <a:p>
            <a:pPr lvl="1"/>
            <a:r>
              <a:rPr lang="en-US" dirty="0" smtClean="0"/>
              <a:t>NOTE: PPSP and DECADE are still </a:t>
            </a:r>
            <a:r>
              <a:rPr lang="en-US" dirty="0" smtClean="0"/>
              <a:t>early and may leverage other work done in other WGs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Not a clear long-term “architecture” yet for you to build actual classes of P2P applications using IETF technologies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TSV area includes several WGs working on protocols that assist in building P2P apps</a:t>
            </a:r>
          </a:p>
          <a:p>
            <a:r>
              <a:rPr lang="en-US" dirty="0" smtClean="0"/>
              <a:t>Think about the P2P protocol/mechanism toolset being developed in IETF:</a:t>
            </a:r>
          </a:p>
          <a:p>
            <a:pPr lvl="1"/>
            <a:r>
              <a:rPr lang="en-US" dirty="0" smtClean="0"/>
              <a:t>Much of the work is being done in TSV Area WGs</a:t>
            </a:r>
          </a:p>
          <a:p>
            <a:pPr lvl="1"/>
            <a:r>
              <a:rPr lang="en-US" dirty="0" smtClean="0"/>
              <a:t>Is the toolbox complete for building P2P apps and services?  What’s missing?</a:t>
            </a:r>
          </a:p>
          <a:p>
            <a:pPr lvl="1"/>
            <a:r>
              <a:rPr lang="en-US" dirty="0" smtClean="0"/>
              <a:t>Does it meet needs of users, providers, etc?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P2P IETF/IRTF Groups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Suggest reading: “The Peer-to-Peer Invasion”, IETF Journal, volume 6, issue 1, June 2010:</a:t>
            </a:r>
          </a:p>
          <a:p>
            <a:pPr lvl="1"/>
            <a:r>
              <a:rPr lang="en-US" dirty="0" smtClean="0"/>
              <a:t>http://isoc.org/wp/ietfjournal/?p=1746#more-1746</a:t>
            </a:r>
          </a:p>
          <a:p>
            <a:endParaRPr lang="en-US" dirty="0" smtClean="0"/>
          </a:p>
          <a:p>
            <a:r>
              <a:rPr lang="en-US" dirty="0" smtClean="0"/>
              <a:t>IETF P2P WGs:</a:t>
            </a:r>
          </a:p>
          <a:p>
            <a:pPr lvl="1"/>
            <a:r>
              <a:rPr lang="en-US" dirty="0" smtClean="0"/>
              <a:t>TSV Area:</a:t>
            </a:r>
          </a:p>
          <a:p>
            <a:pPr lvl="2"/>
            <a:r>
              <a:rPr lang="en-US" dirty="0" smtClean="0"/>
              <a:t>P2P-Focused: ALTO, DECADE, LEDBAT, PPSP</a:t>
            </a:r>
          </a:p>
          <a:p>
            <a:pPr lvl="2"/>
            <a:r>
              <a:rPr lang="en-US" dirty="0" smtClean="0"/>
              <a:t>P2P-Related: BEHAVE (for STUN, TURN, NAT behavior)</a:t>
            </a:r>
          </a:p>
          <a:p>
            <a:pPr lvl="1"/>
            <a:r>
              <a:rPr lang="en-US" dirty="0" smtClean="0"/>
              <a:t>RAI Area:</a:t>
            </a:r>
          </a:p>
          <a:p>
            <a:pPr lvl="2"/>
            <a:r>
              <a:rPr lang="en-US" dirty="0" smtClean="0"/>
              <a:t>P2P-Focused: P2PSIP</a:t>
            </a:r>
          </a:p>
          <a:p>
            <a:pPr lvl="2"/>
            <a:r>
              <a:rPr lang="en-US" dirty="0" smtClean="0"/>
              <a:t>P2P-Related: MMUSIC (for ICE)</a:t>
            </a:r>
          </a:p>
          <a:p>
            <a:r>
              <a:rPr lang="en-US" dirty="0" smtClean="0"/>
              <a:t>IRTF – P2PRG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724400" y="1752600"/>
            <a:ext cx="2057400" cy="7620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P2P Application</a:t>
            </a:r>
            <a:endParaRPr lang="en-US" sz="1600" dirty="0"/>
          </a:p>
        </p:txBody>
      </p:sp>
      <p:sp>
        <p:nvSpPr>
          <p:cNvPr id="5" name="Rounded Rectangle 4"/>
          <p:cNvSpPr/>
          <p:nvPr/>
        </p:nvSpPr>
        <p:spPr>
          <a:xfrm>
            <a:off x="4762500" y="3810000"/>
            <a:ext cx="1981200" cy="7620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Transport Protocols</a:t>
            </a:r>
            <a:endParaRPr lang="en-US" sz="1600" dirty="0"/>
          </a:p>
        </p:txBody>
      </p:sp>
      <p:cxnSp>
        <p:nvCxnSpPr>
          <p:cNvPr id="13" name="Straight Connector 12"/>
          <p:cNvCxnSpPr>
            <a:endCxn id="5" idx="0"/>
          </p:cNvCxnSpPr>
          <p:nvPr/>
        </p:nvCxnSpPr>
        <p:spPr>
          <a:xfrm rot="5400000">
            <a:off x="5105400" y="3162300"/>
            <a:ext cx="1295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P2P Applications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Typically not just simply run directly over transport protocols</a:t>
            </a:r>
          </a:p>
          <a:p>
            <a:r>
              <a:rPr lang="en-US" dirty="0" smtClean="0"/>
              <a:t>Other protocols and libraries providing additional services sit in between</a:t>
            </a:r>
            <a:endParaRPr lang="en-US" dirty="0"/>
          </a:p>
        </p:txBody>
      </p:sp>
      <p:sp>
        <p:nvSpPr>
          <p:cNvPr id="23" name="&quot;No&quot; Symbol 22"/>
          <p:cNvSpPr/>
          <p:nvPr/>
        </p:nvSpPr>
        <p:spPr>
          <a:xfrm>
            <a:off x="5486400" y="2819400"/>
            <a:ext cx="533400" cy="533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762500" y="4953000"/>
            <a:ext cx="1981200" cy="762000"/>
          </a:xfrm>
          <a:prstGeom prst="roundRect">
            <a:avLst/>
          </a:prstGeom>
          <a:solidFill>
            <a:srgbClr val="7030A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Network Protocols</a:t>
            </a:r>
            <a:endParaRPr lang="en-US" sz="1600" dirty="0"/>
          </a:p>
        </p:txBody>
      </p:sp>
      <p:cxnSp>
        <p:nvCxnSpPr>
          <p:cNvPr id="25" name="Straight Connector 24"/>
          <p:cNvCxnSpPr>
            <a:stCxn id="5" idx="2"/>
          </p:cNvCxnSpPr>
          <p:nvPr/>
        </p:nvCxnSpPr>
        <p:spPr>
          <a:xfrm rot="5400000">
            <a:off x="5562600" y="4762500"/>
            <a:ext cx="381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953250" y="1752600"/>
            <a:ext cx="2057400" cy="7620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P2P Application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6991350" y="3810000"/>
            <a:ext cx="1981200" cy="7620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Transport Protocols</a:t>
            </a:r>
            <a:endParaRPr lang="en-US" sz="1600" dirty="0"/>
          </a:p>
        </p:txBody>
      </p:sp>
      <p:cxnSp>
        <p:nvCxnSpPr>
          <p:cNvPr id="30" name="Straight Connector 29"/>
          <p:cNvCxnSpPr>
            <a:stCxn id="35" idx="2"/>
            <a:endCxn id="29" idx="0"/>
          </p:cNvCxnSpPr>
          <p:nvPr/>
        </p:nvCxnSpPr>
        <p:spPr>
          <a:xfrm rot="5400000">
            <a:off x="7867650" y="3695700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6991350" y="4953000"/>
            <a:ext cx="1981200" cy="762000"/>
          </a:xfrm>
          <a:prstGeom prst="roundRect">
            <a:avLst/>
          </a:prstGeom>
          <a:solidFill>
            <a:srgbClr val="7030A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Network Protocols</a:t>
            </a:r>
            <a:endParaRPr lang="en-US" sz="1600" dirty="0"/>
          </a:p>
        </p:txBody>
      </p:sp>
      <p:cxnSp>
        <p:nvCxnSpPr>
          <p:cNvPr id="33" name="Straight Connector 32"/>
          <p:cNvCxnSpPr>
            <a:stCxn id="29" idx="2"/>
          </p:cNvCxnSpPr>
          <p:nvPr/>
        </p:nvCxnSpPr>
        <p:spPr>
          <a:xfrm rot="5400000">
            <a:off x="7791450" y="4762500"/>
            <a:ext cx="381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953250" y="2819400"/>
            <a:ext cx="2057400" cy="762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 smtClean="0"/>
              <a:t>P2P and Transport Services</a:t>
            </a:r>
            <a:endParaRPr lang="en-US" sz="1600" dirty="0"/>
          </a:p>
        </p:txBody>
      </p:sp>
      <p:cxnSp>
        <p:nvCxnSpPr>
          <p:cNvPr id="39" name="Straight Connector 38"/>
          <p:cNvCxnSpPr>
            <a:endCxn id="35" idx="0"/>
          </p:cNvCxnSpPr>
          <p:nvPr/>
        </p:nvCxnSpPr>
        <p:spPr>
          <a:xfrm rot="5400000">
            <a:off x="7829550" y="2667000"/>
            <a:ext cx="30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diagrams in this presentation are simple approximations</a:t>
            </a:r>
          </a:p>
          <a:p>
            <a:pPr lvl="1"/>
            <a:r>
              <a:rPr lang="en-US" dirty="0" smtClean="0"/>
              <a:t>The semantics aren’t strong</a:t>
            </a:r>
          </a:p>
          <a:p>
            <a:pPr lvl="1"/>
            <a:r>
              <a:rPr lang="en-US" dirty="0" smtClean="0"/>
              <a:t>Don’t take them literally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ounded Rectangle 70"/>
          <p:cNvSpPr/>
          <p:nvPr/>
        </p:nvSpPr>
        <p:spPr>
          <a:xfrm>
            <a:off x="609600" y="3962400"/>
            <a:ext cx="6324600" cy="10668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Additional Services Protocols and Mechanisms</a:t>
            </a:r>
            <a:endParaRPr lang="en-US" sz="1200" b="1" dirty="0"/>
          </a:p>
        </p:txBody>
      </p:sp>
      <p:sp>
        <p:nvSpPr>
          <p:cNvPr id="43" name="Rounded Rectangle 42"/>
          <p:cNvSpPr/>
          <p:nvPr/>
        </p:nvSpPr>
        <p:spPr>
          <a:xfrm>
            <a:off x="609600" y="2133600"/>
            <a:ext cx="6324600" cy="13716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Services Protocols and Mechanisms</a:t>
            </a:r>
            <a:endParaRPr lang="en-US" sz="12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590800" y="56388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sp>
        <p:nvSpPr>
          <p:cNvPr id="6" name="Oval 5"/>
          <p:cNvSpPr/>
          <p:nvPr/>
        </p:nvSpPr>
        <p:spPr>
          <a:xfrm>
            <a:off x="3962400" y="60960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7" name="Oval 6"/>
          <p:cNvSpPr/>
          <p:nvPr/>
        </p:nvSpPr>
        <p:spPr>
          <a:xfrm>
            <a:off x="2819400" y="60960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UDP</a:t>
            </a:r>
            <a:endParaRPr lang="en-US" sz="12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3505200" y="4419600"/>
            <a:ext cx="545122" cy="4572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ICE</a:t>
            </a:r>
            <a:endParaRPr lang="en-US" sz="12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1828800" y="4419600"/>
            <a:ext cx="999391" cy="4572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TLS / DTLS</a:t>
            </a:r>
            <a:endParaRPr lang="en-US" sz="12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762000" y="381000"/>
            <a:ext cx="60960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4164037" y="762000"/>
            <a:ext cx="1474763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Remote Resource Management</a:t>
            </a:r>
            <a:endParaRPr lang="en-US" sz="12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2438400" y="762000"/>
            <a:ext cx="16002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and Resource Location / Selection</a:t>
            </a:r>
            <a:endParaRPr lang="en-US" sz="1200" b="1" dirty="0"/>
          </a:p>
        </p:txBody>
      </p:sp>
      <p:cxnSp>
        <p:nvCxnSpPr>
          <p:cNvPr id="23" name="Straight Connector 22"/>
          <p:cNvCxnSpPr>
            <a:stCxn id="21" idx="2"/>
            <a:endCxn id="43" idx="0"/>
          </p:cNvCxnSpPr>
          <p:nvPr/>
        </p:nvCxnSpPr>
        <p:spPr>
          <a:xfrm rot="5400000">
            <a:off x="3890346" y="1122526"/>
            <a:ext cx="892629" cy="11295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914400" y="762000"/>
            <a:ext cx="13716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Data Transfer</a:t>
            </a:r>
            <a:endParaRPr lang="en-US" sz="12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3200400" y="2819400"/>
            <a:ext cx="9144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ALTO</a:t>
            </a:r>
            <a:endParaRPr lang="en-US" sz="1200" b="1" dirty="0"/>
          </a:p>
        </p:txBody>
      </p:sp>
      <p:cxnSp>
        <p:nvCxnSpPr>
          <p:cNvPr id="27" name="Straight Connector 26"/>
          <p:cNvCxnSpPr>
            <a:stCxn id="22" idx="2"/>
            <a:endCxn id="43" idx="0"/>
          </p:cNvCxnSpPr>
          <p:nvPr/>
        </p:nvCxnSpPr>
        <p:spPr>
          <a:xfrm rot="16200000" flipH="1">
            <a:off x="3058886" y="1420585"/>
            <a:ext cx="892629" cy="533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43" idx="2"/>
            <a:endCxn id="71" idx="0"/>
          </p:cNvCxnSpPr>
          <p:nvPr/>
        </p:nvCxnSpPr>
        <p:spPr>
          <a:xfrm rot="5400000">
            <a:off x="3543300" y="3733800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5791200" y="2819400"/>
            <a:ext cx="1002322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PPSP</a:t>
            </a:r>
            <a:endParaRPr lang="en-US" sz="1200" b="1" dirty="0"/>
          </a:p>
        </p:txBody>
      </p:sp>
      <p:sp>
        <p:nvSpPr>
          <p:cNvPr id="47" name="Rounded Rectangle 46"/>
          <p:cNvSpPr/>
          <p:nvPr/>
        </p:nvSpPr>
        <p:spPr>
          <a:xfrm>
            <a:off x="4343400" y="2819400"/>
            <a:ext cx="1219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RELOAD</a:t>
            </a:r>
            <a:endParaRPr lang="en-US" sz="1200" b="1" dirty="0"/>
          </a:p>
        </p:txBody>
      </p:sp>
      <p:cxnSp>
        <p:nvCxnSpPr>
          <p:cNvPr id="65" name="Straight Connector 64"/>
          <p:cNvCxnSpPr>
            <a:stCxn id="25" idx="2"/>
            <a:endCxn id="43" idx="0"/>
          </p:cNvCxnSpPr>
          <p:nvPr/>
        </p:nvCxnSpPr>
        <p:spPr>
          <a:xfrm rot="16200000" flipH="1">
            <a:off x="2239736" y="601435"/>
            <a:ext cx="892629" cy="21717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2057400" y="2819400"/>
            <a:ext cx="838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DECADE</a:t>
            </a:r>
            <a:endParaRPr lang="en-US" sz="1200" b="1" dirty="0"/>
          </a:p>
        </p:txBody>
      </p:sp>
      <p:sp>
        <p:nvSpPr>
          <p:cNvPr id="75" name="Rounded Rectangle 74"/>
          <p:cNvSpPr/>
          <p:nvPr/>
        </p:nvSpPr>
        <p:spPr>
          <a:xfrm>
            <a:off x="914400" y="2819400"/>
            <a:ext cx="838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LEDBAT</a:t>
            </a:r>
            <a:endParaRPr lang="en-US" sz="1200" b="1" dirty="0"/>
          </a:p>
        </p:txBody>
      </p:sp>
      <p:sp>
        <p:nvSpPr>
          <p:cNvPr id="35" name="Rounded Rectangle 34"/>
          <p:cNvSpPr/>
          <p:nvPr/>
        </p:nvSpPr>
        <p:spPr>
          <a:xfrm>
            <a:off x="4572000" y="4419600"/>
            <a:ext cx="1066800" cy="4572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STUN/TURN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257800" y="56388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P2P apps do not generally use DCCP or SCTP due to NAT and OS support</a:t>
            </a:r>
            <a:endParaRPr lang="en-US" sz="1400" b="1" dirty="0"/>
          </a:p>
        </p:txBody>
      </p:sp>
      <p:cxnSp>
        <p:nvCxnSpPr>
          <p:cNvPr id="86" name="Straight Connector 85"/>
          <p:cNvCxnSpPr>
            <a:stCxn id="71" idx="2"/>
            <a:endCxn id="5" idx="0"/>
          </p:cNvCxnSpPr>
          <p:nvPr/>
        </p:nvCxnSpPr>
        <p:spPr>
          <a:xfrm rot="5400000">
            <a:off x="3467100" y="5334000"/>
            <a:ext cx="609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86600" y="3810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Some apps also need reputation and identity management, among other functions</a:t>
            </a:r>
            <a:endParaRPr lang="en-US" sz="1400" b="1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943600" y="762000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LEDBAT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Pretty much finished</a:t>
            </a:r>
          </a:p>
          <a:p>
            <a:endParaRPr lang="en-US" dirty="0" smtClean="0"/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Develop an experimental congestion control mechanism that minimizes delay impact on other competing traffic (so bulk transfers can coexist peacefully with delay-sensitive real-time traffic)</a:t>
            </a:r>
          </a:p>
          <a:p>
            <a:pPr lvl="1"/>
            <a:r>
              <a:rPr lang="en-US" dirty="0" smtClean="0"/>
              <a:t>Generic algorithm, not specific to a given transport framing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257800" y="46482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/>
              <a:t>Transport Protocols</a:t>
            </a:r>
            <a:endParaRPr lang="en-US" sz="1400" b="1" dirty="0"/>
          </a:p>
        </p:txBody>
      </p:sp>
      <p:sp>
        <p:nvSpPr>
          <p:cNvPr id="5" name="Oval 4"/>
          <p:cNvSpPr/>
          <p:nvPr/>
        </p:nvSpPr>
        <p:spPr>
          <a:xfrm>
            <a:off x="6629400" y="5105400"/>
            <a:ext cx="6858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TCP</a:t>
            </a:r>
            <a:endParaRPr lang="en-US" sz="1400" b="1" dirty="0"/>
          </a:p>
        </p:txBody>
      </p:sp>
      <p:sp>
        <p:nvSpPr>
          <p:cNvPr id="6" name="Oval 5"/>
          <p:cNvSpPr/>
          <p:nvPr/>
        </p:nvSpPr>
        <p:spPr>
          <a:xfrm>
            <a:off x="5486400" y="51054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UDP</a:t>
            </a:r>
            <a:endParaRPr lang="en-US" sz="1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372100" y="1600200"/>
            <a:ext cx="29337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/>
              <a:t>P2P Application</a:t>
            </a:r>
            <a:endParaRPr lang="en-US" sz="1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753100" y="2035629"/>
            <a:ext cx="13716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Data Transfer</a:t>
            </a:r>
            <a:endParaRPr lang="en-US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753100" y="3200400"/>
            <a:ext cx="1371600" cy="762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LEDBAT + Framing</a:t>
            </a:r>
            <a:endParaRPr lang="en-US" sz="1400" b="1" dirty="0"/>
          </a:p>
        </p:txBody>
      </p:sp>
      <p:cxnSp>
        <p:nvCxnSpPr>
          <p:cNvPr id="10" name="Straight Connector 9"/>
          <p:cNvCxnSpPr>
            <a:stCxn id="9" idx="2"/>
            <a:endCxn id="4" idx="0"/>
          </p:cNvCxnSpPr>
          <p:nvPr/>
        </p:nvCxnSpPr>
        <p:spPr>
          <a:xfrm rot="5400000">
            <a:off x="6096000" y="4305300"/>
            <a:ext cx="68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8" idx="2"/>
            <a:endCxn id="9" idx="0"/>
          </p:cNvCxnSpPr>
          <p:nvPr/>
        </p:nvCxnSpPr>
        <p:spPr>
          <a:xfrm rot="5400000">
            <a:off x="6096000" y="2857500"/>
            <a:ext cx="68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315200" y="2035629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P2PSIP - RELOAD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Mature spec; WGLC; implementations exist</a:t>
            </a:r>
          </a:p>
          <a:p>
            <a:endParaRPr lang="en-US" dirty="0" smtClean="0"/>
          </a:p>
          <a:p>
            <a:r>
              <a:rPr lang="en-US" dirty="0" smtClean="0"/>
              <a:t>Charter Goals:</a:t>
            </a:r>
          </a:p>
          <a:p>
            <a:pPr lvl="1"/>
            <a:r>
              <a:rPr lang="en-US" dirty="0" smtClean="0"/>
              <a:t>Develop distributed resource location protocol to avoid need for centralized SIP servers </a:t>
            </a:r>
          </a:p>
          <a:p>
            <a:pPr lvl="1"/>
            <a:r>
              <a:rPr lang="en-US" dirty="0" smtClean="0"/>
              <a:t>Work through NATs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Develops the RELOAD (</a:t>
            </a:r>
            <a:r>
              <a:rPr lang="en-US" dirty="0" err="1" smtClean="0"/>
              <a:t>REsource</a:t>
            </a:r>
            <a:r>
              <a:rPr lang="en-US" dirty="0" smtClean="0"/>
              <a:t> </a:t>
            </a:r>
            <a:r>
              <a:rPr lang="en-US" dirty="0" err="1" smtClean="0"/>
              <a:t>LOcation</a:t>
            </a:r>
            <a:r>
              <a:rPr lang="en-US" dirty="0" smtClean="0"/>
              <a:t> and Discovery) Protocol</a:t>
            </a:r>
          </a:p>
          <a:p>
            <a:pPr lvl="1"/>
            <a:r>
              <a:rPr lang="en-US" dirty="0" smtClean="0"/>
              <a:t>Flexible overlay network protocol</a:t>
            </a:r>
          </a:p>
          <a:p>
            <a:pPr lvl="1"/>
            <a:r>
              <a:rPr lang="en-US" dirty="0" smtClean="0"/>
              <a:t>Can support applications other than P2PSIP</a:t>
            </a:r>
          </a:p>
          <a:p>
            <a:pPr lvl="1"/>
            <a:r>
              <a:rPr lang="en-US" dirty="0" smtClean="0"/>
              <a:t>NAT and firewall traversal via ICE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66138" y="2667000"/>
            <a:ext cx="3815862" cy="1524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RELOAD</a:t>
            </a:r>
            <a:endParaRPr lang="en-US" sz="12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4800601" y="3048000"/>
            <a:ext cx="1143000" cy="5442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Topology </a:t>
            </a:r>
            <a:r>
              <a:rPr lang="en-US" sz="1200" b="1" dirty="0" err="1" smtClean="0"/>
              <a:t>Plugin</a:t>
            </a:r>
            <a:endParaRPr lang="en-US" sz="12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019799" y="3048000"/>
            <a:ext cx="914401" cy="555172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Overlay Link Protocol</a:t>
            </a:r>
            <a:endParaRPr lang="en-US" sz="12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7010400" y="3048001"/>
            <a:ext cx="1219200" cy="6096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Connectivity Establishment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724400" y="3733800"/>
            <a:ext cx="1272092" cy="3918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Chord Algorithm</a:t>
            </a:r>
            <a:endParaRPr lang="en-US" sz="1200" b="1" dirty="0"/>
          </a:p>
        </p:txBody>
      </p:sp>
      <p:cxnSp>
        <p:nvCxnSpPr>
          <p:cNvPr id="9" name="Straight Connector 8"/>
          <p:cNvCxnSpPr>
            <a:stCxn id="5" idx="2"/>
            <a:endCxn id="8" idx="0"/>
          </p:cNvCxnSpPr>
          <p:nvPr/>
        </p:nvCxnSpPr>
        <p:spPr>
          <a:xfrm rot="5400000">
            <a:off x="5295517" y="3657216"/>
            <a:ext cx="141514" cy="116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486400" y="54864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7760678" y="4495800"/>
            <a:ext cx="545122" cy="2394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ICE</a:t>
            </a:r>
            <a:endParaRPr lang="en-US" sz="12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5172808" y="4876800"/>
            <a:ext cx="999391" cy="3048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TLS / DTLS</a:t>
            </a:r>
            <a:endParaRPr lang="en-US" sz="1200" b="1" dirty="0"/>
          </a:p>
        </p:txBody>
      </p:sp>
      <p:cxnSp>
        <p:nvCxnSpPr>
          <p:cNvPr id="15" name="Straight Connector 14"/>
          <p:cNvCxnSpPr>
            <a:stCxn id="13" idx="2"/>
            <a:endCxn id="27" idx="0"/>
          </p:cNvCxnSpPr>
          <p:nvPr/>
        </p:nvCxnSpPr>
        <p:spPr>
          <a:xfrm rot="5400000">
            <a:off x="7946363" y="4789924"/>
            <a:ext cx="141514" cy="32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858000" y="59436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17" name="Oval 16"/>
          <p:cNvSpPr/>
          <p:nvPr/>
        </p:nvSpPr>
        <p:spPr>
          <a:xfrm>
            <a:off x="5715000" y="5943600"/>
            <a:ext cx="762000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UDP</a:t>
            </a:r>
            <a:endParaRPr lang="en-US" sz="1200" b="1" dirty="0"/>
          </a:p>
        </p:txBody>
      </p:sp>
      <p:cxnSp>
        <p:nvCxnSpPr>
          <p:cNvPr id="19" name="Straight Connector 18"/>
          <p:cNvCxnSpPr>
            <a:stCxn id="17" idx="0"/>
            <a:endCxn id="17" idx="0"/>
          </p:cNvCxnSpPr>
          <p:nvPr/>
        </p:nvCxnSpPr>
        <p:spPr>
          <a:xfrm rot="5400000" flipH="1" flipV="1">
            <a:off x="6096000" y="5943600"/>
            <a:ext cx="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2"/>
            <a:endCxn id="12" idx="0"/>
          </p:cNvCxnSpPr>
          <p:nvPr/>
        </p:nvCxnSpPr>
        <p:spPr>
          <a:xfrm rot="16200000" flipH="1">
            <a:off x="6017602" y="4836502"/>
            <a:ext cx="304800" cy="9949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27" idx="2"/>
            <a:endCxn id="12" idx="0"/>
          </p:cNvCxnSpPr>
          <p:nvPr/>
        </p:nvCxnSpPr>
        <p:spPr>
          <a:xfrm rot="5400000">
            <a:off x="7219950" y="4705350"/>
            <a:ext cx="228600" cy="1333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0"/>
            <a:endCxn id="6" idx="2"/>
          </p:cNvCxnSpPr>
          <p:nvPr/>
        </p:nvCxnSpPr>
        <p:spPr>
          <a:xfrm rot="5400000" flipH="1" flipV="1">
            <a:off x="5437938" y="3837738"/>
            <a:ext cx="1273628" cy="8044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2"/>
            <a:endCxn id="13" idx="0"/>
          </p:cNvCxnSpPr>
          <p:nvPr/>
        </p:nvCxnSpPr>
        <p:spPr>
          <a:xfrm rot="16200000" flipH="1">
            <a:off x="7407520" y="3870080"/>
            <a:ext cx="838199" cy="413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4572000" y="1371600"/>
            <a:ext cx="4135315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38" name="Rounded Rectangle 37"/>
          <p:cNvSpPr/>
          <p:nvPr/>
        </p:nvSpPr>
        <p:spPr>
          <a:xfrm>
            <a:off x="6324600" y="1752600"/>
            <a:ext cx="1474763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Remote Resource Management</a:t>
            </a:r>
            <a:endParaRPr lang="en-US" sz="1200" b="1" dirty="0"/>
          </a:p>
        </p:txBody>
      </p:sp>
      <p:sp>
        <p:nvSpPr>
          <p:cNvPr id="39" name="Rounded Rectangle 38"/>
          <p:cNvSpPr/>
          <p:nvPr/>
        </p:nvSpPr>
        <p:spPr>
          <a:xfrm>
            <a:off x="4648200" y="1752600"/>
            <a:ext cx="16002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and Resource Location / Selection</a:t>
            </a:r>
            <a:endParaRPr lang="en-US" sz="1200" b="1" dirty="0"/>
          </a:p>
        </p:txBody>
      </p:sp>
      <p:cxnSp>
        <p:nvCxnSpPr>
          <p:cNvPr id="40" name="Straight Connector 39"/>
          <p:cNvCxnSpPr>
            <a:stCxn id="38" idx="2"/>
            <a:endCxn id="4" idx="0"/>
          </p:cNvCxnSpPr>
          <p:nvPr/>
        </p:nvCxnSpPr>
        <p:spPr>
          <a:xfrm rot="5400000">
            <a:off x="6550312" y="2155329"/>
            <a:ext cx="435429" cy="5879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9" idx="2"/>
            <a:endCxn id="4" idx="0"/>
          </p:cNvCxnSpPr>
          <p:nvPr/>
        </p:nvCxnSpPr>
        <p:spPr>
          <a:xfrm rot="16200000" flipH="1">
            <a:off x="5743470" y="1936400"/>
            <a:ext cx="435429" cy="10257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7467600" y="4876800"/>
            <a:ext cx="1066800" cy="38100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STUN/TURN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7924800" y="1752600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Maturing spec; implementations exist</a:t>
            </a:r>
          </a:p>
          <a:p>
            <a:endParaRPr lang="en-US" dirty="0" smtClean="0"/>
          </a:p>
          <a:p>
            <a:r>
              <a:rPr lang="en-US" dirty="0" smtClean="0"/>
              <a:t>Service to provide information supporting more intelligence in choosing among lists of peers</a:t>
            </a:r>
          </a:p>
          <a:p>
            <a:endParaRPr lang="en-US" dirty="0" smtClean="0"/>
          </a:p>
          <a:p>
            <a:r>
              <a:rPr lang="en-US" dirty="0" smtClean="0"/>
              <a:t>Inform applications of network preferences for various aspects of peer selection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324600" y="5486400"/>
            <a:ext cx="2362200" cy="914400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Transport Protocols</a:t>
            </a:r>
            <a:endParaRPr lang="en-US" sz="1200" b="1" dirty="0"/>
          </a:p>
        </p:txBody>
      </p:sp>
      <p:cxnSp>
        <p:nvCxnSpPr>
          <p:cNvPr id="5" name="Straight Connector 4"/>
          <p:cNvCxnSpPr>
            <a:stCxn id="9" idx="2"/>
            <a:endCxn id="4" idx="0"/>
          </p:cNvCxnSpPr>
          <p:nvPr/>
        </p:nvCxnSpPr>
        <p:spPr>
          <a:xfrm rot="16200000" flipH="1">
            <a:off x="6025243" y="4005943"/>
            <a:ext cx="1665514" cy="1295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334000" y="1589314"/>
            <a:ext cx="2667000" cy="990600"/>
          </a:xfrm>
          <a:prstGeom prst="round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dirty="0" smtClean="0"/>
              <a:t>P2P Application</a:t>
            </a:r>
            <a:endParaRPr lang="en-US" sz="12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410200" y="2024743"/>
            <a:ext cx="16002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Peer and Resource Location / Selection</a:t>
            </a:r>
            <a:endParaRPr lang="en-US" sz="1200" b="1" dirty="0"/>
          </a:p>
        </p:txBody>
      </p:sp>
      <p:cxnSp>
        <p:nvCxnSpPr>
          <p:cNvPr id="8" name="Straight Connector 7"/>
          <p:cNvCxnSpPr>
            <a:stCxn id="7" idx="2"/>
            <a:endCxn id="9" idx="0"/>
          </p:cNvCxnSpPr>
          <p:nvPr/>
        </p:nvCxnSpPr>
        <p:spPr>
          <a:xfrm rot="5400000">
            <a:off x="5785757" y="2928257"/>
            <a:ext cx="84908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410200" y="3352800"/>
            <a:ext cx="16002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ALTO </a:t>
            </a:r>
            <a:endParaRPr lang="en-US" sz="1200" b="1" dirty="0"/>
          </a:p>
        </p:txBody>
      </p:sp>
      <p:sp>
        <p:nvSpPr>
          <p:cNvPr id="17" name="Oval 16"/>
          <p:cNvSpPr/>
          <p:nvPr/>
        </p:nvSpPr>
        <p:spPr>
          <a:xfrm>
            <a:off x="7239001" y="5943600"/>
            <a:ext cx="609599" cy="3048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TCP</a:t>
            </a:r>
            <a:endParaRPr lang="en-US" sz="12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D158-4F1B-4A02-8C17-7961E9F062D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162800" y="2024743"/>
            <a:ext cx="685800" cy="478971"/>
          </a:xfrm>
          <a:prstGeom prst="roundRect">
            <a:avLst>
              <a:gd name="adj" fmla="val 46038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...</a:t>
            </a:r>
            <a:endParaRPr lang="en-US" sz="12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5943600" y="4049486"/>
            <a:ext cx="1143000" cy="468086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HTTP</a:t>
            </a:r>
            <a:endParaRPr 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10299</TotalTime>
  <Words>726</Words>
  <Application>Microsoft Office PowerPoint</Application>
  <PresentationFormat>On-screen Show (4:3)</PresentationFormat>
  <Paragraphs>203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IETF P2P Mechanisms</vt:lpstr>
      <vt:lpstr>Purpose Today</vt:lpstr>
      <vt:lpstr>Primary P2P IETF/IRTF Groups</vt:lpstr>
      <vt:lpstr>Building P2P Applications</vt:lpstr>
      <vt:lpstr>Note</vt:lpstr>
      <vt:lpstr>Slide 6</vt:lpstr>
      <vt:lpstr>LEDBAT</vt:lpstr>
      <vt:lpstr>P2PSIP - RELOAD</vt:lpstr>
      <vt:lpstr>ALTO</vt:lpstr>
      <vt:lpstr>DECADE</vt:lpstr>
      <vt:lpstr>PPSP</vt:lpstr>
      <vt:lpstr>Synthesis ...</vt:lpstr>
      <vt:lpstr>Slide 13</vt:lpstr>
      <vt:lpstr>Thoughts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PPSP</dc:title>
  <dc:creator>Wes Eddy</dc:creator>
  <cp:lastModifiedBy>Wes Eddy</cp:lastModifiedBy>
  <cp:revision>17</cp:revision>
  <dcterms:created xsi:type="dcterms:W3CDTF">2011-06-29T00:37:22Z</dcterms:created>
  <dcterms:modified xsi:type="dcterms:W3CDTF">2011-07-28T01:04:12Z</dcterms:modified>
</cp:coreProperties>
</file>