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58" r:id="rId4"/>
    <p:sldId id="265" r:id="rId5"/>
    <p:sldId id="257" r:id="rId6"/>
    <p:sldId id="263" r:id="rId7"/>
    <p:sldId id="264" r:id="rId8"/>
    <p:sldId id="281" r:id="rId9"/>
    <p:sldId id="268" r:id="rId10"/>
    <p:sldId id="271" r:id="rId11"/>
    <p:sldId id="277" r:id="rId12"/>
    <p:sldId id="273" r:id="rId13"/>
    <p:sldId id="274" r:id="rId14"/>
    <p:sldId id="275" r:id="rId15"/>
    <p:sldId id="278" r:id="rId16"/>
    <p:sldId id="28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-301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Pageviews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IPv6</c:v>
                </c:pt>
                <c:pt idx="1">
                  <c:v>IPv4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.000%">
                  <c:v>4.6000000000000017E-3</c:v>
                </c:pt>
                <c:pt idx="1">
                  <c:v>0.99539999999999973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Unique Users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IPv6</c:v>
                </c:pt>
                <c:pt idx="1">
                  <c:v>IPv4</c:v>
                </c:pt>
              </c:strCache>
            </c:strRef>
          </c:cat>
          <c:val>
            <c:numRef>
              <c:f>Sheet1!$C$2:$C$3</c:f>
              <c:numCache>
                <c:formatCode>0.00%</c:formatCode>
                <c:ptCount val="2"/>
                <c:pt idx="0" formatCode="0.000%">
                  <c:v>5.5000000000000023E-3</c:v>
                </c:pt>
                <c:pt idx="1">
                  <c:v>0.99449999999999983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095488"/>
        <c:axId val="58088448"/>
      </c:barChart>
      <c:valAx>
        <c:axId val="58088448"/>
        <c:scaling>
          <c:orientation val="minMax"/>
          <c:max val="1"/>
        </c:scaling>
        <c:delete val="0"/>
        <c:axPos val="l"/>
        <c:majorGridlines/>
        <c:numFmt formatCode="0.000%" sourceLinked="1"/>
        <c:majorTickMark val="out"/>
        <c:minorTickMark val="none"/>
        <c:tickLblPos val="nextTo"/>
        <c:crossAx val="58095488"/>
        <c:crosses val="autoZero"/>
        <c:crossBetween val="between"/>
      </c:valAx>
      <c:catAx>
        <c:axId val="58095488"/>
        <c:scaling>
          <c:orientation val="minMax"/>
        </c:scaling>
        <c:delete val="0"/>
        <c:axPos val="b"/>
        <c:majorTickMark val="none"/>
        <c:minorTickMark val="none"/>
        <c:tickLblPos val="nextTo"/>
        <c:crossAx val="5808844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6EA69-7FEC-4F33-ABB2-D154E22727B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22886A37-B3BB-443B-BE71-2E0CEB130528}">
      <dgm:prSet phldrT="[Text]"/>
      <dgm:spPr>
        <a:solidFill>
          <a:srgbClr val="00B0F0"/>
        </a:solidFill>
      </dgm:spPr>
      <dgm:t>
        <a:bodyPr/>
        <a:lstStyle/>
        <a:p>
          <a:pPr algn="l"/>
          <a:r>
            <a:rPr lang="en-US" dirty="0" smtClean="0"/>
            <a:t>What  happened?</a:t>
          </a:r>
          <a:endParaRPr lang="en-US" dirty="0"/>
        </a:p>
      </dgm:t>
    </dgm:pt>
    <dgm:pt modelId="{F7748028-33B0-4861-ACDD-025D6164A141}" type="parTrans" cxnId="{51060215-C197-4722-BE5D-6C89AE7D3929}">
      <dgm:prSet/>
      <dgm:spPr/>
      <dgm:t>
        <a:bodyPr/>
        <a:lstStyle/>
        <a:p>
          <a:endParaRPr lang="en-US"/>
        </a:p>
      </dgm:t>
    </dgm:pt>
    <dgm:pt modelId="{AACDC4B5-742C-4B52-8334-73FE778D3E30}" type="sibTrans" cxnId="{51060215-C197-4722-BE5D-6C89AE7D3929}">
      <dgm:prSet/>
      <dgm:spPr/>
      <dgm:t>
        <a:bodyPr/>
        <a:lstStyle/>
        <a:p>
          <a:endParaRPr lang="en-US"/>
        </a:p>
      </dgm:t>
    </dgm:pt>
    <dgm:pt modelId="{C24AE6CB-D300-4E3A-A533-8937F230A1E9}">
      <dgm:prSet phldrT="[Text]"/>
      <dgm:spPr>
        <a:solidFill>
          <a:srgbClr val="00B0F0"/>
        </a:solidFill>
      </dgm:spPr>
      <dgm:t>
        <a:bodyPr/>
        <a:lstStyle/>
        <a:p>
          <a:pPr algn="l"/>
          <a:r>
            <a:rPr lang="en-US" dirty="0" smtClean="0"/>
            <a:t>IETF Impact</a:t>
          </a:r>
          <a:endParaRPr lang="en-US" dirty="0"/>
        </a:p>
      </dgm:t>
    </dgm:pt>
    <dgm:pt modelId="{80ACDB92-9F98-4FD5-ADAC-DFC488A4B42B}" type="parTrans" cxnId="{84D4A66E-5AD1-4508-898F-E6ECD01D47EE}">
      <dgm:prSet/>
      <dgm:spPr/>
      <dgm:t>
        <a:bodyPr/>
        <a:lstStyle/>
        <a:p>
          <a:endParaRPr lang="en-US"/>
        </a:p>
      </dgm:t>
    </dgm:pt>
    <dgm:pt modelId="{3A4D3B54-BFC6-4343-B6D3-9F2F12F60A07}" type="sibTrans" cxnId="{84D4A66E-5AD1-4508-898F-E6ECD01D47EE}">
      <dgm:prSet/>
      <dgm:spPr/>
      <dgm:t>
        <a:bodyPr/>
        <a:lstStyle/>
        <a:p>
          <a:endParaRPr lang="en-US"/>
        </a:p>
      </dgm:t>
    </dgm:pt>
    <dgm:pt modelId="{E249B4FD-29B5-43B7-A8D5-9703755248BD}">
      <dgm:prSet phldrT="[Text]"/>
      <dgm:spPr>
        <a:solidFill>
          <a:srgbClr val="00B0F0"/>
        </a:solidFill>
      </dgm:spPr>
      <dgm:t>
        <a:bodyPr/>
        <a:lstStyle/>
        <a:p>
          <a:pPr algn="l"/>
          <a:r>
            <a:rPr lang="en-US" dirty="0" smtClean="0"/>
            <a:t>Our Goals</a:t>
          </a:r>
          <a:endParaRPr lang="en-US" dirty="0"/>
        </a:p>
      </dgm:t>
    </dgm:pt>
    <dgm:pt modelId="{B96A9364-E4E5-4231-A48E-A280E1645147}" type="parTrans" cxnId="{F0F88A4F-A8C4-4A0B-8C6D-C8CEBF4AC1A8}">
      <dgm:prSet/>
      <dgm:spPr/>
      <dgm:t>
        <a:bodyPr/>
        <a:lstStyle/>
        <a:p>
          <a:endParaRPr lang="en-US"/>
        </a:p>
      </dgm:t>
    </dgm:pt>
    <dgm:pt modelId="{00F04394-D58D-4B93-9112-2E66898D3E34}" type="sibTrans" cxnId="{F0F88A4F-A8C4-4A0B-8C6D-C8CEBF4AC1A8}">
      <dgm:prSet/>
      <dgm:spPr/>
      <dgm:t>
        <a:bodyPr/>
        <a:lstStyle/>
        <a:p>
          <a:endParaRPr lang="en-US"/>
        </a:p>
      </dgm:t>
    </dgm:pt>
    <dgm:pt modelId="{392C30C1-094F-45AF-960D-9EB731E6C6A8}" type="pres">
      <dgm:prSet presAssocID="{D766EA69-7FEC-4F33-ABB2-D154E22727BF}" presName="outerComposite" presStyleCnt="0">
        <dgm:presLayoutVars>
          <dgm:chMax val="5"/>
          <dgm:dir/>
          <dgm:resizeHandles val="exact"/>
        </dgm:presLayoutVars>
      </dgm:prSet>
      <dgm:spPr/>
    </dgm:pt>
    <dgm:pt modelId="{728544DF-ED2D-41C4-B697-130CA3FD9328}" type="pres">
      <dgm:prSet presAssocID="{D766EA69-7FEC-4F33-ABB2-D154E22727BF}" presName="dummyMaxCanvas" presStyleCnt="0">
        <dgm:presLayoutVars/>
      </dgm:prSet>
      <dgm:spPr/>
    </dgm:pt>
    <dgm:pt modelId="{B4B93B0E-398E-45C1-A740-10BB67258D2C}" type="pres">
      <dgm:prSet presAssocID="{D766EA69-7FEC-4F33-ABB2-D154E22727B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7E9D65-AA81-4D51-A719-E164FC7064AA}" type="pres">
      <dgm:prSet presAssocID="{D766EA69-7FEC-4F33-ABB2-D154E22727B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370FBF-2E2A-4C56-9C12-90F7F8334478}" type="pres">
      <dgm:prSet presAssocID="{D766EA69-7FEC-4F33-ABB2-D154E22727B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729B8F-2A96-4660-A04E-7F79F0AB56E8}" type="pres">
      <dgm:prSet presAssocID="{D766EA69-7FEC-4F33-ABB2-D154E22727B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5EB90-E8E0-40CE-B53D-605FC93A0C14}" type="pres">
      <dgm:prSet presAssocID="{D766EA69-7FEC-4F33-ABB2-D154E22727B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F02B1-4172-4509-8A24-0E6C0875BCBA}" type="pres">
      <dgm:prSet presAssocID="{D766EA69-7FEC-4F33-ABB2-D154E22727B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61F92E-BE2F-443F-A14A-3F63CA2A6187}" type="pres">
      <dgm:prSet presAssocID="{D766EA69-7FEC-4F33-ABB2-D154E22727B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B8012-4841-4E52-8F1E-56F22ABCEACC}" type="pres">
      <dgm:prSet presAssocID="{D766EA69-7FEC-4F33-ABB2-D154E22727B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E7239D-86E5-4C3D-B993-3EB1D22FC449}" type="presOf" srcId="{C24AE6CB-D300-4E3A-A533-8937F230A1E9}" destId="{9B370FBF-2E2A-4C56-9C12-90F7F8334478}" srcOrd="0" destOrd="0" presId="urn:microsoft.com/office/officeart/2005/8/layout/vProcess5"/>
    <dgm:cxn modelId="{DE286BAC-1718-4EEC-B930-BD73DA9FAAD2}" type="presOf" srcId="{22886A37-B3BB-443B-BE71-2E0CEB130528}" destId="{C061F92E-BE2F-443F-A14A-3F63CA2A6187}" srcOrd="1" destOrd="0" presId="urn:microsoft.com/office/officeart/2005/8/layout/vProcess5"/>
    <dgm:cxn modelId="{F3BE9275-A1F4-4B05-B1A9-929D9C19EBCA}" type="presOf" srcId="{E249B4FD-29B5-43B7-A8D5-9703755248BD}" destId="{B4B93B0E-398E-45C1-A740-10BB67258D2C}" srcOrd="0" destOrd="0" presId="urn:microsoft.com/office/officeart/2005/8/layout/vProcess5"/>
    <dgm:cxn modelId="{F0F88A4F-A8C4-4A0B-8C6D-C8CEBF4AC1A8}" srcId="{D766EA69-7FEC-4F33-ABB2-D154E22727BF}" destId="{E249B4FD-29B5-43B7-A8D5-9703755248BD}" srcOrd="0" destOrd="0" parTransId="{B96A9364-E4E5-4231-A48E-A280E1645147}" sibTransId="{00F04394-D58D-4B93-9112-2E66898D3E34}"/>
    <dgm:cxn modelId="{EC8DAA7E-DF4A-4191-B18B-E70B0FB0B7AE}" type="presOf" srcId="{22886A37-B3BB-443B-BE71-2E0CEB130528}" destId="{A37E9D65-AA81-4D51-A719-E164FC7064AA}" srcOrd="0" destOrd="0" presId="urn:microsoft.com/office/officeart/2005/8/layout/vProcess5"/>
    <dgm:cxn modelId="{51060215-C197-4722-BE5D-6C89AE7D3929}" srcId="{D766EA69-7FEC-4F33-ABB2-D154E22727BF}" destId="{22886A37-B3BB-443B-BE71-2E0CEB130528}" srcOrd="1" destOrd="0" parTransId="{F7748028-33B0-4861-ACDD-025D6164A141}" sibTransId="{AACDC4B5-742C-4B52-8334-73FE778D3E30}"/>
    <dgm:cxn modelId="{9810E88B-CBFF-489F-AFDF-FA30B12B4E9D}" type="presOf" srcId="{D766EA69-7FEC-4F33-ABB2-D154E22727BF}" destId="{392C30C1-094F-45AF-960D-9EB731E6C6A8}" srcOrd="0" destOrd="0" presId="urn:microsoft.com/office/officeart/2005/8/layout/vProcess5"/>
    <dgm:cxn modelId="{3AF53892-1F63-4624-874C-D193302CABDB}" type="presOf" srcId="{00F04394-D58D-4B93-9112-2E66898D3E34}" destId="{67729B8F-2A96-4660-A04E-7F79F0AB56E8}" srcOrd="0" destOrd="0" presId="urn:microsoft.com/office/officeart/2005/8/layout/vProcess5"/>
    <dgm:cxn modelId="{461B49E3-82C5-453E-B15E-3A837A11DCE5}" type="presOf" srcId="{E249B4FD-29B5-43B7-A8D5-9703755248BD}" destId="{AC1F02B1-4172-4509-8A24-0E6C0875BCBA}" srcOrd="1" destOrd="0" presId="urn:microsoft.com/office/officeart/2005/8/layout/vProcess5"/>
    <dgm:cxn modelId="{84D4A66E-5AD1-4508-898F-E6ECD01D47EE}" srcId="{D766EA69-7FEC-4F33-ABB2-D154E22727BF}" destId="{C24AE6CB-D300-4E3A-A533-8937F230A1E9}" srcOrd="2" destOrd="0" parTransId="{80ACDB92-9F98-4FD5-ADAC-DFC488A4B42B}" sibTransId="{3A4D3B54-BFC6-4343-B6D3-9F2F12F60A07}"/>
    <dgm:cxn modelId="{4780330D-ED20-46B3-82CF-6065C4AFE246}" type="presOf" srcId="{C24AE6CB-D300-4E3A-A533-8937F230A1E9}" destId="{EC1B8012-4841-4E52-8F1E-56F22ABCEACC}" srcOrd="1" destOrd="0" presId="urn:microsoft.com/office/officeart/2005/8/layout/vProcess5"/>
    <dgm:cxn modelId="{DF951958-1E59-41F7-9092-C12F5D2198C8}" type="presOf" srcId="{AACDC4B5-742C-4B52-8334-73FE778D3E30}" destId="{A0A5EB90-E8E0-40CE-B53D-605FC93A0C14}" srcOrd="0" destOrd="0" presId="urn:microsoft.com/office/officeart/2005/8/layout/vProcess5"/>
    <dgm:cxn modelId="{73188122-A996-49CD-BEB5-01181E82F853}" type="presParOf" srcId="{392C30C1-094F-45AF-960D-9EB731E6C6A8}" destId="{728544DF-ED2D-41C4-B697-130CA3FD9328}" srcOrd="0" destOrd="0" presId="urn:microsoft.com/office/officeart/2005/8/layout/vProcess5"/>
    <dgm:cxn modelId="{D3F670EB-062F-473F-A854-E472CA839B6B}" type="presParOf" srcId="{392C30C1-094F-45AF-960D-9EB731E6C6A8}" destId="{B4B93B0E-398E-45C1-A740-10BB67258D2C}" srcOrd="1" destOrd="0" presId="urn:microsoft.com/office/officeart/2005/8/layout/vProcess5"/>
    <dgm:cxn modelId="{3FFCFB89-FAD7-46DC-8F5F-DB23B777022C}" type="presParOf" srcId="{392C30C1-094F-45AF-960D-9EB731E6C6A8}" destId="{A37E9D65-AA81-4D51-A719-E164FC7064AA}" srcOrd="2" destOrd="0" presId="urn:microsoft.com/office/officeart/2005/8/layout/vProcess5"/>
    <dgm:cxn modelId="{C6E9AA39-7A68-4681-B7B3-BAB976F36C2C}" type="presParOf" srcId="{392C30C1-094F-45AF-960D-9EB731E6C6A8}" destId="{9B370FBF-2E2A-4C56-9C12-90F7F8334478}" srcOrd="3" destOrd="0" presId="urn:microsoft.com/office/officeart/2005/8/layout/vProcess5"/>
    <dgm:cxn modelId="{6A96AB25-543A-4814-BC20-64D7A332BAFC}" type="presParOf" srcId="{392C30C1-094F-45AF-960D-9EB731E6C6A8}" destId="{67729B8F-2A96-4660-A04E-7F79F0AB56E8}" srcOrd="4" destOrd="0" presId="urn:microsoft.com/office/officeart/2005/8/layout/vProcess5"/>
    <dgm:cxn modelId="{894059DB-2873-415C-8D83-4917DEA21E15}" type="presParOf" srcId="{392C30C1-094F-45AF-960D-9EB731E6C6A8}" destId="{A0A5EB90-E8E0-40CE-B53D-605FC93A0C14}" srcOrd="5" destOrd="0" presId="urn:microsoft.com/office/officeart/2005/8/layout/vProcess5"/>
    <dgm:cxn modelId="{EBB413B5-A68F-40A9-8D3C-44D6BDF8380E}" type="presParOf" srcId="{392C30C1-094F-45AF-960D-9EB731E6C6A8}" destId="{AC1F02B1-4172-4509-8A24-0E6C0875BCBA}" srcOrd="6" destOrd="0" presId="urn:microsoft.com/office/officeart/2005/8/layout/vProcess5"/>
    <dgm:cxn modelId="{F8C82F08-8680-41CC-B50D-2360DF793555}" type="presParOf" srcId="{392C30C1-094F-45AF-960D-9EB731E6C6A8}" destId="{C061F92E-BE2F-443F-A14A-3F63CA2A6187}" srcOrd="7" destOrd="0" presId="urn:microsoft.com/office/officeart/2005/8/layout/vProcess5"/>
    <dgm:cxn modelId="{BA8E50B4-720B-4150-89B4-75AA6F914F3C}" type="presParOf" srcId="{392C30C1-094F-45AF-960D-9EB731E6C6A8}" destId="{EC1B8012-4841-4E52-8F1E-56F22ABCEAC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93B0E-398E-45C1-A740-10BB67258D2C}">
      <dsp:nvSpPr>
        <dsp:cNvPr id="0" name=""/>
        <dsp:cNvSpPr/>
      </dsp:nvSpPr>
      <dsp:spPr>
        <a:xfrm>
          <a:off x="0" y="0"/>
          <a:ext cx="6995160" cy="13577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Our Goals</a:t>
          </a:r>
          <a:endParaRPr lang="en-US" sz="5400" kern="1200" dirty="0"/>
        </a:p>
      </dsp:txBody>
      <dsp:txXfrm>
        <a:off x="39768" y="39768"/>
        <a:ext cx="5530000" cy="1278252"/>
      </dsp:txXfrm>
    </dsp:sp>
    <dsp:sp modelId="{A37E9D65-AA81-4D51-A719-E164FC7064AA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What  happened?</a:t>
          </a:r>
          <a:endParaRPr lang="en-US" sz="5400" kern="1200" dirty="0"/>
        </a:p>
      </dsp:txBody>
      <dsp:txXfrm>
        <a:off x="656987" y="1623855"/>
        <a:ext cx="5415841" cy="1278252"/>
      </dsp:txXfrm>
    </dsp:sp>
    <dsp:sp modelId="{9B370FBF-2E2A-4C56-9C12-90F7F8334478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IETF Impact</a:t>
          </a:r>
          <a:endParaRPr lang="en-US" sz="5400" kern="1200" dirty="0"/>
        </a:p>
      </dsp:txBody>
      <dsp:txXfrm>
        <a:off x="1274207" y="3207942"/>
        <a:ext cx="5415841" cy="1278252"/>
      </dsp:txXfrm>
    </dsp:sp>
    <dsp:sp modelId="{67729B8F-2A96-4660-A04E-7F79F0AB56E8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311173" y="1029656"/>
        <a:ext cx="485410" cy="664128"/>
      </dsp:txXfrm>
    </dsp:sp>
    <dsp:sp modelId="{A0A5EB90-E8E0-40CE-B53D-605FC93A0C14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928393" y="2604691"/>
        <a:ext cx="485410" cy="664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ED8CC-0883-455F-BA3E-4FF8BBF5CA92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56B10-BD8F-4A87-A2CF-17C7146DF6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6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2F3B-9EC9-423D-A1D6-D744F75F00BF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3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ED07F-B753-4BF2-8CBE-0869E78FD688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6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0288-0123-4F94-8C72-0963F5DF42F4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9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1D-7036-4DAF-9EA4-96A7945454DB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– IETF 81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8E00D-37B9-41C0-A3A7-BC12889CBA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82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333D1-17F9-402E-8E85-1B7ADD649147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– IETF 81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77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EAC4-BF67-4BA2-85F0-6FE314F1B7CD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2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858D-F8DA-4929-941C-64704B4D1160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4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19C1E-DDA0-4792-B50D-9CA7BA8302AD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BB0B4E2-05CD-463B-8B68-B969ACE50564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975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B418-676D-44E2-BADB-9C8822786590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BB0B4E2-05CD-463B-8B68-B969ACE50564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621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D7B18-8EAE-454B-B356-5C8854562E83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4EF1-1D6E-4111-AD5F-0D2C11BB83E5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B4E2-05CD-463B-8B68-B969ACE50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2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Sego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0C777-31AD-4F7A-ACB8-3F34A9137EB7}" type="datetime1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Microsoft – IETF 81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8E00D-37B9-41C0-A3A7-BC12889CBA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5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00B0F0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World IPv6 Day </a:t>
            </a:r>
            <a:r>
              <a:rPr lang="en-US" dirty="0" smtClean="0">
                <a:solidFill>
                  <a:schemeClr val="tx1"/>
                </a:solidFill>
              </a:rPr>
              <a:t>@ Microsoft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Christopher Palmer and Dave Thaler – Windows Networking</a:t>
            </a:r>
          </a:p>
          <a:p>
            <a:r>
              <a:rPr lang="en-US" sz="1800" dirty="0" smtClean="0"/>
              <a:t>IETF 81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0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Goal:</a:t>
            </a:r>
            <a:r>
              <a:rPr lang="en-US" sz="2400" dirty="0" smtClean="0"/>
              <a:t> Directly </a:t>
            </a:r>
            <a:r>
              <a:rPr lang="en-US" sz="2400" dirty="0"/>
              <a:t>measure the size and composition of the IPv6 user base.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698171"/>
            <a:ext cx="990600" cy="4525963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dirty="0" smtClean="0"/>
              <a:t>43%</a:t>
            </a:r>
          </a:p>
          <a:p>
            <a:pPr marL="0" indent="0" algn="r">
              <a:buNone/>
            </a:pPr>
            <a:r>
              <a:rPr lang="en-US" dirty="0" smtClean="0"/>
              <a:t>28%</a:t>
            </a:r>
          </a:p>
          <a:p>
            <a:pPr marL="0" indent="0" algn="r">
              <a:buNone/>
            </a:pPr>
            <a:r>
              <a:rPr lang="en-US" dirty="0" smtClean="0"/>
              <a:t>7%</a:t>
            </a:r>
          </a:p>
          <a:p>
            <a:pPr marL="0" indent="0" algn="r">
              <a:buNone/>
            </a:pPr>
            <a:r>
              <a:rPr lang="en-US" dirty="0"/>
              <a:t>3</a:t>
            </a:r>
            <a:r>
              <a:rPr lang="en-US" dirty="0" smtClean="0"/>
              <a:t>%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 smtClean="0"/>
              <a:t>54%</a:t>
            </a:r>
          </a:p>
          <a:p>
            <a:pPr marL="0" indent="0" algn="r">
              <a:buNone/>
            </a:pPr>
            <a:r>
              <a:rPr lang="en-US" dirty="0" smtClean="0"/>
              <a:t>24%</a:t>
            </a:r>
          </a:p>
          <a:p>
            <a:pPr marL="0" indent="0" algn="r">
              <a:buNone/>
            </a:pPr>
            <a:r>
              <a:rPr lang="en-US" dirty="0" smtClean="0"/>
              <a:t>5%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676400"/>
            <a:ext cx="502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Windows 7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Windows Vista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Windows XP </a:t>
            </a:r>
            <a:r>
              <a:rPr lang="en-US" sz="1800" dirty="0" smtClean="0"/>
              <a:t>(requires manual </a:t>
            </a:r>
            <a:r>
              <a:rPr lang="en-US" sz="1800" dirty="0" err="1" smtClean="0"/>
              <a:t>config</a:t>
            </a:r>
            <a:r>
              <a:rPr lang="en-US" sz="1800" dirty="0" smtClean="0"/>
              <a:t>)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Mac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00B0F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Internet Explorer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Firefox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Chrome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48400" y="1676400"/>
            <a:ext cx="990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27%</a:t>
            </a:r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10%</a:t>
            </a:r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51%</a:t>
            </a:r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6%</a:t>
            </a:r>
          </a:p>
          <a:p>
            <a:pPr marL="0" indent="0" algn="r">
              <a:buFont typeface="Arial" pitchFamily="34" charset="0"/>
              <a:buNone/>
            </a:pPr>
            <a:endParaRPr lang="en-US" dirty="0" smtClean="0"/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54%</a:t>
            </a:r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22%</a:t>
            </a:r>
          </a:p>
          <a:p>
            <a:pPr marL="0" indent="0" algn="r">
              <a:buFont typeface="Arial" pitchFamily="34" charset="0"/>
              <a:buNone/>
            </a:pPr>
            <a:r>
              <a:rPr lang="en-US" dirty="0" smtClean="0"/>
              <a:t>13%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81600" y="1230085"/>
            <a:ext cx="990600" cy="435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u="sng" dirty="0" smtClean="0"/>
              <a:t>IPv6</a:t>
            </a:r>
            <a:endParaRPr lang="en-US" u="sng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67400" y="1230085"/>
            <a:ext cx="1905000" cy="435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u="sng" dirty="0" smtClean="0"/>
              <a:t>Global</a:t>
            </a:r>
            <a:endParaRPr lang="en-US" u="sng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24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67800" cy="5791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IPv6 connectivity of users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		91% 		</a:t>
            </a:r>
            <a:r>
              <a:rPr lang="en-US" sz="4000" dirty="0" smtClean="0">
                <a:solidFill>
                  <a:schemeClr val="tx1"/>
                </a:solidFill>
              </a:rPr>
              <a:t>Native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		8% 			</a:t>
            </a:r>
            <a:r>
              <a:rPr lang="en-US" sz="4000" dirty="0" smtClean="0">
                <a:solidFill>
                  <a:schemeClr val="tx1"/>
                </a:solidFill>
              </a:rPr>
              <a:t>6to4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		</a:t>
            </a:r>
            <a:r>
              <a:rPr lang="en-US" sz="4000" dirty="0" smtClean="0"/>
              <a:t>&lt;1% 		</a:t>
            </a:r>
            <a:r>
              <a:rPr lang="en-US" sz="4000" dirty="0" err="1" smtClean="0">
                <a:solidFill>
                  <a:schemeClr val="tx1"/>
                </a:solidFill>
              </a:rPr>
              <a:t>Teredo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0.014</a:t>
            </a:r>
            <a:r>
              <a:rPr lang="en-US" sz="3600" dirty="0" smtClean="0">
                <a:solidFill>
                  <a:schemeClr val="tx1"/>
                </a:solidFill>
              </a:rPr>
              <a:t>%</a:t>
            </a:r>
            <a:r>
              <a:rPr lang="en-US" sz="2400" dirty="0" smtClean="0">
                <a:solidFill>
                  <a:schemeClr val="tx1"/>
                </a:solidFill>
              </a:rPr>
              <a:t> of global population is IPv6 broken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(small sample size)</a:t>
            </a: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95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Goal:</a:t>
            </a:r>
            <a:r>
              <a:rPr lang="en-US" sz="3200" dirty="0" smtClean="0"/>
              <a:t> Understanding scale and traffic volume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Easier than expected.</a:t>
            </a:r>
          </a:p>
          <a:p>
            <a:r>
              <a:rPr lang="en-US" dirty="0" smtClean="0"/>
              <a:t>Content delivery networks really delivered.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Operationally easy.</a:t>
            </a:r>
          </a:p>
          <a:p>
            <a:r>
              <a:rPr lang="en-US" dirty="0" smtClean="0"/>
              <a:t>Its hard to say we’ve validated at scale with access numbers hovering at 0.5%.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69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/>
          <a:lstStyle/>
          <a:p>
            <a:r>
              <a:rPr lang="en-US" dirty="0" smtClean="0"/>
              <a:t>IETF Impact and Next Steps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6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6to4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8% of users successfully connected via 6to4.</a:t>
            </a:r>
          </a:p>
          <a:p>
            <a:endParaRPr lang="en-US" sz="2800" dirty="0"/>
          </a:p>
          <a:p>
            <a:r>
              <a:rPr lang="en-US" sz="2800" dirty="0" smtClean="0"/>
              <a:t>Proper implementation of RFC 3484(</a:t>
            </a:r>
            <a:r>
              <a:rPr lang="en-US" sz="2800" dirty="0" err="1" smtClean="0"/>
              <a:t>bis</a:t>
            </a:r>
            <a:r>
              <a:rPr lang="en-US" sz="2800" dirty="0" smtClean="0"/>
              <a:t>) avoids application problems.</a:t>
            </a:r>
          </a:p>
          <a:p>
            <a:endParaRPr lang="en-US" sz="2800" dirty="0" smtClean="0"/>
          </a:p>
          <a:p>
            <a:r>
              <a:rPr lang="en-US" sz="2800" dirty="0" smtClean="0"/>
              <a:t>6to4 may be slower than IPv4 in many cases (the data suggests that), so </a:t>
            </a:r>
            <a:r>
              <a:rPr lang="en-US" sz="2800" dirty="0" err="1" smtClean="0"/>
              <a:t>depreferencing</a:t>
            </a:r>
            <a:r>
              <a:rPr lang="en-US" sz="2800" dirty="0" smtClean="0"/>
              <a:t> 6to4 makes sense.</a:t>
            </a:r>
          </a:p>
          <a:p>
            <a:pPr lvl="1"/>
            <a:r>
              <a:rPr lang="en-US" sz="2400" dirty="0" err="1" smtClean="0"/>
              <a:t>Depeferencing</a:t>
            </a:r>
            <a:r>
              <a:rPr lang="en-US" sz="2400" dirty="0" smtClean="0"/>
              <a:t> means it will work as a last resort, and provides a better experience for advanced users.</a:t>
            </a:r>
          </a:p>
          <a:p>
            <a:pPr lvl="1"/>
            <a:r>
              <a:rPr lang="en-US" sz="2400" dirty="0" smtClean="0"/>
              <a:t>This seems sufficient to deal with all 6to4 issues.</a:t>
            </a:r>
          </a:p>
          <a:p>
            <a:endParaRPr lang="en-US" sz="2800" dirty="0"/>
          </a:p>
          <a:p>
            <a:r>
              <a:rPr lang="en-US" sz="2800" dirty="0" smtClean="0"/>
              <a:t>Deprecating it seems unnecessary, at least for hosts.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2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830764"/>
          </a:xfrm>
        </p:spPr>
        <p:txBody>
          <a:bodyPr>
            <a:normAutofit/>
          </a:bodyPr>
          <a:lstStyle/>
          <a:p>
            <a:r>
              <a:rPr lang="en-US" dirty="0" smtClean="0"/>
              <a:t>IPv6 brokenness is a declining concern.</a:t>
            </a:r>
            <a:endParaRPr lang="en-US" dirty="0"/>
          </a:p>
          <a:p>
            <a:pPr lvl="1"/>
            <a:r>
              <a:rPr lang="en-US" dirty="0" smtClean="0"/>
              <a:t>This seems to be improving steadily as host and browser implementations deploy fixes.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Our properties: </a:t>
            </a:r>
          </a:p>
          <a:p>
            <a:pPr lvl="2"/>
            <a:r>
              <a:rPr lang="en-US" dirty="0" smtClean="0"/>
              <a:t>Detailed </a:t>
            </a:r>
            <a:r>
              <a:rPr lang="en-US" dirty="0" err="1" smtClean="0"/>
              <a:t>geolocation</a:t>
            </a:r>
            <a:r>
              <a:rPr lang="en-US" dirty="0" smtClean="0"/>
              <a:t> data is unavailable. </a:t>
            </a:r>
          </a:p>
          <a:p>
            <a:pPr lvl="2"/>
            <a:r>
              <a:rPr lang="en-US" dirty="0" smtClean="0"/>
              <a:t>Better IPv6 household access numbers are critical to making progress – more important than fixing brokenness. </a:t>
            </a:r>
          </a:p>
          <a:p>
            <a:endParaRPr lang="en-US" dirty="0" smtClean="0"/>
          </a:p>
          <a:p>
            <a:r>
              <a:rPr lang="en-US" dirty="0" smtClean="0"/>
              <a:t>More than just a browser issue.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Brokenness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95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Questions/Answers/Contact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1447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christopher.palmer@microsoft.com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dthaler@microsoft.com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9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4823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2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Improving Client Visibility</a:t>
            </a:r>
          </a:p>
          <a:p>
            <a:pPr lvl="1"/>
            <a:r>
              <a:rPr lang="en-US" dirty="0" smtClean="0"/>
              <a:t>Verify that websites could support IPv6 without causing connectivity issues for users.</a:t>
            </a:r>
          </a:p>
          <a:p>
            <a:endParaRPr lang="en-US" dirty="0"/>
          </a:p>
          <a:p>
            <a:pPr lvl="1"/>
            <a:r>
              <a:rPr lang="en-US" dirty="0"/>
              <a:t>Directly measure the size and composition of the IPv6 user base.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Driving Scale and Traffic Volume</a:t>
            </a:r>
          </a:p>
          <a:p>
            <a:pPr lvl="1"/>
            <a:r>
              <a:rPr lang="en-US" dirty="0" smtClean="0"/>
              <a:t>Drive load through the IPv6 hardware, software, and datacenters.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Obtain a full account of the operations issues involved in supporting IPv6 at scale.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2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/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12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Participating MSFT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www.bing.com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includes Microsoft Advertising Service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www.microsoft.com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www.xbox.com</a:t>
            </a:r>
          </a:p>
          <a:p>
            <a:pPr marL="457200" lvl="1" indent="0">
              <a:buNone/>
            </a:pPr>
            <a:r>
              <a:rPr lang="en-US" dirty="0"/>
              <a:t>i</a:t>
            </a:r>
            <a:r>
              <a:rPr lang="en-US" dirty="0" smtClean="0"/>
              <a:t>ncludes marketplace.xbox.com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sz="2800" dirty="0" smtClean="0"/>
              <a:t>All together – about 100+ million users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1"/>
                </a:solidFill>
              </a:rPr>
              <a:t>Goal: </a:t>
            </a:r>
            <a:r>
              <a:rPr lang="en-US" sz="3100" dirty="0" smtClean="0"/>
              <a:t>Verify that websites could support IPv6 without causing connectivity issues for users.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End Result: Almost no connectivity issues.</a:t>
            </a:r>
            <a:endParaRPr lang="en-US" sz="2800" dirty="0" smtClean="0"/>
          </a:p>
          <a:p>
            <a:pPr marL="0" indent="0">
              <a:buNone/>
            </a:pPr>
            <a:endParaRPr lang="en-US" sz="2800" smtClean="0"/>
          </a:p>
          <a:p>
            <a:r>
              <a:rPr lang="en-US" sz="2800" dirty="0" smtClean="0"/>
              <a:t>A </a:t>
            </a:r>
            <a:r>
              <a:rPr lang="en-US" sz="2800" dirty="0"/>
              <a:t>lot of effort made to prepare our support infrastructure to deal with issues.</a:t>
            </a:r>
          </a:p>
          <a:p>
            <a:r>
              <a:rPr lang="en-US" sz="2800" dirty="0" smtClean="0"/>
              <a:t>Zero </a:t>
            </a:r>
            <a:r>
              <a:rPr lang="en-US" sz="2800" dirty="0"/>
              <a:t>issues or support incidents on IPv6 Day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Brokenness </a:t>
            </a:r>
            <a:r>
              <a:rPr lang="en-US" sz="2800" dirty="0"/>
              <a:t>measurements are within the margin of error.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5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445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work to reduce risk of IPv6 brokenness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19400" y="2819400"/>
            <a:ext cx="5905500" cy="3810000"/>
            <a:chOff x="457200" y="1295400"/>
            <a:chExt cx="8267700" cy="5334000"/>
          </a:xfrm>
        </p:grpSpPr>
        <p:pic>
          <p:nvPicPr>
            <p:cNvPr id="2050" name="Picture 1" descr="imag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295400"/>
              <a:ext cx="8267700" cy="533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267200" y="5486400"/>
              <a:ext cx="3657600" cy="762000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1371601"/>
            <a:ext cx="8229600" cy="144779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Screenshot of translated Bing @ Japan.</a:t>
            </a:r>
          </a:p>
          <a:p>
            <a:r>
              <a:rPr lang="en-US" sz="1600" dirty="0" smtClean="0"/>
              <a:t>Japanese MS sites showed warning for 1-2 days before World IPv6 Day about brokenness that pointed to fix.</a:t>
            </a:r>
          </a:p>
          <a:p>
            <a:r>
              <a:rPr lang="en-US" sz="1600" dirty="0" smtClean="0"/>
              <a:t>Considerable set of users in Japan have non-routable IPv6 addresses, there was a lot of concern about their experience on World IPv6 Day.</a:t>
            </a:r>
          </a:p>
          <a:p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2400" y="3047999"/>
            <a:ext cx="2438400" cy="3124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We had a temporary for IPv6 brokenness. 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2400 Downloads</a:t>
            </a:r>
          </a:p>
          <a:p>
            <a:pPr marL="0" indent="0">
              <a:buNone/>
            </a:pPr>
            <a:r>
              <a:rPr lang="en-US" sz="1600" dirty="0" smtClean="0"/>
              <a:t>30000 Views</a:t>
            </a:r>
          </a:p>
          <a:p>
            <a:pPr marL="0" indent="0">
              <a:buNone/>
            </a:pPr>
            <a:r>
              <a:rPr lang="en-US" sz="1600" dirty="0" smtClean="0"/>
              <a:t>90000 people tried our IPv6 test tool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50% of downloads were from Japan.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00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Caveat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work continuously to improve our analysis – as some of our sites are still active.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800" dirty="0" smtClean="0"/>
              <a:t>xbox.com</a:t>
            </a:r>
          </a:p>
          <a:p>
            <a:pPr marL="0" indent="0">
              <a:buNone/>
            </a:pPr>
            <a:r>
              <a:rPr lang="en-US" sz="2800" dirty="0" smtClean="0"/>
              <a:t>	marketplace.xbox.com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zune.net  (</a:t>
            </a:r>
            <a:r>
              <a:rPr lang="en-US" sz="2800" dirty="0" smtClean="0">
                <a:solidFill>
                  <a:srgbClr val="00B0F0"/>
                </a:solidFill>
              </a:rPr>
              <a:t>new</a:t>
            </a:r>
            <a:r>
              <a:rPr lang="en-US" sz="2800" dirty="0" smtClean="0"/>
              <a:t>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The larger the sample size, the more conclusive the results.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Goal: </a:t>
            </a:r>
            <a:r>
              <a:rPr lang="en-US" sz="3200" dirty="0" smtClean="0"/>
              <a:t>Directly measure the size and composition of the IPv6 user base.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502958"/>
              </p:ext>
            </p:extLst>
          </p:nvPr>
        </p:nvGraphicFramePr>
        <p:xfrm>
          <a:off x="457200" y="1600200"/>
          <a:ext cx="7772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E00D-37B9-41C0-A3A7-BC12889CBAB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Microsoft – IETF 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3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588</Words>
  <Application>Microsoft Office PowerPoint</Application>
  <PresentationFormat>On-screen Show (4:3)</PresentationFormat>
  <Paragraphs>145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World IPv6 Day @ Microsoft</vt:lpstr>
      <vt:lpstr>Outline</vt:lpstr>
      <vt:lpstr>Our Goals</vt:lpstr>
      <vt:lpstr>What Happened?</vt:lpstr>
      <vt:lpstr>Participating MSFT Properties</vt:lpstr>
      <vt:lpstr>Goal: Verify that websites could support IPv6 without causing connectivity issues for users.</vt:lpstr>
      <vt:lpstr>Examples of work to reduce risk of IPv6 brokenness</vt:lpstr>
      <vt:lpstr>Quick Caveat</vt:lpstr>
      <vt:lpstr>Goal: Directly measure the size and composition of the IPv6 user base.</vt:lpstr>
      <vt:lpstr>Goal: Directly measure the size and composition of the IPv6 user base.</vt:lpstr>
      <vt:lpstr>IPv6 connectivity of users    91%   Native   8%    6to4   &lt;1%   Teredo  0.014% of global population is IPv6 broken (small sample size)</vt:lpstr>
      <vt:lpstr>Goal: Understanding scale and traffic volume</vt:lpstr>
      <vt:lpstr>IETF Impact and Next Steps</vt:lpstr>
      <vt:lpstr>6to4</vt:lpstr>
      <vt:lpstr>IPv6 Brokenness</vt:lpstr>
      <vt:lpstr>Questions/Answers/Contact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IPv6 Day @ Microsoft</dc:title>
  <dc:creator>Christopher Palmer</dc:creator>
  <cp:lastModifiedBy>Christopher Palmer</cp:lastModifiedBy>
  <cp:revision>56</cp:revision>
  <dcterms:created xsi:type="dcterms:W3CDTF">2011-07-20T19:53:13Z</dcterms:created>
  <dcterms:modified xsi:type="dcterms:W3CDTF">2011-07-25T21:27:41Z</dcterms:modified>
</cp:coreProperties>
</file>