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0" r:id="rId1"/>
  </p:sldMasterIdLst>
  <p:notesMasterIdLst>
    <p:notesMasterId r:id="rId9"/>
  </p:notesMasterIdLst>
  <p:sldIdLst>
    <p:sldId id="284" r:id="rId2"/>
    <p:sldId id="275" r:id="rId3"/>
    <p:sldId id="307" r:id="rId4"/>
    <p:sldId id="306" r:id="rId5"/>
    <p:sldId id="308" r:id="rId6"/>
    <p:sldId id="309" r:id="rId7"/>
    <p:sldId id="31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65000"/>
      <a:buFont typeface="Wingdings" pitchFamily="2" charset="2"/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achel Peak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71A0BF"/>
    <a:srgbClr val="D2E200"/>
    <a:srgbClr val="4180E7"/>
    <a:srgbClr val="CDE0E1"/>
    <a:srgbClr val="B6D2D4"/>
    <a:srgbClr val="95B8CF"/>
    <a:srgbClr val="F4FF8A"/>
    <a:srgbClr val="FAFF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inimized">
    <p:restoredLeft sz="5311" autoAdjust="0"/>
    <p:restoredTop sz="86172" autoAdjust="0"/>
  </p:normalViewPr>
  <p:slideViewPr>
    <p:cSldViewPr snapToGrid="0">
      <p:cViewPr varScale="1">
        <p:scale>
          <a:sx n="91" d="100"/>
          <a:sy n="91" d="100"/>
        </p:scale>
        <p:origin x="-20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fld id="{4E1D5D13-181A-4D23-B93E-306389931A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15" name="Picture 23" descr="S1_10_01_20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44000" cy="68580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9550" y="3028950"/>
            <a:ext cx="4267200" cy="12763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476875"/>
            <a:ext cx="4978400" cy="1066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9416" name="Text Box 24"/>
          <p:cNvSpPr txBox="1">
            <a:spLocks noChangeArrowheads="1"/>
          </p:cNvSpPr>
          <p:nvPr userDrawn="1"/>
        </p:nvSpPr>
        <p:spPr bwMode="auto">
          <a:xfrm>
            <a:off x="4316413" y="6592888"/>
            <a:ext cx="44656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bg1"/>
                </a:solidFill>
              </a:rPr>
              <a:t>©2010 Check Point Software Technologies Ltd.     |    [Unrestricted] For everyone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116138" cy="4705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0"/>
            <a:ext cx="6196012" cy="4705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443038"/>
            <a:ext cx="4156075" cy="326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43038"/>
            <a:ext cx="4156075" cy="326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0" name="Picture 22" descr="Slide_10_01_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0"/>
            <a:ext cx="685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8337550" y="6561138"/>
            <a:ext cx="60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5F5131FF-0F70-46DE-AFB7-8819CB21C1C8}" type="slidenum">
              <a:rPr lang="en-US" sz="1000">
                <a:solidFill>
                  <a:srgbClr val="4E4E4E"/>
                </a:solidFill>
                <a:cs typeface="Arial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rgbClr val="4E4E4E"/>
              </a:solidFill>
              <a:cs typeface="Arial" charset="0"/>
            </a:endParaRP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443038"/>
            <a:ext cx="846455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0"/>
            <a:endParaRPr lang="en-US" smtClean="0"/>
          </a:p>
          <a:p>
            <a:pPr lvl="0"/>
            <a:endParaRPr lang="en-US" smtClean="0"/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8337550" y="6592888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35D1E36-D393-4A16-AA74-F41F071B5982}" type="slidenum">
              <a:rPr lang="en-US" sz="900">
                <a:solidFill>
                  <a:srgbClr val="4E4E4E"/>
                </a:solidFill>
                <a:cs typeface="Arial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900">
              <a:solidFill>
                <a:srgbClr val="4E4E4E"/>
              </a:solidFill>
              <a:cs typeface="Arial" charset="0"/>
            </a:endParaRPr>
          </a:p>
        </p:txBody>
      </p:sp>
      <p:sp>
        <p:nvSpPr>
          <p:cNvPr id="58391" name="Rectangle 23"/>
          <p:cNvSpPr>
            <a:spLocks noChangeArrowheads="1"/>
          </p:cNvSpPr>
          <p:nvPr/>
        </p:nvSpPr>
        <p:spPr bwMode="auto">
          <a:xfrm>
            <a:off x="388938" y="4021138"/>
            <a:ext cx="8464550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 typeface="Wingdings" pitchFamily="2" charset="2"/>
              <a:buChar char="n"/>
            </a:pPr>
            <a:endParaRPr lang="en-US"/>
          </a:p>
        </p:txBody>
      </p:sp>
      <p:sp>
        <p:nvSpPr>
          <p:cNvPr id="58402" name="Text Box 34"/>
          <p:cNvSpPr txBox="1">
            <a:spLocks noChangeArrowheads="1"/>
          </p:cNvSpPr>
          <p:nvPr/>
        </p:nvSpPr>
        <p:spPr bwMode="auto">
          <a:xfrm>
            <a:off x="4316413" y="6592888"/>
            <a:ext cx="44656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/>
              <a:t>©2010 Check Point Software Technologies Ltd.     |    [Unrestricted] For everyone    |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Helvetica" pitchFamily="34" charset="0"/>
        <a:buChar char="►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Helvetica" pitchFamily="34" charset="0"/>
        <a:buChar char="­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heckpoint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8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Check Point’s World IPv6 Day Experience</a:t>
            </a:r>
            <a:endParaRPr lang="en-US" dirty="0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Bob Hinden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Point</a:t>
            </a:r>
            <a:endParaRPr lang="en-US" dirty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38138" y="1030663"/>
            <a:ext cx="8464550" cy="4891230"/>
          </a:xfrm>
          <a:noFill/>
          <a:ln/>
        </p:spPr>
        <p:txBody>
          <a:bodyPr/>
          <a:lstStyle/>
          <a:p>
            <a:r>
              <a:rPr lang="en-US" dirty="0" smtClean="0"/>
              <a:t>No external IPv6 presence prior to World IPv6 Day</a:t>
            </a:r>
          </a:p>
          <a:p>
            <a:endParaRPr lang="en-US" dirty="0" smtClean="0"/>
          </a:p>
          <a:p>
            <a:r>
              <a:rPr lang="en-US" dirty="0" smtClean="0"/>
              <a:t>Started receiving questions from customers asking if we were going to </a:t>
            </a:r>
            <a:r>
              <a:rPr lang="en-US" dirty="0" smtClean="0"/>
              <a:t>participate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Team had little or no experience with IPv6</a:t>
            </a:r>
          </a:p>
          <a:p>
            <a:endParaRPr lang="en-US" dirty="0" smtClean="0"/>
          </a:p>
          <a:p>
            <a:r>
              <a:rPr lang="en-US" dirty="0" smtClean="0"/>
              <a:t>We had an ARIN IPv6 allocation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8" y="1228603"/>
            <a:ext cx="8464550" cy="3262312"/>
          </a:xfrm>
        </p:spPr>
        <p:txBody>
          <a:bodyPr/>
          <a:lstStyle/>
          <a:p>
            <a:r>
              <a:rPr lang="en-US" dirty="0" smtClean="0"/>
              <a:t>Goal to make </a:t>
            </a:r>
            <a:r>
              <a:rPr lang="en-US" dirty="0" smtClean="0">
                <a:hlinkClick r:id="rId2"/>
              </a:rPr>
              <a:t>www.checkpoint.com</a:t>
            </a:r>
            <a:r>
              <a:rPr lang="en-US" dirty="0" smtClean="0"/>
              <a:t> reachable via IPv6</a:t>
            </a:r>
          </a:p>
          <a:p>
            <a:r>
              <a:rPr lang="en-US" dirty="0" smtClean="0"/>
              <a:t>Worked out rough plan with IT Team</a:t>
            </a:r>
          </a:p>
          <a:p>
            <a:pPr lvl="1"/>
            <a:r>
              <a:rPr lang="en-US" dirty="0" smtClean="0"/>
              <a:t>Mixture of education and planning</a:t>
            </a:r>
          </a:p>
          <a:p>
            <a:pPr lvl="1"/>
            <a:r>
              <a:rPr lang="en-US" dirty="0" smtClean="0"/>
              <a:t>Keep it simple</a:t>
            </a:r>
          </a:p>
          <a:p>
            <a:r>
              <a:rPr lang="en-US" dirty="0" smtClean="0"/>
              <a:t>Set up meeting with local ISC IT Team so our IT folks could talk to IT folks who had done this before</a:t>
            </a:r>
          </a:p>
          <a:p>
            <a:pPr lvl="1"/>
            <a:r>
              <a:rPr lang="en-US" dirty="0" smtClean="0"/>
              <a:t>Many thanks to ISC and Jim Martin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did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Advertized our IPv6 prefix to our ISP (</a:t>
            </a:r>
            <a:r>
              <a:rPr lang="en-US" dirty="0" err="1" smtClean="0"/>
              <a:t>AboveNet</a:t>
            </a:r>
            <a:r>
              <a:rPr lang="en-US" dirty="0" smtClean="0"/>
              <a:t>) with BGP</a:t>
            </a:r>
          </a:p>
          <a:p>
            <a:r>
              <a:rPr lang="en-US" dirty="0" smtClean="0"/>
              <a:t>Ran dual stack</a:t>
            </a:r>
          </a:p>
          <a:p>
            <a:r>
              <a:rPr lang="en-US" dirty="0" smtClean="0"/>
              <a:t>Used our own Firewalls between the routers and load balancers</a:t>
            </a:r>
          </a:p>
          <a:p>
            <a:r>
              <a:rPr lang="en-US" dirty="0" smtClean="0"/>
              <a:t>We used our existing load balancers to front for the web servers</a:t>
            </a:r>
          </a:p>
          <a:p>
            <a:pPr lvl="1"/>
            <a:r>
              <a:rPr lang="en-US" sz="2400" dirty="0" smtClean="0"/>
              <a:t> Meant we didn't have to touch the actual web servers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8" y="1063652"/>
            <a:ext cx="8464550" cy="5035449"/>
          </a:xfrm>
        </p:spPr>
        <p:txBody>
          <a:bodyPr/>
          <a:lstStyle/>
          <a:p>
            <a:r>
              <a:rPr lang="en-US" dirty="0" smtClean="0"/>
              <a:t>It was not as hard as the IT folks initially </a:t>
            </a:r>
            <a:r>
              <a:rPr lang="en-US" dirty="0" smtClean="0"/>
              <a:t>expected</a:t>
            </a:r>
          </a:p>
          <a:p>
            <a:r>
              <a:rPr lang="en-US" dirty="0" smtClean="0"/>
              <a:t>Our ISP and existing deployed equipment supported IPv6</a:t>
            </a:r>
          </a:p>
          <a:p>
            <a:r>
              <a:rPr lang="en-US" dirty="0" smtClean="0"/>
              <a:t>A few things didn't work in the software releases we were using that we were able to work </a:t>
            </a:r>
            <a:r>
              <a:rPr lang="en-US" dirty="0" smtClean="0"/>
              <a:t>around</a:t>
            </a:r>
          </a:p>
          <a:p>
            <a:r>
              <a:rPr lang="en-US" dirty="0" smtClean="0"/>
              <a:t>Adding dual stack IPv6 didn't degrade IPv4 </a:t>
            </a:r>
            <a:r>
              <a:rPr lang="en-US" dirty="0" smtClean="0"/>
              <a:t>service</a:t>
            </a:r>
          </a:p>
          <a:p>
            <a:r>
              <a:rPr lang="en-US" dirty="0" smtClean="0"/>
              <a:t>Load Balancer approached worked well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8" y="1146128"/>
            <a:ext cx="8464550" cy="4742762"/>
          </a:xfrm>
        </p:spPr>
        <p:txBody>
          <a:bodyPr/>
          <a:lstStyle/>
          <a:p>
            <a:r>
              <a:rPr lang="en-US" dirty="0" smtClean="0"/>
              <a:t>We left it up!</a:t>
            </a:r>
          </a:p>
          <a:p>
            <a:endParaRPr lang="en-US" dirty="0" smtClean="0"/>
          </a:p>
          <a:p>
            <a:r>
              <a:rPr lang="en-US" dirty="0" smtClean="0"/>
              <a:t>Concerns raised about 6to4 brokenness doesn’t seem to be a big </a:t>
            </a:r>
            <a:r>
              <a:rPr lang="en-US" dirty="0" smtClean="0"/>
              <a:t>concern</a:t>
            </a:r>
          </a:p>
          <a:p>
            <a:pPr lvl="1"/>
            <a:r>
              <a:rPr lang="en-US" dirty="0" smtClean="0"/>
              <a:t>No need to keep a white list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organizations may be similar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806885"/>
            <a:ext cx="7772400" cy="1362075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ckPoint_Unrestricted_corporate_presentation_template">
  <a:themeElements>
    <a:clrScheme name="Custom 12">
      <a:dk1>
        <a:srgbClr val="4E4E4E"/>
      </a:dk1>
      <a:lt1>
        <a:srgbClr val="FFFFFF"/>
      </a:lt1>
      <a:dk2>
        <a:srgbClr val="245491"/>
      </a:dk2>
      <a:lt2>
        <a:srgbClr val="777777"/>
      </a:lt2>
      <a:accent1>
        <a:srgbClr val="95B8CF"/>
      </a:accent1>
      <a:accent2>
        <a:srgbClr val="000073"/>
      </a:accent2>
      <a:accent3>
        <a:srgbClr val="F06414"/>
      </a:accent3>
      <a:accent4>
        <a:srgbClr val="A2B000"/>
      </a:accent4>
      <a:accent5>
        <a:srgbClr val="C8D8E4"/>
      </a:accent5>
      <a:accent6>
        <a:srgbClr val="000068"/>
      </a:accent6>
      <a:hlink>
        <a:srgbClr val="F06414"/>
      </a:hlink>
      <a:folHlink>
        <a:srgbClr val="A2B000"/>
      </a:folHlink>
    </a:clrScheme>
    <a:fontScheme name="PPTtemplates_10_01_26_rp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228600" tIns="45720" rIns="228600" bIns="4572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65000"/>
          <a:buFont typeface="Wingdings" pitchFamily="2" charset="2"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228600" tIns="45720" rIns="228600" bIns="4572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65000"/>
          <a:buFont typeface="Wingdings" pitchFamily="2" charset="2"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PPTtemplates_10_01_26_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8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6553A0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B8B3CD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9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95B8CF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C8D8E4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CheckPoint_Unrestricted_corporate_presentation_template</Template>
  <TotalTime>79</TotalTime>
  <Words>236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CheckPoint_Unrestricted_corporate_presentation_template</vt:lpstr>
      <vt:lpstr>Check Point’s World IPv6 Day Experience</vt:lpstr>
      <vt:lpstr>Starting Point</vt:lpstr>
      <vt:lpstr>Planning</vt:lpstr>
      <vt:lpstr>What we did</vt:lpstr>
      <vt:lpstr>What we learned</vt:lpstr>
      <vt:lpstr>Conclusions</vt:lpstr>
      <vt:lpstr>QUESTIONS?</vt:lpstr>
    </vt:vector>
  </TitlesOfParts>
  <Company>Check Point Software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Shay Barak</dc:creator>
  <cp:lastModifiedBy>Robert M. Hinden</cp:lastModifiedBy>
  <cp:revision>9</cp:revision>
  <cp:lastPrinted>2011-07-24T18:40:56Z</cp:lastPrinted>
  <dcterms:created xsi:type="dcterms:W3CDTF">2011-07-25T13:41:30Z</dcterms:created>
  <dcterms:modified xsi:type="dcterms:W3CDTF">2011-07-25T13:47:34Z</dcterms:modified>
</cp:coreProperties>
</file>