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 snapToObjects="1">
      <p:cViewPr varScale="1">
        <p:scale>
          <a:sx n="92" d="100"/>
          <a:sy n="92" d="100"/>
        </p:scale>
        <p:origin x="-3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fld id="{A83587E7-3E09-5947-8B12-77110E4BC49C}" type="datetimeFigureOut">
              <a:rPr lang="en-US" smtClean="0"/>
              <a:t>7/26/11</a:t>
            </a:fld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fld id="{BE8B5898-B2A4-3040-9FCD-7B9CB855F7FF}" type="slidenum">
              <a:rPr lang="en-US" smtClean="0"/>
              <a:t>‹#›</a:t>
            </a:fld>
            <a:endParaRPr 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6to4 Historic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review of the history of the discussion, in part in response to Keith Moore’s appeal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53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13287"/>
          </a:xfrm>
        </p:spPr>
        <p:txBody>
          <a:bodyPr/>
          <a:lstStyle/>
          <a:p>
            <a:r>
              <a:rPr lang="en-US" sz="2800" dirty="0"/>
              <a:t>Predecessor: </a:t>
            </a:r>
            <a:endParaRPr lang="en-US" sz="2800" dirty="0" smtClean="0"/>
          </a:p>
          <a:p>
            <a:pPr lvl="1"/>
            <a:r>
              <a:rPr lang="en-US" sz="2400" dirty="0" smtClean="0"/>
              <a:t>draft</a:t>
            </a:r>
            <a:r>
              <a:rPr lang="en-US" sz="2400" dirty="0"/>
              <a:t>-vandevelde-v6ops-harmful-tunnels</a:t>
            </a:r>
            <a:endParaRPr lang="en-US" sz="2400" dirty="0" smtClean="0"/>
          </a:p>
          <a:p>
            <a:pPr lvl="1"/>
            <a:r>
              <a:rPr lang="en-US" sz="2400" dirty="0"/>
              <a:t>“Non-Deterministic IPv6 Tunnels considered </a:t>
            </a:r>
            <a:r>
              <a:rPr lang="en-US" sz="2400" dirty="0" smtClean="0"/>
              <a:t>Harmful”</a:t>
            </a:r>
          </a:p>
          <a:p>
            <a:r>
              <a:rPr lang="en-US" sz="2800" dirty="0" smtClean="0"/>
              <a:t>v6ops-6to4-historic discussed in working group</a:t>
            </a:r>
          </a:p>
          <a:p>
            <a:pPr lvl="1"/>
            <a:r>
              <a:rPr lang="en-US" sz="2400" dirty="0" smtClean="0"/>
              <a:t>James </a:t>
            </a:r>
            <a:r>
              <a:rPr lang="en-US" sz="2400" smtClean="0"/>
              <a:t>Woodyatt</a:t>
            </a:r>
            <a:r>
              <a:rPr lang="en-US" sz="2400" dirty="0" smtClean="0"/>
              <a:t> </a:t>
            </a:r>
            <a:r>
              <a:rPr lang="en-US" sz="2400" dirty="0" smtClean="0"/>
              <a:t>requested a date certain for 6to4 shutdown</a:t>
            </a:r>
          </a:p>
          <a:p>
            <a:pPr lvl="1"/>
            <a:r>
              <a:rPr lang="en-US" sz="2400" dirty="0" err="1" smtClean="0"/>
              <a:t>Jordi</a:t>
            </a:r>
            <a:r>
              <a:rPr lang="en-US" sz="2400" dirty="0" smtClean="0"/>
              <a:t> </a:t>
            </a:r>
            <a:r>
              <a:rPr lang="en-US" sz="2400" dirty="0" err="1" smtClean="0"/>
              <a:t>Palet</a:t>
            </a:r>
            <a:r>
              <a:rPr lang="en-US" sz="2400" dirty="0" smtClean="0"/>
              <a:t> Martinez and Keith Moore argued against shutdown</a:t>
            </a:r>
          </a:p>
          <a:p>
            <a:pPr lvl="1"/>
            <a:r>
              <a:rPr lang="en-US" sz="2400" dirty="0" smtClean="0"/>
              <a:t>Predominant discussion: most considered 80% </a:t>
            </a:r>
            <a:r>
              <a:rPr lang="en-US" sz="2400" dirty="0" err="1" smtClean="0"/>
              <a:t>goodput</a:t>
            </a:r>
            <a:r>
              <a:rPr lang="en-US" sz="2400" dirty="0" smtClean="0"/>
              <a:t> rate (Huston statistics) unacceptable for a normal configuration.</a:t>
            </a:r>
          </a:p>
          <a:p>
            <a:pPr lvl="1"/>
            <a:r>
              <a:rPr lang="en-US" sz="2400" dirty="0" smtClean="0"/>
              <a:t>There was not a consensus on active shutdown.</a:t>
            </a:r>
          </a:p>
        </p:txBody>
      </p:sp>
    </p:spTree>
    <p:extLst>
      <p:ext uri="{BB962C8B-B14F-4D97-AF65-F5344CB8AC3E}">
        <p14:creationId xmlns:p14="http://schemas.microsoft.com/office/powerpoint/2010/main" val="988369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623272"/>
          </a:xfrm>
        </p:spPr>
        <p:txBody>
          <a:bodyPr/>
          <a:lstStyle/>
          <a:p>
            <a:pPr lvl="0"/>
            <a:r>
              <a:rPr lang="en-US" sz="2800" dirty="0" smtClean="0"/>
              <a:t>Eventual Working Group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2596"/>
            <a:ext cx="8229600" cy="5178329"/>
          </a:xfrm>
        </p:spPr>
        <p:txBody>
          <a:bodyPr/>
          <a:lstStyle/>
          <a:p>
            <a:pPr lvl="0"/>
            <a:r>
              <a:rPr lang="en-US" sz="2800" dirty="0" smtClean="0"/>
              <a:t>Paper recommended that CPEs (hosts and routers) that implement 6to4 default it </a:t>
            </a:r>
            <a:r>
              <a:rPr lang="en-US" sz="2800" i="1" dirty="0" smtClean="0"/>
              <a:t>off, </a:t>
            </a:r>
            <a:r>
              <a:rPr lang="en-US" sz="2800" dirty="0" smtClean="0"/>
              <a:t>and declare the protocol to be historic (“considered to be obsolete”)</a:t>
            </a:r>
          </a:p>
          <a:p>
            <a:pPr lvl="0"/>
            <a:r>
              <a:rPr lang="en-US" sz="2800" i="1" dirty="0" smtClean="0"/>
              <a:t>“</a:t>
            </a:r>
            <a:r>
              <a:rPr lang="en-US" sz="2800" dirty="0" smtClean="0"/>
              <a:t>Obsolete” in English can mean </a:t>
            </a:r>
            <a:r>
              <a:rPr lang="en-US" sz="2800" b="1" dirty="0" smtClean="0"/>
              <a:t>“no longer used”</a:t>
            </a:r>
            <a:r>
              <a:rPr lang="en-US" sz="2800" dirty="0" smtClean="0"/>
              <a:t>; as the IETF uses the term, it is closer to Merriam-Webster’s second definition: </a:t>
            </a:r>
            <a:r>
              <a:rPr lang="en-US" sz="2800" b="1" dirty="0" smtClean="0"/>
              <a:t>“vestigial” </a:t>
            </a:r>
            <a:r>
              <a:rPr lang="en-US" sz="2800" dirty="0" smtClean="0"/>
              <a:t>or </a:t>
            </a:r>
            <a:r>
              <a:rPr lang="en-US" sz="2800" b="1" dirty="0" smtClean="0"/>
              <a:t>“not recommended for use”. </a:t>
            </a:r>
            <a:r>
              <a:rPr lang="en-US" sz="2800" dirty="0" smtClean="0"/>
              <a:t>Example: RIPv1, NAT-PT, and protocols that have been changed are all in use, but not recommended by the IETF</a:t>
            </a:r>
          </a:p>
          <a:p>
            <a:pPr lvl="0"/>
            <a:r>
              <a:rPr lang="en-US" sz="2800" i="1" dirty="0" smtClean="0"/>
              <a:t>If 6to4 is implemented, nothing prevents a user from turning it on by choice.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505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Known product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BSD already had 6to4 disabled by default</a:t>
            </a:r>
          </a:p>
          <a:p>
            <a:r>
              <a:rPr lang="en-US" dirty="0" err="1" smtClean="0"/>
              <a:t>MacOSX</a:t>
            </a:r>
            <a:r>
              <a:rPr lang="en-US" dirty="0" smtClean="0"/>
              <a:t> changed address choice behavior to prefer IPv4 over 6to4</a:t>
            </a:r>
          </a:p>
          <a:p>
            <a:r>
              <a:rPr lang="en-US" dirty="0" smtClean="0"/>
              <a:t>Linksys changed 6to4 setting to disabled by default</a:t>
            </a:r>
          </a:p>
          <a:p>
            <a:r>
              <a:rPr lang="en-US" dirty="0" smtClean="0"/>
              <a:t>Several vendors requested an IETF statement regarding this, as it gives them air cover if they decide to remove the code.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890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IESG/IETF Last Call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don’t know, don’t ask </a:t>
            </a:r>
            <a:r>
              <a:rPr lang="en-US" dirty="0" smtClean="0">
                <a:sym typeface="Wingdings"/>
              </a:rPr>
              <a:t></a:t>
            </a:r>
          </a:p>
          <a:p>
            <a:pPr lvl="1"/>
            <a:r>
              <a:rPr lang="en-US" dirty="0" smtClean="0">
                <a:sym typeface="Wingdings"/>
              </a:rPr>
              <a:t>Active discussion during last call</a:t>
            </a:r>
          </a:p>
          <a:p>
            <a:pPr lvl="1"/>
            <a:r>
              <a:rPr lang="en-US" dirty="0" smtClean="0"/>
              <a:t>Amplification </a:t>
            </a:r>
            <a:r>
              <a:rPr lang="en-US" dirty="0"/>
              <a:t>of the WG minority view 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A “discuss” has been placed by Pete </a:t>
            </a:r>
            <a:r>
              <a:rPr lang="en-US" dirty="0" err="1" smtClean="0">
                <a:sym typeface="Wingdings"/>
              </a:rPr>
              <a:t>Resnick</a:t>
            </a:r>
            <a:r>
              <a:rPr lang="en-US" dirty="0" smtClean="0">
                <a:sym typeface="Wingdings"/>
              </a:rPr>
              <a:t>, who is concerned about the strength of consensus</a:t>
            </a:r>
          </a:p>
          <a:p>
            <a:r>
              <a:rPr lang="en-US" dirty="0" smtClean="0">
                <a:sym typeface="Wingdings"/>
              </a:rPr>
              <a:t>Ron </a:t>
            </a:r>
            <a:r>
              <a:rPr lang="en-US" dirty="0" err="1" smtClean="0">
                <a:sym typeface="Wingdings"/>
              </a:rPr>
              <a:t>Bonica</a:t>
            </a:r>
            <a:r>
              <a:rPr lang="en-US" dirty="0" smtClean="0">
                <a:sym typeface="Wingdings"/>
              </a:rPr>
              <a:t> has also suggested making RFCs 3056/3068 “experimental”</a:t>
            </a:r>
          </a:p>
        </p:txBody>
      </p:sp>
    </p:spTree>
    <p:extLst>
      <p:ext uri="{BB962C8B-B14F-4D97-AF65-F5344CB8AC3E}">
        <p14:creationId xmlns:p14="http://schemas.microsoft.com/office/powerpoint/2010/main" val="2994694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Ron </a:t>
            </a:r>
            <a:r>
              <a:rPr lang="en-US" dirty="0" err="1" smtClean="0"/>
              <a:t>Bonica</a:t>
            </a:r>
            <a:r>
              <a:rPr lang="en-US" dirty="0" smtClean="0"/>
              <a:t> to IETF 25 July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After some discussion, the IESG is attempting to determine whether there is IETF consensus to do the following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dd </a:t>
            </a:r>
            <a:r>
              <a:rPr lang="en-US" sz="2000" dirty="0"/>
              <a:t>a new section to draft-ietf-v6ops-6to4-to-historic</a:t>
            </a:r>
          </a:p>
          <a:p>
            <a:pPr lvl="1"/>
            <a:r>
              <a:rPr lang="en-US" sz="2000" dirty="0"/>
              <a:t>P</a:t>
            </a:r>
            <a:r>
              <a:rPr lang="en-US" sz="2000" dirty="0" smtClean="0"/>
              <a:t>ublish </a:t>
            </a:r>
            <a:r>
              <a:rPr lang="en-US" sz="2000" dirty="0"/>
              <a:t>draft-ietf-v6ops-6to4-to-historic as </a:t>
            </a:r>
            <a:r>
              <a:rPr lang="en-US" sz="2000" dirty="0" smtClean="0"/>
              <a:t>INFORMATIONAL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1841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400" dirty="0" smtClean="0"/>
              <a:t>Ron </a:t>
            </a:r>
            <a:r>
              <a:rPr lang="en-US" sz="2400" dirty="0" err="1" smtClean="0"/>
              <a:t>Bonica</a:t>
            </a:r>
            <a:r>
              <a:rPr lang="en-US" sz="2400" dirty="0" smtClean="0"/>
              <a:t>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draft-ietf-v6ops-6to4-to-historic will obsolete RFCs 3056 and 3068 and convert their status to HISTORIC. It will also contain a new section describing what it means for RFCs 3056 and 3068 to be classified as HISTORIC. The new section will say that:</a:t>
            </a:r>
          </a:p>
          <a:p>
            <a:pPr lvl="1"/>
            <a:r>
              <a:rPr lang="en-US" sz="2000" dirty="0" smtClean="0"/>
              <a:t>6-to-4 should not be configured by default on any implementation (hosts, </a:t>
            </a:r>
            <a:r>
              <a:rPr lang="en-US" sz="2000" dirty="0" err="1" smtClean="0"/>
              <a:t>cpe</a:t>
            </a:r>
            <a:r>
              <a:rPr lang="en-US" sz="2000" dirty="0" smtClean="0"/>
              <a:t> routers, other)</a:t>
            </a:r>
          </a:p>
          <a:p>
            <a:pPr lvl="1"/>
            <a:r>
              <a:rPr lang="en-US" sz="2000" dirty="0" smtClean="0"/>
              <a:t>Vendors will decide whether/when 6-to-4 will be removed from implementations. Likewise, operators will decide whether/when 6-to-4 relays will be removed from their networks. The status of RFCs 3056 and 3068 should not be interpreted as a recommendation to remove 6-to-4 at any particular time.</a:t>
            </a:r>
          </a:p>
        </p:txBody>
      </p:sp>
    </p:spTree>
    <p:extLst>
      <p:ext uri="{BB962C8B-B14F-4D97-AF65-F5344CB8AC3E}">
        <p14:creationId xmlns:p14="http://schemas.microsoft.com/office/powerpoint/2010/main" val="2441767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400" dirty="0" smtClean="0"/>
              <a:t>Ron </a:t>
            </a:r>
            <a:r>
              <a:rPr lang="en-US" sz="2400" dirty="0" err="1" smtClean="0"/>
              <a:t>Bonica</a:t>
            </a:r>
            <a:r>
              <a:rPr lang="en-US" sz="2400" dirty="0" smtClean="0"/>
              <a:t>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draft-ietf-v6ops-6to4-to-historic will not update RFC 2026. While it clarifies the meaning of "HISTORIC" in this particular case, it does not set a precedent for any future case.</a:t>
            </a:r>
          </a:p>
          <a:p>
            <a:r>
              <a:rPr lang="en-US" sz="2400" smtClean="0"/>
              <a:t>Please post your views on this course of action by August 8, 2011.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900973"/>
      </p:ext>
    </p:extLst>
  </p:cSld>
  <p:clrMapOvr>
    <a:masterClrMapping/>
  </p:clrMapOvr>
</p:sld>
</file>

<file path=ppt/theme/theme1.xml><?xml version="1.0" encoding="utf-8"?>
<a:theme xmlns:a="http://schemas.openxmlformats.org/drawingml/2006/main" name="IETF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IETF.thmx</Template>
  <TotalTime>307</TotalTime>
  <Words>582</Words>
  <Application>Microsoft Macintosh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IETF</vt:lpstr>
      <vt:lpstr>6to4 Historic</vt:lpstr>
      <vt:lpstr>Working Group History</vt:lpstr>
      <vt:lpstr>Eventual Working Group Outcome</vt:lpstr>
      <vt:lpstr>Known product outcomes</vt:lpstr>
      <vt:lpstr>IESG/IETF Last Call Discussion</vt:lpstr>
      <vt:lpstr>Ron Bonica to IETF 25 July</vt:lpstr>
      <vt:lpstr>Ron Bonica, Continued</vt:lpstr>
      <vt:lpstr>Ron Bonica, continued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 of the World IPv6 Day Call to Arms</dc:title>
  <dc:creator>Fred Baker</dc:creator>
  <cp:lastModifiedBy>Fred Baker</cp:lastModifiedBy>
  <cp:revision>12</cp:revision>
  <dcterms:created xsi:type="dcterms:W3CDTF">2011-07-25T16:24:09Z</dcterms:created>
  <dcterms:modified xsi:type="dcterms:W3CDTF">2011-07-26T11:10:39Z</dcterms:modified>
</cp:coreProperties>
</file>