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8" r:id="rId5"/>
    <p:sldId id="395" r:id="rId6"/>
    <p:sldId id="405" r:id="rId7"/>
    <p:sldId id="407" r:id="rId8"/>
    <p:sldId id="409" r:id="rId9"/>
    <p:sldId id="410" r:id="rId10"/>
    <p:sldId id="411" r:id="rId11"/>
    <p:sldId id="406" r:id="rId12"/>
    <p:sldId id="394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C9"/>
    <a:srgbClr val="F50015"/>
    <a:srgbClr val="00A1E0"/>
    <a:srgbClr val="574397"/>
    <a:srgbClr val="252250"/>
    <a:srgbClr val="808080"/>
    <a:srgbClr val="8C0304"/>
    <a:srgbClr val="F24850"/>
    <a:srgbClr val="F35B62"/>
    <a:srgbClr val="F03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9" autoAdjust="0"/>
    <p:restoredTop sz="90706" autoAdjust="0"/>
  </p:normalViewPr>
  <p:slideViewPr>
    <p:cSldViewPr>
      <p:cViewPr varScale="1">
        <p:scale>
          <a:sx n="163" d="100"/>
          <a:sy n="163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235A88F2-F4EC-41E8-BDF7-E420C2F6A6D8}" type="datetimeFigureOut">
              <a:rPr lang="en-US"/>
              <a:pPr>
                <a:defRPr/>
              </a:pPr>
              <a:t>7/21/11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F2347DDF-1FDB-4C32-AE86-E2B8C75C5B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2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C0C3654-434E-4F9C-9C19-9506A109F7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687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5932128" y="6443246"/>
            <a:ext cx="3135672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b="1" cap="small" spc="-140" dirty="0" smtClean="0">
                <a:solidFill>
                  <a:schemeClr val="bg1"/>
                </a:solidFill>
                <a:uFill>
                  <a:solidFill>
                    <a:srgbClr val="8C0304"/>
                  </a:solidFill>
                </a:uFill>
                <a:latin typeface="Calibri" pitchFamily="34" charset="0"/>
              </a:rPr>
              <a:t>National Engineering &amp; Technical</a:t>
            </a:r>
            <a:r>
              <a:rPr lang="en-US" sz="1600" b="1" cap="small" spc="-140" baseline="0" dirty="0" smtClean="0">
                <a:solidFill>
                  <a:schemeClr val="bg1"/>
                </a:solidFill>
                <a:uFill>
                  <a:solidFill>
                    <a:srgbClr val="8C0304"/>
                  </a:solidFill>
                </a:uFill>
                <a:latin typeface="Calibri" pitchFamily="34" charset="0"/>
              </a:rPr>
              <a:t> Operations</a:t>
            </a:r>
            <a:endParaRPr lang="en-US" sz="1600" b="1" cap="small" spc="-140" dirty="0">
              <a:solidFill>
                <a:schemeClr val="bg1"/>
              </a:solidFill>
              <a:uFill>
                <a:solidFill>
                  <a:srgbClr val="8C0304"/>
                </a:solidFill>
              </a:uFill>
              <a:latin typeface="Calibri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11388"/>
            <a:ext cx="7772400" cy="1143000"/>
          </a:xfrm>
          <a:solidFill>
            <a:schemeClr val="tx2">
              <a:alpha val="0"/>
            </a:schemeClr>
          </a:solidFill>
        </p:spPr>
        <p:txBody>
          <a:bodyPr/>
          <a:lstStyle>
            <a:lvl1pPr>
              <a:defRPr sz="44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38575"/>
            <a:ext cx="7773987" cy="1190625"/>
          </a:xfrm>
          <a:solidFill>
            <a:schemeClr val="tx2">
              <a:alpha val="0"/>
            </a:schemeClr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791200"/>
          </a:xfrm>
        </p:spPr>
        <p:txBody>
          <a:bodyPr/>
          <a:lstStyle>
            <a:lvl1pPr marL="0" indent="0">
              <a:defRPr baseline="0">
                <a:solidFill>
                  <a:srgbClr val="808080"/>
                </a:solidFill>
                <a:latin typeface="Calibri" pitchFamily="34" charset="0"/>
              </a:defRPr>
            </a:lvl1pPr>
            <a:lvl2pPr>
              <a:defRPr baseline="0">
                <a:solidFill>
                  <a:srgbClr val="808080"/>
                </a:solidFill>
                <a:latin typeface="Calibri" pitchFamily="34" charset="0"/>
              </a:defRPr>
            </a:lvl2pPr>
            <a:lvl3pPr>
              <a:defRPr baseline="0">
                <a:solidFill>
                  <a:srgbClr val="808080"/>
                </a:solidFill>
                <a:latin typeface="Calibri" pitchFamily="34" charset="0"/>
              </a:defRPr>
            </a:lvl3pPr>
            <a:lvl4pPr>
              <a:defRPr baseline="0">
                <a:solidFill>
                  <a:srgbClr val="808080"/>
                </a:solidFill>
                <a:latin typeface="Calibri" pitchFamily="34" charset="0"/>
              </a:defRPr>
            </a:lvl4pPr>
            <a:lvl5pPr>
              <a:defRPr baseline="0">
                <a:solidFill>
                  <a:srgbClr val="808080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Set title of presentation in footer area on master slide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D49-AAD1-4F48-8352-27F25CBE268C}" type="slidenum">
              <a:rPr lang="en-US"/>
              <a:pPr>
                <a:defRPr/>
              </a:pPr>
              <a:t>‹#›</a:t>
            </a:fld>
            <a:endParaRPr lang="en-US" sz="11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rgbClr val="808080"/>
                </a:solidFill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Set title of presentation in footer area on master slide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3FC89-9A9F-48F5-8782-3041A5AA4664}" type="slidenum">
              <a:rPr lang="en-US"/>
              <a:pPr>
                <a:defRPr/>
              </a:pPr>
              <a:t>‹#›</a:t>
            </a:fld>
            <a:endParaRPr lang="en-US" sz="1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09600"/>
            <a:ext cx="4343400" cy="5791200"/>
          </a:xfrm>
        </p:spPr>
        <p:txBody>
          <a:bodyPr/>
          <a:lstStyle>
            <a:lvl1pPr>
              <a:defRPr sz="2800" baseline="0">
                <a:solidFill>
                  <a:srgbClr val="808080"/>
                </a:solidFill>
                <a:latin typeface="Calibri" pitchFamily="34" charset="0"/>
              </a:defRPr>
            </a:lvl1pPr>
            <a:lvl2pPr>
              <a:defRPr sz="2400" baseline="0">
                <a:solidFill>
                  <a:srgbClr val="808080"/>
                </a:solidFill>
                <a:latin typeface="Calibri" pitchFamily="34" charset="0"/>
              </a:defRPr>
            </a:lvl2pPr>
            <a:lvl3pPr>
              <a:defRPr sz="2000" baseline="0">
                <a:solidFill>
                  <a:srgbClr val="808080"/>
                </a:solidFill>
                <a:latin typeface="Calibri" pitchFamily="34" charset="0"/>
              </a:defRPr>
            </a:lvl3pPr>
            <a:lvl4pPr>
              <a:defRPr sz="1800" baseline="0">
                <a:solidFill>
                  <a:srgbClr val="808080"/>
                </a:solidFill>
                <a:latin typeface="Calibri" pitchFamily="34" charset="0"/>
              </a:defRPr>
            </a:lvl4pPr>
            <a:lvl5pPr>
              <a:defRPr sz="1800" baseline="0">
                <a:solidFill>
                  <a:srgbClr val="808080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09600"/>
            <a:ext cx="4419600" cy="5791200"/>
          </a:xfrm>
        </p:spPr>
        <p:txBody>
          <a:bodyPr/>
          <a:lstStyle>
            <a:lvl1pPr>
              <a:defRPr sz="2800" baseline="0">
                <a:solidFill>
                  <a:srgbClr val="808080"/>
                </a:solidFill>
                <a:latin typeface="Calibri" pitchFamily="34" charset="0"/>
              </a:defRPr>
            </a:lvl1pPr>
            <a:lvl2pPr>
              <a:defRPr sz="2400" baseline="0">
                <a:solidFill>
                  <a:srgbClr val="808080"/>
                </a:solidFill>
                <a:latin typeface="Calibri" pitchFamily="34" charset="0"/>
              </a:defRPr>
            </a:lvl2pPr>
            <a:lvl3pPr>
              <a:defRPr sz="2000" baseline="0">
                <a:solidFill>
                  <a:srgbClr val="808080"/>
                </a:solidFill>
                <a:latin typeface="Calibri" pitchFamily="34" charset="0"/>
              </a:defRPr>
            </a:lvl3pPr>
            <a:lvl4pPr>
              <a:defRPr sz="1800" baseline="0">
                <a:solidFill>
                  <a:srgbClr val="808080"/>
                </a:solidFill>
                <a:latin typeface="Calibri" pitchFamily="34" charset="0"/>
              </a:defRPr>
            </a:lvl4pPr>
            <a:lvl5pPr>
              <a:defRPr sz="1800" baseline="0">
                <a:solidFill>
                  <a:srgbClr val="808080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Set title of presentation in footer area on master slide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CE93E-EC82-4A9E-B845-5952B99CC0EE}" type="slidenum">
              <a:rPr lang="en-US"/>
              <a:pPr>
                <a:defRPr/>
              </a:pPr>
              <a:t>‹#›</a:t>
            </a:fld>
            <a:endParaRPr lang="en-US" sz="11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228600"/>
            <a:ext cx="7772400" cy="458787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Set title of presentation in footer area on master slide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A9028-2FD0-4A20-989C-26CDC179A7F4}" type="slidenum">
              <a:rPr lang="en-US"/>
              <a:pPr>
                <a:defRPr/>
              </a:pPr>
              <a:t>‹#›</a:t>
            </a:fld>
            <a:endParaRPr lang="en-US" sz="11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Set title of presentation in footer area on master slide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C2B0C-08C8-45DC-B02F-0547369A11A5}" type="slidenum">
              <a:rPr lang="en-US"/>
              <a:pPr>
                <a:defRPr/>
              </a:pPr>
              <a:t>‹#›</a:t>
            </a:fld>
            <a:endParaRPr lang="en-US" sz="11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aseline="0">
                <a:solidFill>
                  <a:srgbClr val="808080"/>
                </a:solidFill>
                <a:latin typeface="Calibri" pitchFamily="34" charset="0"/>
              </a:defRPr>
            </a:lvl1pPr>
            <a:lvl2pPr>
              <a:defRPr sz="2800" baseline="0">
                <a:solidFill>
                  <a:srgbClr val="808080"/>
                </a:solidFill>
                <a:latin typeface="Calibri" pitchFamily="34" charset="0"/>
              </a:defRPr>
            </a:lvl2pPr>
            <a:lvl3pPr>
              <a:defRPr sz="2400" baseline="0">
                <a:solidFill>
                  <a:srgbClr val="808080"/>
                </a:solidFill>
                <a:latin typeface="Calibri" pitchFamily="34" charset="0"/>
              </a:defRPr>
            </a:lvl3pPr>
            <a:lvl4pPr>
              <a:defRPr sz="2000" baseline="0">
                <a:solidFill>
                  <a:srgbClr val="808080"/>
                </a:solidFill>
                <a:latin typeface="Calibri" pitchFamily="34" charset="0"/>
              </a:defRPr>
            </a:lvl4pPr>
            <a:lvl5pPr>
              <a:defRPr sz="2000" baseline="0">
                <a:solidFill>
                  <a:srgbClr val="808080"/>
                </a:solidFill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aseline="0">
                <a:solidFill>
                  <a:srgbClr val="808080"/>
                </a:solidFill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Set title of presentation in footer area on master slide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BA79-D8E0-484E-A509-684A3DD3696A}" type="slidenum">
              <a:rPr lang="en-US"/>
              <a:pPr>
                <a:defRPr/>
              </a:pPr>
              <a:t>‹#›</a:t>
            </a:fld>
            <a:endParaRPr lang="en-US" sz="11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0812"/>
            <a:ext cx="88392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6096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400800"/>
            <a:ext cx="3656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alibri" pitchFamily="34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Set title of presentation in footer area on master slide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9600" y="6629400"/>
            <a:ext cx="2968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Calibri" pitchFamily="34" charset="0"/>
              </a:defRPr>
            </a:lvl1pPr>
          </a:lstStyle>
          <a:p>
            <a:pPr>
              <a:defRPr/>
            </a:pPr>
            <a:fld id="{32E13527-C42C-4173-845A-71441A3CDBED}" type="slidenum">
              <a:rPr lang="en-US"/>
              <a:pPr>
                <a:defRPr/>
              </a:pPr>
              <a:t>‹#›</a:t>
            </a:fld>
            <a:endParaRPr lang="en-US" sz="1100" dirty="0"/>
          </a:p>
        </p:txBody>
      </p:sp>
      <p:pic>
        <p:nvPicPr>
          <p:cNvPr id="2" name="Picture 1" descr="IETF 81 | July 24-29 2011, Québec, Canada-1.jp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248400"/>
            <a:ext cx="1077686" cy="533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52250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rgbClr val="808080"/>
          </a:solidFill>
          <a:latin typeface="Calibri" pitchFamily="34" charset="0"/>
          <a:ea typeface="+mn-ea"/>
          <a:cs typeface="+mn-cs"/>
        </a:defRPr>
      </a:lvl1pPr>
      <a:lvl2pPr marL="682625" indent="-227013" algn="l" rtl="0" eaLnBrk="0" fontAlgn="base" hangingPunct="0">
        <a:spcBef>
          <a:spcPct val="20000"/>
        </a:spcBef>
        <a:spcAft>
          <a:spcPct val="0"/>
        </a:spcAft>
        <a:buClr>
          <a:srgbClr val="252250"/>
        </a:buClr>
        <a:buFont typeface="Times"/>
        <a:buChar char="•"/>
        <a:defRPr sz="2000">
          <a:solidFill>
            <a:srgbClr val="808080"/>
          </a:solidFill>
          <a:latin typeface="Calibri" pitchFamily="34" charset="0"/>
          <a:ea typeface="+mn-ea"/>
        </a:defRPr>
      </a:lvl2pPr>
      <a:lvl3pPr marL="1028700" indent="-228600" algn="l" rtl="0" eaLnBrk="0" fontAlgn="base" hangingPunct="0">
        <a:spcBef>
          <a:spcPct val="20000"/>
        </a:spcBef>
        <a:spcAft>
          <a:spcPct val="0"/>
        </a:spcAft>
        <a:buClr>
          <a:srgbClr val="252250"/>
        </a:buClr>
        <a:buChar char="–"/>
        <a:defRPr sz="2000">
          <a:solidFill>
            <a:srgbClr val="808080"/>
          </a:solidFill>
          <a:latin typeface="Calibri" pitchFamily="34" charset="0"/>
          <a:ea typeface="+mn-ea"/>
        </a:defRPr>
      </a:lvl3pPr>
      <a:lvl4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252250"/>
        </a:buClr>
        <a:buFont typeface="Wingdings" pitchFamily="2" charset="2"/>
        <a:buChar char="§"/>
        <a:defRPr sz="2000">
          <a:solidFill>
            <a:srgbClr val="808080"/>
          </a:solidFill>
          <a:latin typeface="Calibri" pitchFamily="34" charset="0"/>
          <a:ea typeface="+mn-ea"/>
        </a:defRPr>
      </a:lvl4pPr>
      <a:lvl5pPr marL="1714500" indent="-228600" algn="l" rtl="0" eaLnBrk="0" fontAlgn="base" hangingPunct="0">
        <a:spcBef>
          <a:spcPct val="20000"/>
        </a:spcBef>
        <a:spcAft>
          <a:spcPct val="0"/>
        </a:spcAft>
        <a:buClr>
          <a:srgbClr val="252250"/>
        </a:buClr>
        <a:buChar char="»"/>
        <a:defRPr sz="2000">
          <a:solidFill>
            <a:srgbClr val="808080"/>
          </a:solidFill>
          <a:latin typeface="Calibri" pitchFamily="34" charset="0"/>
          <a:ea typeface="+mn-ea"/>
        </a:defRPr>
      </a:lvl5pPr>
      <a:lvl6pPr marL="21717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6289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0861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5433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html/draft-ietf-v6ops-v6-aaaa-whitelisting-implications-0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2698751" y="1143000"/>
            <a:ext cx="4845050" cy="1125537"/>
          </a:xfrm>
          <a:prstGeom prst="rect">
            <a:avLst/>
          </a:prstGeom>
          <a:noFill/>
          <a:ln w="6477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  <a:defRPr/>
            </a:pPr>
            <a:r>
              <a:rPr kumimoji="0" lang="en-US" sz="4000" b="1" i="0" u="none" strike="noStrike" kern="0" cap="none" spc="-15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Arial Bold" pitchFamily="-110" charset="0"/>
                <a:cs typeface="Arial Bold" pitchFamily="-110" charset="0"/>
              </a:rPr>
              <a:t>IETF 81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  <a:defRPr/>
            </a:pPr>
            <a:r>
              <a:rPr lang="en-US" sz="4000" b="1" kern="0" spc="-150" dirty="0" smtClean="0">
                <a:latin typeface="+mj-lt"/>
                <a:ea typeface="Arial Bold" pitchFamily="-110" charset="0"/>
                <a:cs typeface="Arial Bold" pitchFamily="-110" charset="0"/>
              </a:rPr>
              <a:t>v6ops Meeting</a:t>
            </a:r>
            <a:endParaRPr kumimoji="0" lang="en-US" sz="4000" b="1" i="0" u="none" strike="noStrike" kern="0" cap="none" spc="-15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Arial Bold" pitchFamily="-110" charset="0"/>
              <a:cs typeface="Arial Bold" pitchFamily="-110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2728913" y="2456112"/>
            <a:ext cx="5348287" cy="23361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ts val="19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ACC9"/>
              </a:solidFill>
              <a:effectLst/>
              <a:uLnTx/>
              <a:uFillTx/>
              <a:latin typeface="+mn-lt"/>
              <a:ea typeface="Arial Bold"/>
              <a:cs typeface="Arial Bold"/>
            </a:endParaRPr>
          </a:p>
          <a:p>
            <a:pPr marL="0" marR="0" lvl="0" indent="0" algn="l" defTabSz="457200" rtl="0" eaLnBrk="0" fontAlgn="base" latinLnBrk="0" hangingPunct="0">
              <a:lnSpc>
                <a:spcPts val="19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n-US" sz="3200" b="1" kern="0" dirty="0" smtClean="0">
                <a:solidFill>
                  <a:srgbClr val="00ACC9"/>
                </a:solidFill>
                <a:latin typeface="+mn-lt"/>
                <a:ea typeface="Arial Bold"/>
                <a:cs typeface="Arial Bold"/>
              </a:rPr>
              <a:t>IPv6 DNS Whitelisting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ACC9"/>
              </a:solidFill>
              <a:effectLst/>
              <a:uLnTx/>
              <a:uFillTx/>
              <a:latin typeface="+mn-lt"/>
              <a:ea typeface="Arial Bold"/>
              <a:cs typeface="Arial Bold"/>
            </a:endParaRPr>
          </a:p>
        </p:txBody>
      </p:sp>
      <p:sp>
        <p:nvSpPr>
          <p:cNvPr id="3074" name="AutoShape 2" descr="https://mail.google.com/mail/?attid=0.2&amp;disp=emb&amp;view=att&amp;th=12721adaba984fdb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0" y="4495800"/>
            <a:ext cx="9144000" cy="1360487"/>
            <a:chOff x="-8" y="3027"/>
            <a:chExt cx="5760" cy="857"/>
          </a:xfrm>
        </p:grpSpPr>
        <p:pic>
          <p:nvPicPr>
            <p:cNvPr id="15" name="Picture 13" descr="WiFi_City1.ai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8" y="3027"/>
              <a:ext cx="5760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 descr="Color_BAR.eps"/>
            <p:cNvPicPr>
              <a:picLocks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62" y="3815"/>
              <a:ext cx="5639" cy="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Rectangle 16"/>
          <p:cNvSpPr/>
          <p:nvPr/>
        </p:nvSpPr>
        <p:spPr bwMode="auto">
          <a:xfrm>
            <a:off x="114300" y="5715000"/>
            <a:ext cx="88900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610600" y="5715000"/>
            <a:ext cx="4572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" name="Picture 1" descr="IETF 81 | July 24-29 2011, Québec, Canad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95400"/>
            <a:ext cx="2001416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Whitelisting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z="2800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sz="2800" dirty="0" smtClean="0">
                <a:ea typeface="ＭＳ Ｐゴシック" charset="-128"/>
                <a:cs typeface="ＭＳ Ｐゴシック" charset="-128"/>
              </a:rPr>
            </a:br>
            <a:r>
              <a:rPr lang="en-US" sz="2800" dirty="0" smtClean="0">
                <a:ea typeface="ＭＳ Ｐゴシック" charset="-128"/>
                <a:cs typeface="ＭＳ Ｐゴシック" charset="-128"/>
              </a:rPr>
              <a:t>I-D: </a:t>
            </a:r>
            <a:r>
              <a:rPr lang="en-US" sz="2800" dirty="0">
                <a:ea typeface="ＭＳ Ｐゴシック" charset="-128"/>
                <a:cs typeface="ＭＳ Ｐゴシック" charset="-128"/>
                <a:hlinkClick r:id="rId2"/>
              </a:rPr>
              <a:t>draft-ietf-v6ops-v6-aaaa-whitelisting-</a:t>
            </a:r>
            <a:r>
              <a:rPr lang="en-US" sz="2800" dirty="0" smtClean="0">
                <a:ea typeface="ＭＳ Ｐゴシック" charset="-128"/>
                <a:cs typeface="ＭＳ Ｐゴシック" charset="-128"/>
                <a:hlinkClick r:id="rId2"/>
              </a:rPr>
              <a:t>implications-06</a:t>
            </a:r>
            <a:endParaRPr lang="en-US" sz="2800" dirty="0" smtClean="0">
              <a:ea typeface="ＭＳ Ｐゴシック" charset="-128"/>
              <a:cs typeface="ＭＳ Ｐゴシック" charset="-128"/>
            </a:endParaRPr>
          </a:p>
          <a:p>
            <a:pPr marL="455612" lvl="1" indent="0" eaLnBrk="1" hangingPunct="1">
              <a:lnSpc>
                <a:spcPct val="80000"/>
              </a:lnSpc>
              <a:buNone/>
            </a:pPr>
            <a:endParaRPr lang="en-US" sz="2800" dirty="0">
              <a:ea typeface="ＭＳ Ｐゴシック" charset="-128"/>
              <a:cs typeface="ＭＳ Ｐゴシック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Updated since WGLC based on changes requested in IESG review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These included reorganizing some sections of the document and making other changes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As a result, it is appropriate to bring this back to the WG for review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There are </a:t>
            </a:r>
            <a:r>
              <a:rPr lang="en-US" sz="2400" dirty="0" smtClean="0"/>
              <a:t>a few </a:t>
            </a:r>
            <a:r>
              <a:rPr lang="en-US" sz="2400" dirty="0" smtClean="0"/>
              <a:t>open </a:t>
            </a:r>
            <a:r>
              <a:rPr lang="en-US" sz="2400" dirty="0" smtClean="0"/>
              <a:t>questions for the WG to </a:t>
            </a:r>
            <a:r>
              <a:rPr lang="en-US" sz="2400" dirty="0" smtClean="0"/>
              <a:t>resolve (see the following slides)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C6FD49-AAD1-4F48-8352-27F25CBE268C}" type="slidenum">
              <a:rPr lang="en-US" smtClean="0"/>
              <a:pPr>
                <a:defRPr/>
              </a:pPr>
              <a:t>2</a:t>
            </a:fld>
            <a:endParaRPr lang="en-U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 &amp; 5.1 – Universal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Universal deployment is mentioned as an possible was of deploying, in addition to ad hoc. </a:t>
            </a:r>
          </a:p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However,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the document makes clear universal deployment is unlikely.</a:t>
            </a:r>
          </a:p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One IESG member requested text in 5.1 that this is “harmful” but another IESG member took issue with that.</a:t>
            </a:r>
          </a:p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Options: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Leave universal as a possible option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but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work with the IESG to come up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with more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agreeable text.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 Remove Section 5.1 and only say that universal deployment, while possible, is so unlikely that it is not explored in the I-D (as a minor update to the relevant paragraph in Section 2).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…or something else?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C6FD49-AAD1-4F48-8352-27F25CBE268C}" type="slidenum">
              <a:rPr lang="en-US" smtClean="0"/>
              <a:pPr>
                <a:defRPr/>
              </a:pPr>
              <a:t>3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3414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3.2 – Similarities to DNS Load 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This section currently contains text that includes this sentence: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However, what is different is that in this case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the resolvers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are not deliberately blocked from receiving DNS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responses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containing an entire class of addresses; this load balancing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function strives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to perform a content location-improvement function and not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an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access control function.</a:t>
            </a:r>
          </a:p>
          <a:p>
            <a:pPr marL="0" lvl="1" indent="0">
              <a:buClr>
                <a:schemeClr val="accent1"/>
              </a:buClr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 Concerns have been raised regarding this text. What would the WG like to do?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Keep it as-is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Delete the sentence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…something else?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C6FD49-AAD1-4F48-8352-27F25CBE268C}" type="slidenum">
              <a:rPr lang="en-US" smtClean="0"/>
              <a:pPr>
                <a:defRPr/>
              </a:pPr>
              <a:t>4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33253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4 – Motivations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Volume-based concerns (recently added, Section 4.1) and IPv6-related impairments (Section 4.2) are listed.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This is an important section as it makes clear that this is not just about IPv6-reated impairment.</a:t>
            </a:r>
          </a:p>
          <a:p>
            <a:pPr marL="688975" lvl="3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Volume</a:t>
            </a:r>
          </a:p>
          <a:p>
            <a:pPr marL="688975" lvl="3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And the stability &amp; process/procedure/monitoring maturity that follows from volume over time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Is this addition okay? Are there more major categories to add?</a:t>
            </a:r>
          </a:p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Section 4.3 was added at the suggestion of someone at an implementer (Free vs. Subscription Services)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Keep as-is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Modify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Remove 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C6FD49-AAD1-4F48-8352-27F25CBE268C}" type="slidenum">
              <a:rPr lang="en-US" smtClean="0"/>
              <a:pPr>
                <a:defRPr/>
              </a:pPr>
              <a:t>5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01091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5.3 – Do Not Implement Whitelisting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Philip Homburg suggests adding a new section, 5.3.X, to describe the option of returning AAAA RRs at some periodic or random interval, increase over time, to gradually ramp up IPv6 traffic.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Add this?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Or do not add this?</a:t>
            </a:r>
          </a:p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For implementers, do the updates to 5.3.2, Gain Experience Using IPv6 Transition Names, better note the relatively limited value of this tactic? (which ties to Section 4.1, volume-based concerns)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C6FD49-AAD1-4F48-8352-27F25CBE268C}" type="slidenum">
              <a:rPr lang="en-US" smtClean="0"/>
              <a:pPr>
                <a:defRPr/>
              </a:pPr>
              <a:t>6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34610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8 – Is this recommended?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The text here was updated to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try to reflect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a more balanced view of the practice. 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For implementers (and others), does this section look okay?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Leave as-is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Modify in some way (specific suggestions needed)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C6FD49-AAD1-4F48-8352-27F25CBE268C}" type="slidenum">
              <a:rPr lang="en-US" smtClean="0"/>
              <a:pPr>
                <a:defRPr/>
              </a:pPr>
              <a:t>7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73279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Describing whitelisting as a form of “Access Control” has raised some concerns.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Is a whitelist a sort of access control list (a list controlling access to certain DNS resource records)? 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If not, what is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it?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 marL="0" lvl="1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O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ptions: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Leave as-is when “access control” is mentioned anywhere in the I-D</a:t>
            </a:r>
          </a:p>
          <a:p>
            <a:pPr marL="346075" lvl="2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Change to:</a:t>
            </a:r>
          </a:p>
          <a:p>
            <a:pPr marL="688975" lvl="3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policy control</a:t>
            </a:r>
          </a:p>
          <a:p>
            <a:pPr marL="688975" lvl="3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DNS response control</a:t>
            </a:r>
          </a:p>
          <a:p>
            <a:pPr marL="688975" lvl="3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authoritative DNS control</a:t>
            </a:r>
          </a:p>
          <a:p>
            <a:pPr marL="688975" lvl="3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DNS control</a:t>
            </a:r>
          </a:p>
          <a:p>
            <a:pPr marL="688975" lvl="3" indent="0">
              <a:buClr>
                <a:schemeClr val="accent1"/>
              </a:buClr>
            </a:pP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… or </a:t>
            </a:r>
            <a:r>
              <a:rPr lang="en-US" smtClean="0">
                <a:ea typeface="ＭＳ Ｐゴシック" charset="-128"/>
                <a:cs typeface="ＭＳ Ｐゴシック" charset="-128"/>
              </a:rPr>
              <a:t>something </a:t>
            </a:r>
            <a:r>
              <a:rPr lang="en-US" smtClean="0">
                <a:ea typeface="ＭＳ Ｐゴシック" charset="-128"/>
                <a:cs typeface="ＭＳ Ｐゴシック" charset="-128"/>
              </a:rPr>
              <a:t>else? 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C6FD49-AAD1-4F48-8352-27F25CBE268C}" type="slidenum">
              <a:rPr lang="en-US" smtClean="0"/>
              <a:pPr>
                <a:defRPr/>
              </a:pPr>
              <a:t>8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39384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mail.google.com/mail/?attid=0.2&amp;disp=emb&amp;view=att&amp;th=12721adaba984fdb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4495800"/>
            <a:ext cx="9144000" cy="1360487"/>
            <a:chOff x="-8" y="3027"/>
            <a:chExt cx="5760" cy="857"/>
          </a:xfrm>
        </p:grpSpPr>
        <p:pic>
          <p:nvPicPr>
            <p:cNvPr id="15" name="Picture 13" descr="WiFi_City1.ai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8" y="3027"/>
              <a:ext cx="5760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 descr="Color_BAR.eps"/>
            <p:cNvPicPr>
              <a:picLocks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62" y="3815"/>
              <a:ext cx="5639" cy="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Rectangle 16"/>
          <p:cNvSpPr/>
          <p:nvPr/>
        </p:nvSpPr>
        <p:spPr bwMode="auto">
          <a:xfrm>
            <a:off x="114300" y="5715000"/>
            <a:ext cx="88900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610600" y="5715000"/>
            <a:ext cx="457200" cy="1524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698751" y="1143000"/>
            <a:ext cx="4845050" cy="1125537"/>
          </a:xfrm>
          <a:prstGeom prst="rect">
            <a:avLst/>
          </a:prstGeom>
          <a:noFill/>
          <a:ln w="6477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  <a:defRPr/>
            </a:pPr>
            <a:r>
              <a:rPr kumimoji="0" lang="en-US" sz="4000" b="1" i="0" u="none" strike="noStrike" kern="0" cap="none" spc="-150" normalizeH="0" baseline="0" noProof="0" dirty="0" smtClean="0">
                <a:ln>
                  <a:noFill/>
                </a:ln>
                <a:solidFill>
                  <a:srgbClr val="00ACC9"/>
                </a:solidFill>
                <a:effectLst/>
                <a:uLnTx/>
                <a:uFillTx/>
                <a:latin typeface="+mj-lt"/>
                <a:ea typeface="Arial Bold" pitchFamily="-110" charset="0"/>
                <a:cs typeface="Arial Bold" pitchFamily="-110" charset="0"/>
              </a:rPr>
              <a:t>Thank You!</a:t>
            </a:r>
            <a:endParaRPr kumimoji="0" lang="en-US" sz="2800" b="1" i="0" u="none" strike="noStrike" kern="0" cap="none" spc="-150" normalizeH="0" baseline="0" noProof="0" dirty="0" smtClean="0">
              <a:ln>
                <a:noFill/>
              </a:ln>
              <a:solidFill>
                <a:srgbClr val="00ACC9"/>
              </a:solidFill>
              <a:effectLst/>
              <a:uLnTx/>
              <a:uFillTx/>
              <a:latin typeface="+mj-lt"/>
              <a:ea typeface="Arial Bold" pitchFamily="-110" charset="0"/>
              <a:cs typeface="Arial Bold" pitchFamily="-110" charset="0"/>
            </a:endParaRPr>
          </a:p>
        </p:txBody>
      </p:sp>
      <p:pic>
        <p:nvPicPr>
          <p:cNvPr id="11" name="Picture 10" descr="IETF 81 | July 24-29 2011, Québec, Canad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133600"/>
            <a:ext cx="2001416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XFN_ppt_template_opt1">
  <a:themeElements>
    <a:clrScheme name="">
      <a:dk1>
        <a:srgbClr val="000000"/>
      </a:dk1>
      <a:lt1>
        <a:srgbClr val="FFFFFF"/>
      </a:lt1>
      <a:dk2>
        <a:srgbClr val="D71920"/>
      </a:dk2>
      <a:lt2>
        <a:srgbClr val="808080"/>
      </a:lt2>
      <a:accent1>
        <a:srgbClr val="ED1C24"/>
      </a:accent1>
      <a:accent2>
        <a:srgbClr val="FFCB00"/>
      </a:accent2>
      <a:accent3>
        <a:srgbClr val="FFFFFF"/>
      </a:accent3>
      <a:accent4>
        <a:srgbClr val="000000"/>
      </a:accent4>
      <a:accent5>
        <a:srgbClr val="F4ABAC"/>
      </a:accent5>
      <a:accent6>
        <a:srgbClr val="E7B800"/>
      </a:accent6>
      <a:hlink>
        <a:srgbClr val="5A5A5C"/>
      </a:hlink>
      <a:folHlink>
        <a:srgbClr val="15C4ED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B740E37CBA9C47AD0A688DD77AD837" ma:contentTypeVersion="0" ma:contentTypeDescription="Create a new document." ma:contentTypeScope="" ma:versionID="cdb3dbb683e1fabf90c2e39bd5fcc6c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AD85F56-95C2-494F-8B18-3EC3985E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543610D-461F-43E3-9201-66BC5BA0B8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C4EC61-B6FB-4DF6-A32C-6D48CD787F90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XFN_ppt_template_opt1</Template>
  <TotalTime>6433</TotalTime>
  <Words>604</Words>
  <Application>Microsoft Macintosh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XFN_ppt_template_opt1</vt:lpstr>
      <vt:lpstr>PowerPoint Presentation</vt:lpstr>
      <vt:lpstr>DNS Whitelisting</vt:lpstr>
      <vt:lpstr>Section 2 &amp; 5.1 – Universal Deployment</vt:lpstr>
      <vt:lpstr>Section 3.2 – Similarities to DNS Load Balancing</vt:lpstr>
      <vt:lpstr>Section 4 – Motivations </vt:lpstr>
      <vt:lpstr>Section 5.3 – Do Not Implement Whitelisting Variations</vt:lpstr>
      <vt:lpstr>Section 8 – Is this recommended?</vt:lpstr>
      <vt:lpstr>One Last Question </vt:lpstr>
      <vt:lpstr>PowerPoint Presentation</vt:lpstr>
    </vt:vector>
  </TitlesOfParts>
  <Manager/>
  <Company>Comcast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ISOC Panel</dc:title>
  <dc:subject/>
  <dc:creator>Jason Livingood</dc:creator>
  <cp:keywords/>
  <dc:description/>
  <cp:lastModifiedBy>Jason Livingood</cp:lastModifiedBy>
  <cp:revision>660</cp:revision>
  <dcterms:created xsi:type="dcterms:W3CDTF">2010-03-22T17:42:37Z</dcterms:created>
  <dcterms:modified xsi:type="dcterms:W3CDTF">2011-07-21T20:05:20Z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0x01010060B740E37CBA9C47AD0A688DD77AD837</vt:lpwstr>
  </property>
</Properties>
</file>