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15"/>
  </p:notesMasterIdLst>
  <p:sldIdLst>
    <p:sldId id="313" r:id="rId2"/>
    <p:sldId id="314" r:id="rId3"/>
    <p:sldId id="321" r:id="rId4"/>
    <p:sldId id="331" r:id="rId5"/>
    <p:sldId id="319" r:id="rId6"/>
    <p:sldId id="323" r:id="rId7"/>
    <p:sldId id="329" r:id="rId8"/>
    <p:sldId id="330" r:id="rId9"/>
    <p:sldId id="332" r:id="rId10"/>
    <p:sldId id="326" r:id="rId11"/>
    <p:sldId id="327" r:id="rId12"/>
    <p:sldId id="325" r:id="rId13"/>
    <p:sldId id="318"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2D3BC3"/>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969" autoAdjust="0"/>
  </p:normalViewPr>
  <p:slideViewPr>
    <p:cSldViewPr>
      <p:cViewPr varScale="1">
        <p:scale>
          <a:sx n="61" d="100"/>
          <a:sy n="61" d="100"/>
        </p:scale>
        <p:origin x="-221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extLst>
      <p:ext uri="{BB962C8B-B14F-4D97-AF65-F5344CB8AC3E}">
        <p14:creationId xmlns:p14="http://schemas.microsoft.com/office/powerpoint/2010/main" val="10082221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10</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11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12</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r>
              <a:rPr lang="en-US" dirty="0" smtClean="0"/>
              <a:t>34. </a:t>
            </a:r>
          </a:p>
          <a:p>
            <a:r>
              <a:rPr lang="en-US" dirty="0" smtClean="0"/>
              <a:t>5.</a:t>
            </a:r>
          </a:p>
          <a:p>
            <a:r>
              <a:rPr lang="en-US" dirty="0" smtClean="0"/>
              <a:t>6. Frame-Options - adoption? Tobias - 10 minutes + Discussion 10 Minutes </a:t>
            </a:r>
          </a:p>
          <a:p>
            <a:r>
              <a:rPr lang="en-US" dirty="0" smtClean="0"/>
              <a:t>7. Admin / open mike - 10 Minutes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r>
              <a:rPr lang="en-US" dirty="0" smtClean="0"/>
              <a:t>34. </a:t>
            </a:r>
          </a:p>
          <a:p>
            <a:r>
              <a:rPr lang="en-US" dirty="0" smtClean="0"/>
              <a:t>5.</a:t>
            </a:r>
          </a:p>
          <a:p>
            <a:r>
              <a:rPr lang="en-US" dirty="0" smtClean="0"/>
              <a:t>6. Frame-Options - adoption? Tobias - 10 minutes + Discussion 10 Minutes </a:t>
            </a:r>
          </a:p>
          <a:p>
            <a:r>
              <a:rPr lang="en-US" dirty="0" smtClean="0"/>
              <a:t>7. Admin / open mike - 10 Minutes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Documents got adopted as on charter and WG consensus</a:t>
            </a:r>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r>
              <a:rPr lang="en-US" dirty="0" smtClean="0"/>
              <a:t>34. </a:t>
            </a:r>
          </a:p>
          <a:p>
            <a:r>
              <a:rPr lang="en-US" dirty="0" smtClean="0"/>
              <a:t>5.</a:t>
            </a:r>
          </a:p>
          <a:p>
            <a:r>
              <a:rPr lang="en-US" dirty="0" smtClean="0"/>
              <a:t>6. Frame-Options - adoption? Tobias - 10 minutes + Discussion 10 Minutes </a:t>
            </a:r>
          </a:p>
          <a:p>
            <a:r>
              <a:rPr lang="en-US" dirty="0" smtClean="0"/>
              <a:t>7. Admin / open mike - 10 Minutes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r>
              <a:rPr lang="en-US" dirty="0" smtClean="0"/>
              <a:t>34. </a:t>
            </a:r>
          </a:p>
          <a:p>
            <a:r>
              <a:rPr lang="en-US" dirty="0" smtClean="0"/>
              <a:t>5.</a:t>
            </a:r>
          </a:p>
          <a:p>
            <a:r>
              <a:rPr lang="en-US" dirty="0" smtClean="0"/>
              <a:t>6. Frame-Options - adoption? Tobias - 10 minutes + Discussion 10 Minutes </a:t>
            </a:r>
          </a:p>
          <a:p>
            <a:r>
              <a:rPr lang="en-US" dirty="0" smtClean="0"/>
              <a:t>7. Admin / open mike - 10 Minutes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r>
              <a:rPr lang="en-US" dirty="0" smtClean="0"/>
              <a:t>34. </a:t>
            </a:r>
          </a:p>
          <a:p>
            <a:r>
              <a:rPr lang="en-US" dirty="0" smtClean="0"/>
              <a:t>5.</a:t>
            </a:r>
          </a:p>
          <a:p>
            <a:r>
              <a:rPr lang="en-US" dirty="0" smtClean="0"/>
              <a:t>6. Frame-Options - adoption? Tobias - 10 minutes + Discussion 10 Minutes </a:t>
            </a:r>
          </a:p>
          <a:p>
            <a:r>
              <a:rPr lang="en-US" dirty="0" smtClean="0"/>
              <a:t>7. Admin / open mike - 10 Minutes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mailto:tobias.gondrom@gondrom.org" TargetMode="External"/><Relationship Id="rId3" Type="http://schemas.openxmlformats.org/officeDocument/2006/relationships/hyperlink" Target="http://datatracker.ietf.org/wg/websec/charter/" TargetMode="External"/><Relationship Id="rId7" Type="http://schemas.openxmlformats.org/officeDocument/2006/relationships/hyperlink" Target="http://ietf81streaming.dnsalias.net/ietf/ietf801.m3u"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hyperlink" Target="mailto:websec@jabber.ietf.org" TargetMode="External"/><Relationship Id="rId5" Type="http://schemas.openxmlformats.org/officeDocument/2006/relationships/hyperlink" Target="https://www.ietf.org/mailman/listinfo/websec" TargetMode="External"/><Relationship Id="rId4" Type="http://schemas.openxmlformats.org/officeDocument/2006/relationships/hyperlink" Target="mailto:websec@ietf.org" TargetMode="External"/><Relationship Id="rId9" Type="http://schemas.openxmlformats.org/officeDocument/2006/relationships/hyperlink" Target="mailto:alexey.melnikov@isode.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Tobias Gondrom</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July 2011</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err="1" smtClean="0">
                <a:solidFill>
                  <a:schemeClr val="tx2"/>
                </a:solidFill>
                <a:ea typeface="宋体" pitchFamily="2" charset="-122"/>
              </a:rPr>
              <a:t>Websec</a:t>
            </a:r>
            <a:r>
              <a:rPr lang="en-US" altLang="zh-CN" sz="4800" b="1" dirty="0" smtClean="0">
                <a:solidFill>
                  <a:schemeClr val="tx2"/>
                </a:solidFill>
                <a:ea typeface="宋体" pitchFamily="2" charset="-122"/>
              </a:rPr>
              <a:t> WG</a:t>
            </a:r>
            <a:r>
              <a:rPr lang="en-US" altLang="zh-CN" sz="4800" b="1" dirty="0">
                <a:solidFill>
                  <a:schemeClr val="tx2"/>
                </a:solidFill>
                <a:ea typeface="宋体" pitchFamily="2" charset="-122"/>
              </a:rPr>
              <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81</a:t>
            </a:r>
            <a:endParaRPr lang="en-US" altLang="zh-CN" sz="4800" b="1" dirty="0">
              <a:solidFill>
                <a:schemeClr val="tx2"/>
              </a:solidFill>
              <a:ea typeface="宋体" pitchFamily="2" charset="-122"/>
            </a:endParaRPr>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a:t>
            </a:r>
            <a:r>
              <a:rPr lang="en-US" dirty="0" smtClean="0"/>
              <a:t>. Admin - Milestones</a:t>
            </a:r>
            <a:endParaRPr lang="en-US" dirty="0"/>
          </a:p>
        </p:txBody>
      </p:sp>
      <p:sp>
        <p:nvSpPr>
          <p:cNvPr id="3" name="Content Placeholder 2"/>
          <p:cNvSpPr>
            <a:spLocks noGrp="1"/>
          </p:cNvSpPr>
          <p:nvPr>
            <p:ph idx="1"/>
          </p:nvPr>
        </p:nvSpPr>
        <p:spPr>
          <a:xfrm>
            <a:off x="457200" y="1719262"/>
            <a:ext cx="8229600" cy="5138737"/>
          </a:xfrm>
        </p:spPr>
        <p:txBody>
          <a:bodyPr/>
          <a:lstStyle/>
          <a:p>
            <a:r>
              <a:rPr lang="en-GB" sz="2400" dirty="0" smtClean="0"/>
              <a:t>Achieved milestones</a:t>
            </a:r>
            <a:endParaRPr lang="en-GB" sz="2000" dirty="0" smtClean="0"/>
          </a:p>
          <a:p>
            <a:pPr lvl="1"/>
            <a:r>
              <a:rPr lang="en-GB" sz="2000" dirty="0" smtClean="0"/>
              <a:t>Media </a:t>
            </a:r>
            <a:r>
              <a:rPr lang="en-GB" sz="2000" dirty="0"/>
              <a:t>Type </a:t>
            </a:r>
            <a:r>
              <a:rPr lang="en-GB" sz="2000" dirty="0" smtClean="0"/>
              <a:t>Sniffing</a:t>
            </a:r>
          </a:p>
          <a:p>
            <a:pPr lvl="1"/>
            <a:r>
              <a:rPr lang="en-GB" sz="2000" dirty="0" smtClean="0"/>
              <a:t>Web </a:t>
            </a:r>
            <a:r>
              <a:rPr lang="en-GB" sz="2000" dirty="0"/>
              <a:t>Origin </a:t>
            </a:r>
            <a:r>
              <a:rPr lang="en-GB" sz="2000" dirty="0" smtClean="0"/>
              <a:t>Concept</a:t>
            </a:r>
          </a:p>
          <a:p>
            <a:pPr lvl="1"/>
            <a:r>
              <a:rPr lang="en-GB" sz="2000" dirty="0" smtClean="0"/>
              <a:t>Strict </a:t>
            </a:r>
            <a:r>
              <a:rPr lang="en-GB" sz="2000" dirty="0"/>
              <a:t>Transport </a:t>
            </a:r>
            <a:r>
              <a:rPr lang="en-GB" sz="2000" dirty="0" smtClean="0"/>
              <a:t>Security</a:t>
            </a:r>
          </a:p>
          <a:p>
            <a:pPr lvl="1"/>
            <a:r>
              <a:rPr lang="en-GB" sz="2000" dirty="0"/>
              <a:t>HTTP Application Security Problem Statement and </a:t>
            </a:r>
            <a:r>
              <a:rPr lang="en-GB" sz="2000" dirty="0" smtClean="0"/>
              <a:t>Requirements</a:t>
            </a:r>
          </a:p>
          <a:p>
            <a:pPr lvl="1"/>
            <a:r>
              <a:rPr lang="en-GB" sz="2000" dirty="0"/>
              <a:t>Web Origin Concept </a:t>
            </a:r>
            <a:r>
              <a:rPr lang="en-GB" sz="2000" dirty="0" smtClean="0"/>
              <a:t>– LC initiated (Aug-15)</a:t>
            </a:r>
          </a:p>
          <a:p>
            <a:r>
              <a:rPr lang="en-GB" sz="2400" dirty="0" smtClean="0"/>
              <a:t>Next milestones: </a:t>
            </a:r>
          </a:p>
          <a:p>
            <a:pPr lvl="1"/>
            <a:r>
              <a:rPr lang="en-GB" sz="2000" dirty="0" smtClean="0"/>
              <a:t>Strict </a:t>
            </a:r>
            <a:r>
              <a:rPr lang="en-GB" sz="2000" dirty="0"/>
              <a:t>Transport </a:t>
            </a:r>
            <a:r>
              <a:rPr lang="en-GB" sz="2000" dirty="0" smtClean="0"/>
              <a:t>Security – LC?</a:t>
            </a:r>
          </a:p>
          <a:p>
            <a:pPr lvl="1"/>
            <a:r>
              <a:rPr lang="en-GB" sz="2000" dirty="0"/>
              <a:t>Media Type Sniffing </a:t>
            </a:r>
            <a:r>
              <a:rPr lang="en-GB" sz="2000" dirty="0" smtClean="0"/>
              <a:t>– LC when?</a:t>
            </a:r>
            <a:endParaRPr lang="en-GB" sz="2000" dirty="0"/>
          </a:p>
          <a:p>
            <a:pPr lvl="1"/>
            <a:r>
              <a:rPr lang="en-GB" sz="2000" dirty="0" smtClean="0"/>
              <a:t>HTTP </a:t>
            </a:r>
            <a:r>
              <a:rPr lang="en-GB" sz="2000" dirty="0"/>
              <a:t>Application Security Problem Statement and </a:t>
            </a:r>
            <a:r>
              <a:rPr lang="en-GB" sz="2000" dirty="0" smtClean="0"/>
              <a:t>Requirements – LC when?</a:t>
            </a:r>
            <a:endParaRPr lang="en-GB" sz="2000" dirty="0"/>
          </a:p>
          <a:p>
            <a:r>
              <a:rPr lang="en-GB" sz="2400" dirty="0" smtClean="0"/>
              <a:t>Possible re-chartering</a:t>
            </a:r>
            <a:endParaRPr lang="en-US" sz="2400" dirty="0" smtClean="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10</a:t>
            </a:fld>
            <a:endParaRPr lang="en-US" altLang="zh-CN" dirty="0"/>
          </a:p>
        </p:txBody>
      </p:sp>
    </p:spTree>
    <p:extLst>
      <p:ext uri="{BB962C8B-B14F-4D97-AF65-F5344CB8AC3E}">
        <p14:creationId xmlns:p14="http://schemas.microsoft.com/office/powerpoint/2010/main" val="4024349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7. Admin </a:t>
            </a:r>
            <a:r>
              <a:rPr lang="en-US" sz="4000" dirty="0" smtClean="0"/>
              <a:t>- </a:t>
            </a:r>
            <a:r>
              <a:rPr lang="en-US" altLang="zh-CN" sz="4000" dirty="0" smtClean="0">
                <a:ea typeface="宋体" pitchFamily="2" charset="-122"/>
              </a:rPr>
              <a:t>Possible future things on the radar</a:t>
            </a:r>
            <a:endParaRPr lang="en-US" dirty="0"/>
          </a:p>
        </p:txBody>
      </p:sp>
      <p:sp>
        <p:nvSpPr>
          <p:cNvPr id="3" name="Content Placeholder 2"/>
          <p:cNvSpPr>
            <a:spLocks noGrp="1"/>
          </p:cNvSpPr>
          <p:nvPr>
            <p:ph idx="1"/>
          </p:nvPr>
        </p:nvSpPr>
        <p:spPr/>
        <p:txBody>
          <a:bodyPr/>
          <a:lstStyle/>
          <a:p>
            <a:r>
              <a:rPr lang="en-US" dirty="0" smtClean="0"/>
              <a:t>CSP Header: CSP is done in W3C Web App Sec, but CSP header should be done in </a:t>
            </a:r>
            <a:r>
              <a:rPr lang="en-US" dirty="0" err="1" smtClean="0"/>
              <a:t>websec</a:t>
            </a:r>
            <a:endParaRPr lang="en-US" dirty="0" smtClean="0"/>
          </a:p>
          <a:p>
            <a:pPr lvl="1"/>
            <a:r>
              <a:rPr lang="en-US" dirty="0" smtClean="0"/>
              <a:t>Volunteer editors</a:t>
            </a:r>
            <a:endParaRPr lang="en-US" dirty="0"/>
          </a:p>
          <a:p>
            <a:r>
              <a:rPr lang="en-US" dirty="0" smtClean="0"/>
              <a:t>… </a:t>
            </a:r>
            <a:r>
              <a:rPr lang="en-US" dirty="0" smtClean="0"/>
              <a:t>other topics</a:t>
            </a:r>
            <a:r>
              <a:rPr lang="en-US" dirty="0" smtClean="0"/>
              <a:t>?</a:t>
            </a:r>
            <a:endParaRPr lang="en-US" altLang="zh-CN" sz="2800" dirty="0">
              <a:ea typeface="宋体" pitchFamily="2" charset="-122"/>
            </a:endParaRPr>
          </a:p>
          <a:p>
            <a:r>
              <a:rPr lang="en-US" sz="2800" dirty="0" smtClean="0">
                <a:ea typeface="宋体" pitchFamily="2" charset="-122"/>
              </a:rPr>
              <a:t>Progress </a:t>
            </a:r>
            <a:r>
              <a:rPr lang="en-US" sz="2800" dirty="0">
                <a:ea typeface="宋体" pitchFamily="2" charset="-122"/>
              </a:rPr>
              <a:t>to LC on </a:t>
            </a:r>
            <a:r>
              <a:rPr lang="en-US" sz="2800" dirty="0" smtClean="0">
                <a:ea typeface="宋体" pitchFamily="2" charset="-122"/>
              </a:rPr>
              <a:t>drafts?</a:t>
            </a:r>
            <a:endParaRPr lang="en-US" sz="2800" dirty="0">
              <a:ea typeface="宋体" pitchFamily="2" charset="-122"/>
            </a:endParaRPr>
          </a:p>
          <a:p>
            <a:r>
              <a:rPr lang="en-US" sz="2800" dirty="0" smtClean="0">
                <a:ea typeface="宋体" pitchFamily="2" charset="-122"/>
              </a:rPr>
              <a:t>Opinions on adoption of new drafts?</a:t>
            </a:r>
            <a:endParaRPr lang="en-US" dirty="0" smtClean="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11</a:t>
            </a:fld>
            <a:endParaRPr lang="en-US" altLang="zh-CN" dirty="0"/>
          </a:p>
        </p:txBody>
      </p:sp>
    </p:spTree>
    <p:extLst>
      <p:ext uri="{BB962C8B-B14F-4D97-AF65-F5344CB8AC3E}">
        <p14:creationId xmlns:p14="http://schemas.microsoft.com/office/powerpoint/2010/main" val="1246157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4000" dirty="0" smtClean="0">
                <a:ea typeface="宋体" pitchFamily="2" charset="-122"/>
              </a:rPr>
              <a:t>8. Other topics / open mike</a:t>
            </a:r>
            <a:endParaRPr lang="en-US" dirty="0"/>
          </a:p>
        </p:txBody>
      </p:sp>
      <p:sp>
        <p:nvSpPr>
          <p:cNvPr id="3" name="Content Placeholder 2"/>
          <p:cNvSpPr>
            <a:spLocks noGrp="1"/>
          </p:cNvSpPr>
          <p:nvPr>
            <p:ph idx="1"/>
          </p:nvPr>
        </p:nvSpPr>
        <p:spPr/>
        <p:txBody>
          <a:bodyPr/>
          <a:lstStyle/>
          <a:p>
            <a:pPr lvl="1"/>
            <a:r>
              <a:rPr lang="en-US" dirty="0" smtClean="0"/>
              <a:t>Discuss, Comments, Questions, …</a:t>
            </a:r>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12</a:t>
            </a:fld>
            <a:endParaRPr lang="en-US" altLang="zh-C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13</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dirty="0" err="1" smtClean="0">
                <a:ea typeface="宋体" pitchFamily="2" charset="-122"/>
              </a:rPr>
              <a:t>WebsecWG</a:t>
            </a:r>
            <a:endParaRPr lang="en-US" altLang="zh-CN" sz="3200" b="1" dirty="0">
              <a:ea typeface="宋体" pitchFamily="2" charset="-122"/>
            </a:endParaRPr>
          </a:p>
        </p:txBody>
      </p:sp>
      <p:sp>
        <p:nvSpPr>
          <p:cNvPr id="4099" name="Text Box 3"/>
          <p:cNvSpPr txBox="1">
            <a:spLocks noChangeArrowheads="1"/>
          </p:cNvSpPr>
          <p:nvPr/>
        </p:nvSpPr>
        <p:spPr bwMode="auto">
          <a:xfrm>
            <a:off x="380999" y="1412875"/>
            <a:ext cx="8534401" cy="4893647"/>
          </a:xfrm>
          <a:prstGeom prst="rect">
            <a:avLst/>
          </a:prstGeom>
          <a:noFill/>
          <a:ln w="9525">
            <a:noFill/>
            <a:miter lim="800000"/>
            <a:headEnd/>
            <a:tailEnd/>
          </a:ln>
        </p:spPr>
        <p:txBody>
          <a:bodyPr wrap="square">
            <a:spAutoFit/>
          </a:bodyPr>
          <a:lstStyle/>
          <a:p>
            <a:pPr marL="342900" indent="-342900"/>
            <a:r>
              <a:rPr lang="en-US" altLang="zh-CN" sz="2400" b="1" dirty="0">
                <a:ea typeface="宋体" pitchFamily="2" charset="-122"/>
              </a:rPr>
              <a:t>Welcome </a:t>
            </a:r>
            <a:r>
              <a:rPr lang="en-US" altLang="zh-CN" sz="2400" b="1" dirty="0" smtClean="0">
                <a:ea typeface="宋体" pitchFamily="2" charset="-122"/>
              </a:rPr>
              <a:t>to </a:t>
            </a:r>
            <a:r>
              <a:rPr lang="en-US" altLang="zh-CN" sz="2400" b="1" dirty="0" err="1" smtClean="0">
                <a:ea typeface="宋体" pitchFamily="2" charset="-122"/>
              </a:rPr>
              <a:t>Websec</a:t>
            </a:r>
            <a:r>
              <a:rPr lang="en-US" altLang="zh-CN" sz="2400" b="1" dirty="0" smtClean="0">
                <a:ea typeface="宋体" pitchFamily="2" charset="-122"/>
              </a:rPr>
              <a:t> WG meeting at </a:t>
            </a:r>
            <a:r>
              <a:rPr lang="en-US" altLang="zh-CN" sz="2400" b="1" dirty="0">
                <a:ea typeface="宋体" pitchFamily="2" charset="-122"/>
              </a:rPr>
              <a:t>IETF </a:t>
            </a:r>
            <a:r>
              <a:rPr lang="en-US" altLang="zh-CN" sz="2400" b="1" dirty="0" smtClean="0">
                <a:ea typeface="宋体" pitchFamily="2" charset="-122"/>
              </a:rPr>
              <a:t>81 in Quebec</a:t>
            </a:r>
            <a:br>
              <a:rPr lang="en-US" altLang="zh-CN" sz="2400" b="1" dirty="0" smtClean="0">
                <a:ea typeface="宋体" pitchFamily="2" charset="-122"/>
              </a:rPr>
            </a:br>
            <a:endParaRPr lang="en-US" altLang="zh-CN" sz="2400" b="1" dirty="0" smtClean="0">
              <a:ea typeface="宋体" pitchFamily="2" charset="-122"/>
            </a:endParaRPr>
          </a:p>
          <a:p>
            <a:pPr marL="342900" indent="-342900"/>
            <a:r>
              <a:rPr lang="en-US" altLang="zh-CN" sz="2400" b="1" dirty="0" smtClean="0">
                <a:ea typeface="宋体" pitchFamily="2" charset="-122"/>
              </a:rPr>
              <a:t>Web page: charter, current documents</a:t>
            </a:r>
            <a:br>
              <a:rPr lang="en-US" altLang="zh-CN" sz="2400" b="1" dirty="0" smtClean="0">
                <a:ea typeface="宋体" pitchFamily="2" charset="-122"/>
              </a:rPr>
            </a:br>
            <a:r>
              <a:rPr lang="en-US" altLang="zh-CN" sz="2400" b="1" dirty="0" smtClean="0">
                <a:ea typeface="宋体" pitchFamily="2" charset="-122"/>
                <a:hlinkClick r:id="rId3"/>
              </a:rPr>
              <a:t>http://datatracker.ietf.org/wg/websec/charter/</a:t>
            </a:r>
            <a:r>
              <a:rPr lang="en-US" altLang="zh-CN" sz="2400" b="1" dirty="0" smtClean="0">
                <a:ea typeface="宋体" pitchFamily="2" charset="-122"/>
              </a:rPr>
              <a:t>  </a:t>
            </a:r>
          </a:p>
          <a:p>
            <a:pPr marL="342900" indent="-342900"/>
            <a:r>
              <a:rPr lang="en-US" altLang="zh-CN" sz="2400" b="1" dirty="0" smtClean="0">
                <a:ea typeface="宋体" pitchFamily="2" charset="-122"/>
              </a:rPr>
              <a:t>Mailing List: </a:t>
            </a:r>
            <a:r>
              <a:rPr lang="en-US" altLang="zh-CN" sz="2400" b="1" dirty="0" smtClean="0">
                <a:ea typeface="宋体" pitchFamily="2" charset="-122"/>
                <a:hlinkClick r:id="rId4"/>
              </a:rPr>
              <a:t>websec@ietf.org</a:t>
            </a:r>
            <a:endParaRPr lang="en-US" altLang="zh-CN" sz="2400" b="1" dirty="0" smtClean="0">
              <a:ea typeface="宋体" pitchFamily="2" charset="-122"/>
            </a:endParaRPr>
          </a:p>
          <a:p>
            <a:pPr marL="342900" indent="-342900">
              <a:buFontTx/>
              <a:buChar char="•"/>
            </a:pPr>
            <a:r>
              <a:rPr lang="en-US" altLang="zh-CN" sz="2400" b="1" dirty="0" smtClean="0">
                <a:ea typeface="宋体" pitchFamily="2" charset="-122"/>
              </a:rPr>
              <a:t>To Subscribe: </a:t>
            </a:r>
            <a:r>
              <a:rPr lang="en-US" altLang="zh-CN" sz="2400" b="1" dirty="0" smtClean="0">
                <a:ea typeface="宋体" pitchFamily="2" charset="-122"/>
                <a:hlinkClick r:id="rId5"/>
              </a:rPr>
              <a:t>https://www.ietf.org/mailman/listinfo/websec</a:t>
            </a:r>
            <a:endParaRPr lang="en-US" altLang="zh-CN" sz="2400" b="1" dirty="0" smtClean="0">
              <a:ea typeface="宋体" pitchFamily="2" charset="-122"/>
            </a:endParaRPr>
          </a:p>
          <a:p>
            <a:pPr marL="342900" indent="-342900"/>
            <a:r>
              <a:rPr lang="en-US" altLang="zh-CN" sz="2400" b="1" dirty="0" smtClean="0">
                <a:ea typeface="宋体" pitchFamily="2" charset="-122"/>
              </a:rPr>
              <a:t>Jabber: </a:t>
            </a:r>
            <a:r>
              <a:rPr lang="en-US" altLang="zh-CN" sz="2400" b="1" dirty="0" smtClean="0">
                <a:ea typeface="宋体" pitchFamily="2" charset="-122"/>
                <a:hlinkClick r:id="rId6"/>
              </a:rPr>
              <a:t>websec@jabber.ietf.org</a:t>
            </a:r>
            <a:r>
              <a:rPr lang="en-US" altLang="zh-CN" sz="2400" b="1" dirty="0" smtClean="0">
                <a:ea typeface="宋体" pitchFamily="2" charset="-122"/>
              </a:rPr>
              <a:t> </a:t>
            </a:r>
          </a:p>
          <a:p>
            <a:pPr marL="342900" indent="-342900"/>
            <a:r>
              <a:rPr lang="en-US" altLang="zh-CN" sz="2400" b="1" dirty="0">
                <a:ea typeface="宋体" pitchFamily="2" charset="-122"/>
              </a:rPr>
              <a:t>Audio: </a:t>
            </a:r>
            <a:r>
              <a:rPr lang="en-US" altLang="zh-CN" sz="2400" b="1" dirty="0">
                <a:ea typeface="宋体" pitchFamily="2" charset="-122"/>
                <a:hlinkClick r:id="rId7"/>
              </a:rPr>
              <a:t>http://</a:t>
            </a:r>
            <a:r>
              <a:rPr lang="en-US" altLang="zh-CN" sz="2400" b="1" dirty="0" smtClean="0">
                <a:ea typeface="宋体" pitchFamily="2" charset="-122"/>
                <a:hlinkClick r:id="rId7"/>
              </a:rPr>
              <a:t>ietf81streaming.dnsalias.net/ietf/ietf801.m3u</a:t>
            </a:r>
            <a:r>
              <a:rPr lang="en-US" altLang="zh-CN" sz="2400" b="1" dirty="0" smtClean="0">
                <a:ea typeface="宋体" pitchFamily="2" charset="-122"/>
              </a:rPr>
              <a:t> </a:t>
            </a:r>
            <a:br>
              <a:rPr lang="en-US" altLang="zh-CN" sz="2400" b="1" dirty="0" smtClean="0">
                <a:ea typeface="宋体" pitchFamily="2" charset="-122"/>
              </a:rPr>
            </a:br>
            <a:endParaRPr lang="en-US" altLang="zh-CN" sz="2400" b="1" dirty="0" smtClean="0">
              <a:ea typeface="宋体" pitchFamily="2" charset="-122"/>
            </a:endParaRPr>
          </a:p>
          <a:p>
            <a:pPr marL="342900" indent="-342900"/>
            <a:r>
              <a:rPr lang="en-US" altLang="zh-CN" sz="2400" b="1" dirty="0" smtClean="0">
                <a:ea typeface="宋体" pitchFamily="2" charset="-122"/>
              </a:rPr>
              <a:t>Chairs:  Tobias Gondrom (</a:t>
            </a:r>
            <a:r>
              <a:rPr lang="en-US" altLang="zh-CN" sz="2400" b="1" dirty="0" smtClean="0">
                <a:ea typeface="宋体" pitchFamily="2" charset="-122"/>
                <a:hlinkClick r:id="rId8"/>
              </a:rPr>
              <a:t>tobias.gondrom@gondrom.org</a:t>
            </a:r>
            <a:r>
              <a:rPr lang="en-US" altLang="zh-CN" sz="2400" b="1" dirty="0" smtClean="0">
                <a:ea typeface="宋体" pitchFamily="2" charset="-122"/>
              </a:rPr>
              <a:t>)</a:t>
            </a:r>
          </a:p>
          <a:p>
            <a:pPr marL="342900" indent="-342900"/>
            <a:r>
              <a:rPr lang="en-US" altLang="zh-CN" sz="2400" b="1" dirty="0" smtClean="0">
                <a:ea typeface="宋体" pitchFamily="2" charset="-122"/>
              </a:rPr>
              <a:t>		    Alexey </a:t>
            </a:r>
            <a:r>
              <a:rPr lang="en-US" altLang="zh-CN" sz="2400" b="1" dirty="0" err="1">
                <a:ea typeface="宋体" pitchFamily="2" charset="-122"/>
              </a:rPr>
              <a:t>Melnikov</a:t>
            </a:r>
            <a:r>
              <a:rPr lang="en-US" altLang="zh-CN" sz="2400" b="1" dirty="0">
                <a:ea typeface="宋体" pitchFamily="2" charset="-122"/>
              </a:rPr>
              <a:t> </a:t>
            </a:r>
            <a:r>
              <a:rPr lang="en-US" altLang="zh-CN" sz="2400" b="1" dirty="0" smtClean="0">
                <a:ea typeface="宋体" pitchFamily="2" charset="-122"/>
              </a:rPr>
              <a:t>(</a:t>
            </a:r>
            <a:r>
              <a:rPr lang="en-US" altLang="zh-CN" sz="2400" b="1" dirty="0" smtClean="0">
                <a:ea typeface="宋体" pitchFamily="2" charset="-122"/>
                <a:hlinkClick r:id="rId9"/>
              </a:rPr>
              <a:t>alexey.melnikov@isode.com</a:t>
            </a:r>
            <a:r>
              <a:rPr lang="en-US" altLang="zh-CN" sz="2400" b="1" dirty="0" smtClean="0">
                <a:ea typeface="宋体" pitchFamily="2" charset="-122"/>
              </a:rPr>
              <a:t>)</a:t>
            </a:r>
          </a:p>
          <a:p>
            <a:pPr marL="342900" indent="-342900"/>
            <a:r>
              <a:rPr lang="en-US" altLang="zh-CN" sz="2400" b="1" dirty="0" smtClean="0">
                <a:ea typeface="宋体" pitchFamily="2" charset="-122"/>
              </a:rPr>
              <a:t>Area Director: Peter Saint-Andre (stpeter@stpeter.im)</a:t>
            </a: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0" y="1371600"/>
            <a:ext cx="9144000" cy="762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pPr marL="457200" indent="-457200">
              <a:buFont typeface="+mj-lt"/>
              <a:buAutoNum type="arabicPeriod"/>
            </a:pPr>
            <a:r>
              <a:rPr lang="en-US" sz="2000" dirty="0" err="1" smtClean="0"/>
              <a:t>Administrativia</a:t>
            </a:r>
            <a:r>
              <a:rPr lang="en-US" sz="2000" dirty="0"/>
              <a:t> </a:t>
            </a:r>
            <a:r>
              <a:rPr lang="en-US" sz="2000" dirty="0" smtClean="0"/>
              <a:t>- </a:t>
            </a:r>
            <a:r>
              <a:rPr lang="en-US" sz="2000" dirty="0"/>
              <a:t>5 </a:t>
            </a:r>
            <a:r>
              <a:rPr lang="en-US" sz="2000" dirty="0" smtClean="0"/>
              <a:t>minutes</a:t>
            </a:r>
            <a:endParaRPr lang="en-US" altLang="zh-CN" sz="2000" dirty="0" smtClean="0">
              <a:ea typeface="宋体" pitchFamily="2" charset="-122"/>
            </a:endParaRPr>
          </a:p>
          <a:p>
            <a:pPr marL="801687" lvl="1" indent="-457200"/>
            <a:r>
              <a:rPr lang="en-US" altLang="zh-CN" sz="2000" dirty="0" smtClean="0">
                <a:ea typeface="宋体" pitchFamily="2" charset="-122"/>
              </a:rPr>
              <a:t>Note takers, Jabber Scribes, Blue sheets</a:t>
            </a:r>
          </a:p>
          <a:p>
            <a:pPr marL="457200" indent="-457200">
              <a:buFont typeface="+mj-lt"/>
              <a:buAutoNum type="arabicPeriod"/>
            </a:pPr>
            <a:r>
              <a:rPr lang="en-US" altLang="zh-CN" sz="2400" dirty="0" smtClean="0">
                <a:ea typeface="宋体" pitchFamily="2" charset="-122"/>
              </a:rPr>
              <a:t>WG Status, draft status, misc - Tobias - 15 min</a:t>
            </a:r>
          </a:p>
          <a:p>
            <a:pPr marL="801687" lvl="1" indent="-457200"/>
            <a:r>
              <a:rPr lang="en-US" altLang="zh-CN" sz="2000" dirty="0">
                <a:ea typeface="宋体" pitchFamily="2" charset="-122"/>
              </a:rPr>
              <a:t>Origin </a:t>
            </a:r>
            <a:r>
              <a:rPr lang="en-US" altLang="zh-CN" sz="2000" dirty="0" smtClean="0">
                <a:ea typeface="宋体" pitchFamily="2" charset="-122"/>
              </a:rPr>
              <a:t>(incl. </a:t>
            </a:r>
            <a:r>
              <a:rPr lang="en-GB" altLang="zh-CN" sz="2000" dirty="0" smtClean="0">
                <a:ea typeface="宋体" pitchFamily="2" charset="-122"/>
              </a:rPr>
              <a:t>Principles </a:t>
            </a:r>
            <a:r>
              <a:rPr lang="en-GB" altLang="zh-CN" sz="2000" dirty="0">
                <a:ea typeface="宋体" pitchFamily="2" charset="-122"/>
              </a:rPr>
              <a:t>of </a:t>
            </a:r>
            <a:r>
              <a:rPr lang="en-GB" altLang="zh-CN" sz="2000" dirty="0" smtClean="0">
                <a:ea typeface="宋体" pitchFamily="2" charset="-122"/>
              </a:rPr>
              <a:t>“) WGLC </a:t>
            </a:r>
          </a:p>
          <a:p>
            <a:pPr marL="801687" lvl="1" indent="-457200"/>
            <a:r>
              <a:rPr lang="en-GB" altLang="zh-CN" sz="2000" dirty="0" smtClean="0">
                <a:ea typeface="宋体" pitchFamily="2" charset="-122"/>
              </a:rPr>
              <a:t>Mime-</a:t>
            </a:r>
            <a:r>
              <a:rPr lang="en-US" altLang="zh-CN" sz="2000" dirty="0" smtClean="0">
                <a:ea typeface="宋体" pitchFamily="2" charset="-122"/>
              </a:rPr>
              <a:t>Sniffing, </a:t>
            </a:r>
          </a:p>
          <a:p>
            <a:pPr marL="457200" indent="-457200">
              <a:buFont typeface="+mj-lt"/>
              <a:buAutoNum type="arabicPeriod"/>
            </a:pPr>
            <a:r>
              <a:rPr lang="en-US" altLang="zh-CN" sz="2400" dirty="0" smtClean="0">
                <a:ea typeface="宋体" pitchFamily="2" charset="-122"/>
              </a:rPr>
              <a:t>HSTS</a:t>
            </a:r>
            <a:r>
              <a:rPr lang="en-US" altLang="zh-CN" sz="2400" dirty="0">
                <a:ea typeface="宋体" pitchFamily="2" charset="-122"/>
              </a:rPr>
              <a:t>: draft-ietf-websec-strict-transport-sec-01 - Jeff 20 </a:t>
            </a:r>
            <a:r>
              <a:rPr lang="en-US" altLang="zh-CN" sz="2400" dirty="0" smtClean="0">
                <a:ea typeface="宋体" pitchFamily="2" charset="-122"/>
              </a:rPr>
              <a:t>min + discussion </a:t>
            </a:r>
            <a:r>
              <a:rPr lang="en-US" altLang="zh-CN" sz="2400" dirty="0">
                <a:ea typeface="宋体" pitchFamily="2" charset="-122"/>
              </a:rPr>
              <a:t>10 </a:t>
            </a:r>
            <a:r>
              <a:rPr lang="en-US" altLang="zh-CN" sz="2400" dirty="0" smtClean="0">
                <a:ea typeface="宋体" pitchFamily="2" charset="-122"/>
              </a:rPr>
              <a:t>min</a:t>
            </a:r>
            <a:endParaRPr lang="en-US" altLang="zh-CN" sz="2400" dirty="0">
              <a:ea typeface="宋体" pitchFamily="2" charset="-122"/>
            </a:endParaRPr>
          </a:p>
          <a:p>
            <a:pPr marL="457200" indent="-457200">
              <a:buFont typeface="+mj-lt"/>
              <a:buAutoNum type="arabicPeriod"/>
            </a:pPr>
            <a:r>
              <a:rPr lang="en-GB" altLang="zh-CN" sz="2400" dirty="0">
                <a:ea typeface="宋体" pitchFamily="2" charset="-122"/>
              </a:rPr>
              <a:t>draft-hodges-websec-framework-reqs-00 - Jeff 10 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m</a:t>
            </a:r>
            <a:r>
              <a:rPr lang="en-GB" altLang="zh-CN" sz="2400" dirty="0" smtClean="0">
                <a:ea typeface="宋体" pitchFamily="2" charset="-122"/>
              </a:rPr>
              <a:t>in</a:t>
            </a:r>
            <a:endParaRPr lang="en-US" altLang="zh-CN" sz="2400" dirty="0">
              <a:ea typeface="宋体" pitchFamily="2" charset="-122"/>
            </a:endParaRPr>
          </a:p>
          <a:p>
            <a:pPr marL="457200" indent="-457200">
              <a:buFont typeface="+mj-lt"/>
              <a:buAutoNum type="arabicPeriod"/>
            </a:pPr>
            <a:r>
              <a:rPr lang="en-GB" altLang="zh-CN" sz="2400" dirty="0" smtClean="0">
                <a:ea typeface="宋体" pitchFamily="2" charset="-122"/>
              </a:rPr>
              <a:t>W3C </a:t>
            </a:r>
            <a:r>
              <a:rPr lang="en-GB" altLang="zh-CN" sz="2400" dirty="0">
                <a:ea typeface="宋体" pitchFamily="2" charset="-122"/>
              </a:rPr>
              <a:t>Web App Sec briefing (CSP, </a:t>
            </a:r>
            <a:r>
              <a:rPr lang="en-GB" altLang="zh-CN" sz="2400" dirty="0" err="1">
                <a:ea typeface="宋体" pitchFamily="2" charset="-122"/>
              </a:rPr>
              <a:t>reqs</a:t>
            </a:r>
            <a:r>
              <a:rPr lang="en-GB" altLang="zh-CN" sz="2400" dirty="0">
                <a:ea typeface="宋体" pitchFamily="2" charset="-122"/>
              </a:rPr>
              <a:t>, ...) - ??? on behalf of Brad - 10 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a:t>
            </a:r>
            <a:r>
              <a:rPr lang="en-GB" altLang="zh-CN" sz="2400" dirty="0" smtClean="0">
                <a:ea typeface="宋体" pitchFamily="2" charset="-122"/>
              </a:rPr>
              <a:t>min</a:t>
            </a:r>
          </a:p>
          <a:p>
            <a:pPr marL="457200" indent="-457200">
              <a:buFont typeface="+mj-lt"/>
              <a:buAutoNum type="arabicPeriod"/>
            </a:pPr>
            <a:r>
              <a:rPr lang="en-US" altLang="zh-CN" sz="2400" dirty="0" smtClean="0">
                <a:ea typeface="宋体" pitchFamily="2" charset="-122"/>
              </a:rPr>
              <a:t>Frame-Options – adoption as WG item Tobias 10 min </a:t>
            </a:r>
            <a:r>
              <a:rPr lang="en-US" altLang="zh-CN" sz="2400" dirty="0">
                <a:ea typeface="宋体" pitchFamily="2" charset="-122"/>
              </a:rPr>
              <a:t>+ </a:t>
            </a:r>
            <a:r>
              <a:rPr lang="en-US" altLang="zh-CN" sz="2400" dirty="0" smtClean="0">
                <a:ea typeface="宋体" pitchFamily="2" charset="-122"/>
              </a:rPr>
              <a:t>discuss 10 min</a:t>
            </a:r>
            <a:endParaRPr lang="en-US" altLang="zh-CN" sz="2400" dirty="0">
              <a:ea typeface="宋体" pitchFamily="2" charset="-122"/>
            </a:endParaRPr>
          </a:p>
          <a:p>
            <a:pPr marL="457200" indent="-457200">
              <a:buFont typeface="+mj-lt"/>
              <a:buAutoNum type="arabicPeriod"/>
            </a:pPr>
            <a:r>
              <a:rPr lang="en-US" altLang="zh-CN" sz="2400" dirty="0" smtClean="0">
                <a:ea typeface="宋体" pitchFamily="2" charset="-122"/>
              </a:rPr>
              <a:t>Admin </a:t>
            </a:r>
            <a:r>
              <a:rPr lang="en-US" altLang="zh-CN" sz="2400" dirty="0">
                <a:ea typeface="宋体" pitchFamily="2" charset="-122"/>
              </a:rPr>
              <a:t>/</a:t>
            </a:r>
            <a:r>
              <a:rPr lang="en-US" altLang="zh-CN" sz="2400" dirty="0" smtClean="0">
                <a:ea typeface="宋体" pitchFamily="2" charset="-122"/>
              </a:rPr>
              <a:t> </a:t>
            </a:r>
            <a:r>
              <a:rPr lang="en-US" altLang="zh-CN" sz="2400" dirty="0">
                <a:ea typeface="宋体" pitchFamily="2" charset="-122"/>
              </a:rPr>
              <a:t>open mike - 10 </a:t>
            </a:r>
            <a:r>
              <a:rPr lang="en-US" altLang="zh-CN" sz="2400" dirty="0" smtClean="0">
                <a:ea typeface="宋体" pitchFamily="2" charset="-122"/>
              </a:rPr>
              <a:t>min</a:t>
            </a:r>
          </a:p>
          <a:p>
            <a:endParaRPr lang="en-US" altLang="zh-CN" sz="2400" dirty="0" smtClean="0">
              <a:ea typeface="宋体" pitchFamily="2" charset="-122"/>
            </a:endParaRP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4</a:t>
            </a:fld>
            <a:endParaRPr lang="en-US" altLang="zh-CN" smtClean="0">
              <a:ea typeface="宋体" pitchFamily="2" charset="-122"/>
            </a:endParaRPr>
          </a:p>
        </p:txBody>
      </p:sp>
    </p:spTree>
    <p:extLst>
      <p:ext uri="{BB962C8B-B14F-4D97-AF65-F5344CB8AC3E}">
        <p14:creationId xmlns:p14="http://schemas.microsoft.com/office/powerpoint/2010/main" val="3125858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0" y="2133600"/>
            <a:ext cx="9144000" cy="1143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pPr marL="457200" indent="-457200">
              <a:buFont typeface="+mj-lt"/>
              <a:buAutoNum type="arabicPeriod"/>
            </a:pPr>
            <a:r>
              <a:rPr lang="en-US" sz="2000" dirty="0" err="1" smtClean="0"/>
              <a:t>Administrativia</a:t>
            </a:r>
            <a:r>
              <a:rPr lang="en-US" sz="2000" dirty="0"/>
              <a:t> </a:t>
            </a:r>
            <a:r>
              <a:rPr lang="en-US" sz="2000" dirty="0" smtClean="0"/>
              <a:t>- </a:t>
            </a:r>
            <a:r>
              <a:rPr lang="en-US" sz="2000" dirty="0"/>
              <a:t>5 </a:t>
            </a:r>
            <a:r>
              <a:rPr lang="en-US" sz="2000" dirty="0" smtClean="0"/>
              <a:t>minutes</a:t>
            </a:r>
            <a:endParaRPr lang="en-US" altLang="zh-CN" sz="2000" dirty="0" smtClean="0">
              <a:ea typeface="宋体" pitchFamily="2" charset="-122"/>
            </a:endParaRPr>
          </a:p>
          <a:p>
            <a:pPr marL="801687" lvl="1" indent="-457200"/>
            <a:r>
              <a:rPr lang="en-US" altLang="zh-CN" sz="2000" dirty="0" smtClean="0">
                <a:ea typeface="宋体" pitchFamily="2" charset="-122"/>
              </a:rPr>
              <a:t>Note takers, Jabber Scribes, Blue sheets</a:t>
            </a:r>
          </a:p>
          <a:p>
            <a:pPr marL="457200" indent="-457200">
              <a:buFont typeface="+mj-lt"/>
              <a:buAutoNum type="arabicPeriod"/>
            </a:pPr>
            <a:r>
              <a:rPr lang="en-US" altLang="zh-CN" sz="2400" dirty="0" smtClean="0">
                <a:ea typeface="宋体" pitchFamily="2" charset="-122"/>
              </a:rPr>
              <a:t>WG Status, draft status, misc - Tobias - 15 min</a:t>
            </a:r>
          </a:p>
          <a:p>
            <a:pPr marL="801687" lvl="1" indent="-457200"/>
            <a:r>
              <a:rPr lang="en-US" altLang="zh-CN" sz="2000" dirty="0">
                <a:ea typeface="宋体" pitchFamily="2" charset="-122"/>
              </a:rPr>
              <a:t>Origin </a:t>
            </a:r>
            <a:r>
              <a:rPr lang="en-US" altLang="zh-CN" sz="2000" dirty="0" smtClean="0">
                <a:ea typeface="宋体" pitchFamily="2" charset="-122"/>
              </a:rPr>
              <a:t>(incl. </a:t>
            </a:r>
            <a:r>
              <a:rPr lang="en-GB" altLang="zh-CN" sz="2000" dirty="0" smtClean="0">
                <a:ea typeface="宋体" pitchFamily="2" charset="-122"/>
              </a:rPr>
              <a:t>Principles </a:t>
            </a:r>
            <a:r>
              <a:rPr lang="en-GB" altLang="zh-CN" sz="2000" dirty="0">
                <a:ea typeface="宋体" pitchFamily="2" charset="-122"/>
              </a:rPr>
              <a:t>of </a:t>
            </a:r>
            <a:r>
              <a:rPr lang="en-GB" altLang="zh-CN" sz="2000" dirty="0" smtClean="0">
                <a:ea typeface="宋体" pitchFamily="2" charset="-122"/>
              </a:rPr>
              <a:t>“) WGLC </a:t>
            </a:r>
          </a:p>
          <a:p>
            <a:pPr marL="801687" lvl="1" indent="-457200"/>
            <a:r>
              <a:rPr lang="en-GB" altLang="zh-CN" sz="2000" dirty="0" smtClean="0">
                <a:ea typeface="宋体" pitchFamily="2" charset="-122"/>
              </a:rPr>
              <a:t>Mime-</a:t>
            </a:r>
            <a:r>
              <a:rPr lang="en-US" altLang="zh-CN" sz="2000" dirty="0" smtClean="0">
                <a:ea typeface="宋体" pitchFamily="2" charset="-122"/>
              </a:rPr>
              <a:t>Sniffing, </a:t>
            </a:r>
          </a:p>
          <a:p>
            <a:pPr marL="457200" indent="-457200">
              <a:buFont typeface="+mj-lt"/>
              <a:buAutoNum type="arabicPeriod"/>
            </a:pPr>
            <a:r>
              <a:rPr lang="en-US" altLang="zh-CN" sz="2400" dirty="0" smtClean="0">
                <a:ea typeface="宋体" pitchFamily="2" charset="-122"/>
              </a:rPr>
              <a:t>HSTS</a:t>
            </a:r>
            <a:r>
              <a:rPr lang="en-US" altLang="zh-CN" sz="2400" dirty="0">
                <a:ea typeface="宋体" pitchFamily="2" charset="-122"/>
              </a:rPr>
              <a:t>: draft-ietf-websec-strict-transport-sec-01 - Jeff 20 </a:t>
            </a:r>
            <a:r>
              <a:rPr lang="en-US" altLang="zh-CN" sz="2400" dirty="0" smtClean="0">
                <a:ea typeface="宋体" pitchFamily="2" charset="-122"/>
              </a:rPr>
              <a:t>min + discussion </a:t>
            </a:r>
            <a:r>
              <a:rPr lang="en-US" altLang="zh-CN" sz="2400" dirty="0">
                <a:ea typeface="宋体" pitchFamily="2" charset="-122"/>
              </a:rPr>
              <a:t>10 </a:t>
            </a:r>
            <a:r>
              <a:rPr lang="en-US" altLang="zh-CN" sz="2400" dirty="0" smtClean="0">
                <a:ea typeface="宋体" pitchFamily="2" charset="-122"/>
              </a:rPr>
              <a:t>min</a:t>
            </a:r>
            <a:endParaRPr lang="en-US" altLang="zh-CN" sz="2400" dirty="0">
              <a:ea typeface="宋体" pitchFamily="2" charset="-122"/>
            </a:endParaRPr>
          </a:p>
          <a:p>
            <a:pPr marL="457200" indent="-457200">
              <a:buFont typeface="+mj-lt"/>
              <a:buAutoNum type="arabicPeriod"/>
            </a:pPr>
            <a:r>
              <a:rPr lang="en-GB" altLang="zh-CN" sz="2400" dirty="0">
                <a:ea typeface="宋体" pitchFamily="2" charset="-122"/>
              </a:rPr>
              <a:t>draft-hodges-websec-framework-reqs-00 - Jeff 10 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m</a:t>
            </a:r>
            <a:r>
              <a:rPr lang="en-GB" altLang="zh-CN" sz="2400" dirty="0" smtClean="0">
                <a:ea typeface="宋体" pitchFamily="2" charset="-122"/>
              </a:rPr>
              <a:t>in</a:t>
            </a:r>
            <a:endParaRPr lang="en-US" altLang="zh-CN" sz="2400" dirty="0">
              <a:ea typeface="宋体" pitchFamily="2" charset="-122"/>
            </a:endParaRPr>
          </a:p>
          <a:p>
            <a:pPr marL="457200" indent="-457200">
              <a:buFont typeface="+mj-lt"/>
              <a:buAutoNum type="arabicPeriod"/>
            </a:pPr>
            <a:r>
              <a:rPr lang="en-GB" altLang="zh-CN" sz="2400" dirty="0" smtClean="0">
                <a:ea typeface="宋体" pitchFamily="2" charset="-122"/>
              </a:rPr>
              <a:t>W3C </a:t>
            </a:r>
            <a:r>
              <a:rPr lang="en-GB" altLang="zh-CN" sz="2400" dirty="0">
                <a:ea typeface="宋体" pitchFamily="2" charset="-122"/>
              </a:rPr>
              <a:t>Web App Sec briefing (CSP, </a:t>
            </a:r>
            <a:r>
              <a:rPr lang="en-GB" altLang="zh-CN" sz="2400" dirty="0" err="1">
                <a:ea typeface="宋体" pitchFamily="2" charset="-122"/>
              </a:rPr>
              <a:t>reqs</a:t>
            </a:r>
            <a:r>
              <a:rPr lang="en-GB" altLang="zh-CN" sz="2400" dirty="0">
                <a:ea typeface="宋体" pitchFamily="2" charset="-122"/>
              </a:rPr>
              <a:t>, ...) - ??? on behalf of Brad - 10 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a:t>
            </a:r>
            <a:r>
              <a:rPr lang="en-GB" altLang="zh-CN" sz="2400" dirty="0" smtClean="0">
                <a:ea typeface="宋体" pitchFamily="2" charset="-122"/>
              </a:rPr>
              <a:t>min</a:t>
            </a:r>
          </a:p>
          <a:p>
            <a:pPr marL="457200" indent="-457200">
              <a:buFont typeface="+mj-lt"/>
              <a:buAutoNum type="arabicPeriod"/>
            </a:pPr>
            <a:r>
              <a:rPr lang="en-US" altLang="zh-CN" sz="2400" dirty="0" smtClean="0">
                <a:ea typeface="宋体" pitchFamily="2" charset="-122"/>
              </a:rPr>
              <a:t>Frame-Options – adoption as WG item Tobias 10 min </a:t>
            </a:r>
            <a:r>
              <a:rPr lang="en-US" altLang="zh-CN" sz="2400" dirty="0">
                <a:ea typeface="宋体" pitchFamily="2" charset="-122"/>
              </a:rPr>
              <a:t>+ </a:t>
            </a:r>
            <a:r>
              <a:rPr lang="en-US" altLang="zh-CN" sz="2400" dirty="0" smtClean="0">
                <a:ea typeface="宋体" pitchFamily="2" charset="-122"/>
              </a:rPr>
              <a:t>discuss 10 min</a:t>
            </a:r>
            <a:endParaRPr lang="en-US" altLang="zh-CN" sz="2400" dirty="0">
              <a:ea typeface="宋体" pitchFamily="2" charset="-122"/>
            </a:endParaRPr>
          </a:p>
          <a:p>
            <a:pPr marL="457200" indent="-457200">
              <a:buFont typeface="+mj-lt"/>
              <a:buAutoNum type="arabicPeriod"/>
            </a:pPr>
            <a:r>
              <a:rPr lang="en-US" altLang="zh-CN" sz="2400" dirty="0" smtClean="0">
                <a:ea typeface="宋体" pitchFamily="2" charset="-122"/>
              </a:rPr>
              <a:t>Admin </a:t>
            </a:r>
            <a:r>
              <a:rPr lang="en-US" altLang="zh-CN" sz="2400" dirty="0">
                <a:ea typeface="宋体" pitchFamily="2" charset="-122"/>
              </a:rPr>
              <a:t>/</a:t>
            </a:r>
            <a:r>
              <a:rPr lang="en-US" altLang="zh-CN" sz="2400" dirty="0" smtClean="0">
                <a:ea typeface="宋体" pitchFamily="2" charset="-122"/>
              </a:rPr>
              <a:t> </a:t>
            </a:r>
            <a:r>
              <a:rPr lang="en-US" altLang="zh-CN" sz="2400" dirty="0">
                <a:ea typeface="宋体" pitchFamily="2" charset="-122"/>
              </a:rPr>
              <a:t>open mike - 10 </a:t>
            </a:r>
            <a:r>
              <a:rPr lang="en-US" altLang="zh-CN" sz="2400" dirty="0" smtClean="0">
                <a:ea typeface="宋体" pitchFamily="2" charset="-122"/>
              </a:rPr>
              <a:t>min</a:t>
            </a:r>
          </a:p>
          <a:p>
            <a:endParaRPr lang="en-US" altLang="zh-CN" sz="2400" dirty="0" smtClean="0">
              <a:ea typeface="宋体" pitchFamily="2" charset="-122"/>
            </a:endParaRP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5</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a:t>
            </a:r>
            <a:r>
              <a:rPr lang="en-US" dirty="0" smtClean="0"/>
              <a:t>. Status of WG - Drafts</a:t>
            </a:r>
            <a:endParaRPr lang="en-US" dirty="0"/>
          </a:p>
        </p:txBody>
      </p:sp>
      <p:sp>
        <p:nvSpPr>
          <p:cNvPr id="3" name="Content Placeholder 2"/>
          <p:cNvSpPr>
            <a:spLocks noGrp="1"/>
          </p:cNvSpPr>
          <p:nvPr>
            <p:ph idx="1"/>
          </p:nvPr>
        </p:nvSpPr>
        <p:spPr>
          <a:xfrm>
            <a:off x="457200" y="1524000"/>
            <a:ext cx="8229600" cy="5138737"/>
          </a:xfrm>
        </p:spPr>
        <p:txBody>
          <a:bodyPr/>
          <a:lstStyle/>
          <a:p>
            <a:r>
              <a:rPr lang="en-US" sz="2800" dirty="0"/>
              <a:t>Origin: </a:t>
            </a:r>
            <a:r>
              <a:rPr lang="de-DE" sz="2800" dirty="0" smtClean="0"/>
              <a:t>draft-ietf-websec-origin-02</a:t>
            </a:r>
            <a:endParaRPr lang="de-DE" sz="2800" dirty="0"/>
          </a:p>
          <a:p>
            <a:pPr lvl="1"/>
            <a:r>
              <a:rPr lang="en-GB" sz="2400" dirty="0" smtClean="0"/>
              <a:t>Now includes </a:t>
            </a:r>
            <a:r>
              <a:rPr lang="de-DE" sz="2400" dirty="0" smtClean="0"/>
              <a:t>draft-abarth-principles-of-origin-00</a:t>
            </a:r>
          </a:p>
          <a:p>
            <a:pPr lvl="1"/>
            <a:r>
              <a:rPr lang="de-DE" sz="2400" dirty="0" smtClean="0"/>
              <a:t>Included feedback from mailing-list discussion of past weeks</a:t>
            </a:r>
          </a:p>
          <a:p>
            <a:pPr lvl="1"/>
            <a:r>
              <a:rPr lang="en-US" sz="2400" dirty="0" smtClean="0"/>
              <a:t>Initiated extended WG LC (Aug-15)</a:t>
            </a:r>
          </a:p>
          <a:p>
            <a:pPr lvl="1"/>
            <a:r>
              <a:rPr lang="en-US" sz="2400" dirty="0"/>
              <a:t>F</a:t>
            </a:r>
            <a:r>
              <a:rPr lang="en-US" sz="2400" dirty="0" smtClean="0"/>
              <a:t>urther reviewers</a:t>
            </a:r>
            <a:r>
              <a:rPr lang="en-US" sz="2400" dirty="0"/>
              <a:t> </a:t>
            </a:r>
            <a:r>
              <a:rPr lang="en-US" sz="2400" dirty="0" smtClean="0"/>
              <a:t>/ </a:t>
            </a:r>
            <a:r>
              <a:rPr lang="en-US" sz="2400" dirty="0" smtClean="0"/>
              <a:t>Further </a:t>
            </a:r>
            <a:r>
              <a:rPr lang="en-US" sz="2400" dirty="0" smtClean="0"/>
              <a:t>comments?</a:t>
            </a:r>
          </a:p>
          <a:p>
            <a:r>
              <a:rPr lang="en-US" sz="2800" dirty="0" smtClean="0"/>
              <a:t>Sniffing</a:t>
            </a:r>
            <a:r>
              <a:rPr lang="en-US" sz="2800" dirty="0"/>
              <a:t>: </a:t>
            </a:r>
            <a:r>
              <a:rPr lang="en-US" sz="2800" dirty="0" smtClean="0"/>
              <a:t>draft-ietf-websec-mime-sniff-03</a:t>
            </a:r>
            <a:endParaRPr lang="de-DE" sz="2800" dirty="0" smtClean="0"/>
          </a:p>
          <a:p>
            <a:pPr lvl="1"/>
            <a:r>
              <a:rPr lang="de-DE" sz="2400" dirty="0" smtClean="0"/>
              <a:t>Not </a:t>
            </a:r>
            <a:r>
              <a:rPr lang="de-DE" sz="2400" dirty="0" smtClean="0"/>
              <a:t>much review </a:t>
            </a:r>
            <a:r>
              <a:rPr lang="de-DE" sz="2400" dirty="0" smtClean="0"/>
              <a:t>in the past weeks</a:t>
            </a:r>
          </a:p>
          <a:p>
            <a:pPr lvl="1"/>
            <a:r>
              <a:rPr lang="de-DE" sz="2400" dirty="0" smtClean="0"/>
              <a:t>Conflict with draft-masinter-web-info-02 unresolved/undiscussed?</a:t>
            </a:r>
          </a:p>
          <a:p>
            <a:pPr lvl="1"/>
            <a:r>
              <a:rPr lang="de-DE" sz="2400" dirty="0" smtClean="0"/>
              <a:t>Media Types for Fonts (not in registry/sniffing)?</a:t>
            </a:r>
            <a:endParaRPr lang="de-DE" dirty="0" smtClean="0"/>
          </a:p>
          <a:p>
            <a:pPr marL="0" indent="0">
              <a:buNone/>
            </a:pP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6</a:t>
            </a:fld>
            <a:endParaRPr lang="en-US" altLang="zh-C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0" y="3276600"/>
            <a:ext cx="9144000" cy="9144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pPr marL="457200" indent="-457200">
              <a:buFont typeface="+mj-lt"/>
              <a:buAutoNum type="arabicPeriod"/>
            </a:pPr>
            <a:r>
              <a:rPr lang="en-US" sz="2000" dirty="0" err="1" smtClean="0"/>
              <a:t>Administrativia</a:t>
            </a:r>
            <a:r>
              <a:rPr lang="en-US" sz="2000" dirty="0"/>
              <a:t> </a:t>
            </a:r>
            <a:r>
              <a:rPr lang="en-US" sz="2000" dirty="0" smtClean="0"/>
              <a:t>- </a:t>
            </a:r>
            <a:r>
              <a:rPr lang="en-US" sz="2000" dirty="0"/>
              <a:t>5 </a:t>
            </a:r>
            <a:r>
              <a:rPr lang="en-US" sz="2000" dirty="0" smtClean="0"/>
              <a:t>minutes</a:t>
            </a:r>
            <a:endParaRPr lang="en-US" altLang="zh-CN" sz="2000" dirty="0" smtClean="0">
              <a:ea typeface="宋体" pitchFamily="2" charset="-122"/>
            </a:endParaRPr>
          </a:p>
          <a:p>
            <a:pPr marL="801687" lvl="1" indent="-457200"/>
            <a:r>
              <a:rPr lang="en-US" altLang="zh-CN" sz="2000" dirty="0" smtClean="0">
                <a:ea typeface="宋体" pitchFamily="2" charset="-122"/>
              </a:rPr>
              <a:t>Note takers, Jabber Scribes, Blue sheets</a:t>
            </a:r>
          </a:p>
          <a:p>
            <a:pPr marL="457200" indent="-457200">
              <a:buFont typeface="+mj-lt"/>
              <a:buAutoNum type="arabicPeriod"/>
            </a:pPr>
            <a:r>
              <a:rPr lang="en-US" altLang="zh-CN" sz="2400" dirty="0" smtClean="0">
                <a:ea typeface="宋体" pitchFamily="2" charset="-122"/>
              </a:rPr>
              <a:t>WG Status, draft status, misc - Tobias - 15 min</a:t>
            </a:r>
          </a:p>
          <a:p>
            <a:pPr marL="801687" lvl="1" indent="-457200"/>
            <a:r>
              <a:rPr lang="en-US" altLang="zh-CN" sz="2000" dirty="0">
                <a:ea typeface="宋体" pitchFamily="2" charset="-122"/>
              </a:rPr>
              <a:t>Origin </a:t>
            </a:r>
            <a:r>
              <a:rPr lang="en-US" altLang="zh-CN" sz="2000" dirty="0" smtClean="0">
                <a:ea typeface="宋体" pitchFamily="2" charset="-122"/>
              </a:rPr>
              <a:t>(incl. </a:t>
            </a:r>
            <a:r>
              <a:rPr lang="en-GB" altLang="zh-CN" sz="2000" dirty="0" smtClean="0">
                <a:ea typeface="宋体" pitchFamily="2" charset="-122"/>
              </a:rPr>
              <a:t>Principles </a:t>
            </a:r>
            <a:r>
              <a:rPr lang="en-GB" altLang="zh-CN" sz="2000" dirty="0">
                <a:ea typeface="宋体" pitchFamily="2" charset="-122"/>
              </a:rPr>
              <a:t>of </a:t>
            </a:r>
            <a:r>
              <a:rPr lang="en-GB" altLang="zh-CN" sz="2000" dirty="0" smtClean="0">
                <a:ea typeface="宋体" pitchFamily="2" charset="-122"/>
              </a:rPr>
              <a:t>“) WGLC </a:t>
            </a:r>
          </a:p>
          <a:p>
            <a:pPr marL="801687" lvl="1" indent="-457200"/>
            <a:r>
              <a:rPr lang="en-GB" altLang="zh-CN" sz="2000" dirty="0" smtClean="0">
                <a:ea typeface="宋体" pitchFamily="2" charset="-122"/>
              </a:rPr>
              <a:t>Mime-</a:t>
            </a:r>
            <a:r>
              <a:rPr lang="en-US" altLang="zh-CN" sz="2000" dirty="0" smtClean="0">
                <a:ea typeface="宋体" pitchFamily="2" charset="-122"/>
              </a:rPr>
              <a:t>Sniffing, </a:t>
            </a:r>
          </a:p>
          <a:p>
            <a:pPr marL="457200" indent="-457200">
              <a:buFont typeface="+mj-lt"/>
              <a:buAutoNum type="arabicPeriod"/>
            </a:pPr>
            <a:r>
              <a:rPr lang="en-US" altLang="zh-CN" sz="2400" dirty="0" smtClean="0">
                <a:ea typeface="宋体" pitchFamily="2" charset="-122"/>
              </a:rPr>
              <a:t>HSTS</a:t>
            </a:r>
            <a:r>
              <a:rPr lang="en-US" altLang="zh-CN" sz="2400" dirty="0">
                <a:ea typeface="宋体" pitchFamily="2" charset="-122"/>
              </a:rPr>
              <a:t>: draft-ietf-websec-strict-transport-sec-01 - Jeff 20 </a:t>
            </a:r>
            <a:r>
              <a:rPr lang="en-US" altLang="zh-CN" sz="2400" dirty="0" smtClean="0">
                <a:ea typeface="宋体" pitchFamily="2" charset="-122"/>
              </a:rPr>
              <a:t>min + discussion </a:t>
            </a:r>
            <a:r>
              <a:rPr lang="en-US" altLang="zh-CN" sz="2400" dirty="0">
                <a:ea typeface="宋体" pitchFamily="2" charset="-122"/>
              </a:rPr>
              <a:t>10 </a:t>
            </a:r>
            <a:r>
              <a:rPr lang="en-US" altLang="zh-CN" sz="2400" dirty="0" smtClean="0">
                <a:ea typeface="宋体" pitchFamily="2" charset="-122"/>
              </a:rPr>
              <a:t>min</a:t>
            </a:r>
            <a:endParaRPr lang="en-US" altLang="zh-CN" sz="2400" dirty="0">
              <a:ea typeface="宋体" pitchFamily="2" charset="-122"/>
            </a:endParaRPr>
          </a:p>
          <a:p>
            <a:pPr marL="457200" indent="-457200">
              <a:buFont typeface="+mj-lt"/>
              <a:buAutoNum type="arabicPeriod"/>
            </a:pPr>
            <a:r>
              <a:rPr lang="en-GB" altLang="zh-CN" sz="2400" dirty="0">
                <a:ea typeface="宋体" pitchFamily="2" charset="-122"/>
              </a:rPr>
              <a:t>draft-hodges-websec-framework-reqs-00 - Jeff 10 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m</a:t>
            </a:r>
            <a:r>
              <a:rPr lang="en-GB" altLang="zh-CN" sz="2400" dirty="0" smtClean="0">
                <a:ea typeface="宋体" pitchFamily="2" charset="-122"/>
              </a:rPr>
              <a:t>in</a:t>
            </a:r>
            <a:endParaRPr lang="en-US" altLang="zh-CN" sz="2400" dirty="0">
              <a:ea typeface="宋体" pitchFamily="2" charset="-122"/>
            </a:endParaRPr>
          </a:p>
          <a:p>
            <a:pPr marL="457200" indent="-457200">
              <a:buFont typeface="+mj-lt"/>
              <a:buAutoNum type="arabicPeriod"/>
            </a:pPr>
            <a:r>
              <a:rPr lang="en-GB" altLang="zh-CN" sz="2400" dirty="0" smtClean="0">
                <a:ea typeface="宋体" pitchFamily="2" charset="-122"/>
              </a:rPr>
              <a:t>W3C </a:t>
            </a:r>
            <a:r>
              <a:rPr lang="en-GB" altLang="zh-CN" sz="2400" dirty="0">
                <a:ea typeface="宋体" pitchFamily="2" charset="-122"/>
              </a:rPr>
              <a:t>Web App Sec briefing (CSP, </a:t>
            </a:r>
            <a:r>
              <a:rPr lang="en-GB" altLang="zh-CN" sz="2400" dirty="0" err="1">
                <a:ea typeface="宋体" pitchFamily="2" charset="-122"/>
              </a:rPr>
              <a:t>reqs</a:t>
            </a:r>
            <a:r>
              <a:rPr lang="en-GB" altLang="zh-CN" sz="2400" dirty="0">
                <a:ea typeface="宋体" pitchFamily="2" charset="-122"/>
              </a:rPr>
              <a:t>, ...) - ??? on behalf of Brad - 10 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a:t>
            </a:r>
            <a:r>
              <a:rPr lang="en-GB" altLang="zh-CN" sz="2400" dirty="0" smtClean="0">
                <a:ea typeface="宋体" pitchFamily="2" charset="-122"/>
              </a:rPr>
              <a:t>min</a:t>
            </a:r>
          </a:p>
          <a:p>
            <a:pPr marL="457200" indent="-457200">
              <a:buFont typeface="+mj-lt"/>
              <a:buAutoNum type="arabicPeriod"/>
            </a:pPr>
            <a:r>
              <a:rPr lang="en-US" altLang="zh-CN" sz="2400" dirty="0" smtClean="0">
                <a:ea typeface="宋体" pitchFamily="2" charset="-122"/>
              </a:rPr>
              <a:t>Frame-Options – adoption as WG item Tobias 10 min </a:t>
            </a:r>
            <a:r>
              <a:rPr lang="en-US" altLang="zh-CN" sz="2400" dirty="0">
                <a:ea typeface="宋体" pitchFamily="2" charset="-122"/>
              </a:rPr>
              <a:t>+ </a:t>
            </a:r>
            <a:r>
              <a:rPr lang="en-US" altLang="zh-CN" sz="2400" dirty="0" smtClean="0">
                <a:ea typeface="宋体" pitchFamily="2" charset="-122"/>
              </a:rPr>
              <a:t>discuss 10 min</a:t>
            </a:r>
            <a:endParaRPr lang="en-US" altLang="zh-CN" sz="2400" dirty="0">
              <a:ea typeface="宋体" pitchFamily="2" charset="-122"/>
            </a:endParaRPr>
          </a:p>
          <a:p>
            <a:pPr marL="457200" indent="-457200">
              <a:buFont typeface="+mj-lt"/>
              <a:buAutoNum type="arabicPeriod"/>
            </a:pPr>
            <a:r>
              <a:rPr lang="en-US" altLang="zh-CN" sz="2400" dirty="0" smtClean="0">
                <a:ea typeface="宋体" pitchFamily="2" charset="-122"/>
              </a:rPr>
              <a:t>Admin </a:t>
            </a:r>
            <a:r>
              <a:rPr lang="en-US" altLang="zh-CN" sz="2400" dirty="0">
                <a:ea typeface="宋体" pitchFamily="2" charset="-122"/>
              </a:rPr>
              <a:t>/</a:t>
            </a:r>
            <a:r>
              <a:rPr lang="en-US" altLang="zh-CN" sz="2400" dirty="0" smtClean="0">
                <a:ea typeface="宋体" pitchFamily="2" charset="-122"/>
              </a:rPr>
              <a:t> </a:t>
            </a:r>
            <a:r>
              <a:rPr lang="en-US" altLang="zh-CN" sz="2400" dirty="0">
                <a:ea typeface="宋体" pitchFamily="2" charset="-122"/>
              </a:rPr>
              <a:t>open mike - 10 </a:t>
            </a:r>
            <a:r>
              <a:rPr lang="en-US" altLang="zh-CN" sz="2400" dirty="0" smtClean="0">
                <a:ea typeface="宋体" pitchFamily="2" charset="-122"/>
              </a:rPr>
              <a:t>min</a:t>
            </a:r>
          </a:p>
          <a:p>
            <a:endParaRPr lang="en-US" altLang="zh-CN" sz="2400" dirty="0" smtClean="0">
              <a:ea typeface="宋体" pitchFamily="2" charset="-122"/>
            </a:endParaRP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7</a:t>
            </a:fld>
            <a:endParaRPr lang="en-US" altLang="zh-CN" smtClean="0">
              <a:ea typeface="宋体" pitchFamily="2" charset="-122"/>
            </a:endParaRPr>
          </a:p>
        </p:txBody>
      </p:sp>
    </p:spTree>
    <p:extLst>
      <p:ext uri="{BB962C8B-B14F-4D97-AF65-F5344CB8AC3E}">
        <p14:creationId xmlns:p14="http://schemas.microsoft.com/office/powerpoint/2010/main" val="3827281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0" y="4876800"/>
            <a:ext cx="9144000" cy="9144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pPr marL="457200" indent="-457200">
              <a:buFont typeface="+mj-lt"/>
              <a:buAutoNum type="arabicPeriod"/>
            </a:pPr>
            <a:r>
              <a:rPr lang="en-US" sz="2000" dirty="0" err="1" smtClean="0"/>
              <a:t>Administrativia</a:t>
            </a:r>
            <a:r>
              <a:rPr lang="en-US" sz="2000" dirty="0"/>
              <a:t> </a:t>
            </a:r>
            <a:r>
              <a:rPr lang="en-US" sz="2000" dirty="0" smtClean="0"/>
              <a:t>- </a:t>
            </a:r>
            <a:r>
              <a:rPr lang="en-US" sz="2000" dirty="0"/>
              <a:t>5 </a:t>
            </a:r>
            <a:r>
              <a:rPr lang="en-US" sz="2000" dirty="0" smtClean="0"/>
              <a:t>minutes</a:t>
            </a:r>
            <a:endParaRPr lang="en-US" altLang="zh-CN" sz="2000" dirty="0" smtClean="0">
              <a:ea typeface="宋体" pitchFamily="2" charset="-122"/>
            </a:endParaRPr>
          </a:p>
          <a:p>
            <a:pPr marL="801687" lvl="1" indent="-457200"/>
            <a:r>
              <a:rPr lang="en-US" altLang="zh-CN" sz="2000" dirty="0" smtClean="0">
                <a:ea typeface="宋体" pitchFamily="2" charset="-122"/>
              </a:rPr>
              <a:t>Note takers, Jabber Scribes, Blue sheets</a:t>
            </a:r>
          </a:p>
          <a:p>
            <a:pPr marL="457200" indent="-457200">
              <a:buFont typeface="+mj-lt"/>
              <a:buAutoNum type="arabicPeriod"/>
            </a:pPr>
            <a:r>
              <a:rPr lang="en-US" altLang="zh-CN" sz="2400" dirty="0" smtClean="0">
                <a:ea typeface="宋体" pitchFamily="2" charset="-122"/>
              </a:rPr>
              <a:t>WG Status, draft status, misc - Tobias - 15 min</a:t>
            </a:r>
          </a:p>
          <a:p>
            <a:pPr marL="801687" lvl="1" indent="-457200"/>
            <a:r>
              <a:rPr lang="en-US" altLang="zh-CN" sz="2000" dirty="0">
                <a:ea typeface="宋体" pitchFamily="2" charset="-122"/>
              </a:rPr>
              <a:t>Origin </a:t>
            </a:r>
            <a:r>
              <a:rPr lang="en-US" altLang="zh-CN" sz="2000" dirty="0" smtClean="0">
                <a:ea typeface="宋体" pitchFamily="2" charset="-122"/>
              </a:rPr>
              <a:t>(incl. </a:t>
            </a:r>
            <a:r>
              <a:rPr lang="en-GB" altLang="zh-CN" sz="2000" dirty="0" smtClean="0">
                <a:ea typeface="宋体" pitchFamily="2" charset="-122"/>
              </a:rPr>
              <a:t>Principles </a:t>
            </a:r>
            <a:r>
              <a:rPr lang="en-GB" altLang="zh-CN" sz="2000" dirty="0">
                <a:ea typeface="宋体" pitchFamily="2" charset="-122"/>
              </a:rPr>
              <a:t>of </a:t>
            </a:r>
            <a:r>
              <a:rPr lang="en-GB" altLang="zh-CN" sz="2000" dirty="0" smtClean="0">
                <a:ea typeface="宋体" pitchFamily="2" charset="-122"/>
              </a:rPr>
              <a:t>“) WGLC </a:t>
            </a:r>
          </a:p>
          <a:p>
            <a:pPr marL="801687" lvl="1" indent="-457200"/>
            <a:r>
              <a:rPr lang="en-GB" altLang="zh-CN" sz="2000" dirty="0" smtClean="0">
                <a:ea typeface="宋体" pitchFamily="2" charset="-122"/>
              </a:rPr>
              <a:t>Mime-</a:t>
            </a:r>
            <a:r>
              <a:rPr lang="en-US" altLang="zh-CN" sz="2000" dirty="0" smtClean="0">
                <a:ea typeface="宋体" pitchFamily="2" charset="-122"/>
              </a:rPr>
              <a:t>Sniffing, </a:t>
            </a:r>
          </a:p>
          <a:p>
            <a:pPr marL="457200" indent="-457200">
              <a:buFont typeface="+mj-lt"/>
              <a:buAutoNum type="arabicPeriod"/>
            </a:pPr>
            <a:r>
              <a:rPr lang="en-US" altLang="zh-CN" sz="2400" dirty="0" smtClean="0">
                <a:ea typeface="宋体" pitchFamily="2" charset="-122"/>
              </a:rPr>
              <a:t>HSTS</a:t>
            </a:r>
            <a:r>
              <a:rPr lang="en-US" altLang="zh-CN" sz="2400" dirty="0">
                <a:ea typeface="宋体" pitchFamily="2" charset="-122"/>
              </a:rPr>
              <a:t>: draft-ietf-websec-strict-transport-sec-01 - Jeff 20 </a:t>
            </a:r>
            <a:r>
              <a:rPr lang="en-US" altLang="zh-CN" sz="2400" dirty="0" smtClean="0">
                <a:ea typeface="宋体" pitchFamily="2" charset="-122"/>
              </a:rPr>
              <a:t>min + discussion </a:t>
            </a:r>
            <a:r>
              <a:rPr lang="en-US" altLang="zh-CN" sz="2400" dirty="0">
                <a:ea typeface="宋体" pitchFamily="2" charset="-122"/>
              </a:rPr>
              <a:t>10 </a:t>
            </a:r>
            <a:r>
              <a:rPr lang="en-US" altLang="zh-CN" sz="2400" dirty="0" smtClean="0">
                <a:ea typeface="宋体" pitchFamily="2" charset="-122"/>
              </a:rPr>
              <a:t>min</a:t>
            </a:r>
            <a:endParaRPr lang="en-US" altLang="zh-CN" sz="2400" dirty="0">
              <a:ea typeface="宋体" pitchFamily="2" charset="-122"/>
            </a:endParaRPr>
          </a:p>
          <a:p>
            <a:pPr marL="457200" indent="-457200">
              <a:buFont typeface="+mj-lt"/>
              <a:buAutoNum type="arabicPeriod"/>
            </a:pPr>
            <a:r>
              <a:rPr lang="en-GB" altLang="zh-CN" sz="2400" dirty="0">
                <a:ea typeface="宋体" pitchFamily="2" charset="-122"/>
              </a:rPr>
              <a:t>draft-hodges-websec-framework-reqs-00 - Jeff 10 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m</a:t>
            </a:r>
            <a:r>
              <a:rPr lang="en-GB" altLang="zh-CN" sz="2400" dirty="0" smtClean="0">
                <a:ea typeface="宋体" pitchFamily="2" charset="-122"/>
              </a:rPr>
              <a:t>in</a:t>
            </a:r>
            <a:endParaRPr lang="en-US" altLang="zh-CN" sz="2400" dirty="0">
              <a:ea typeface="宋体" pitchFamily="2" charset="-122"/>
            </a:endParaRPr>
          </a:p>
          <a:p>
            <a:pPr marL="457200" indent="-457200">
              <a:buFont typeface="+mj-lt"/>
              <a:buAutoNum type="arabicPeriod"/>
            </a:pPr>
            <a:r>
              <a:rPr lang="en-GB" altLang="zh-CN" sz="2400" dirty="0" smtClean="0">
                <a:ea typeface="宋体" pitchFamily="2" charset="-122"/>
              </a:rPr>
              <a:t>W3C </a:t>
            </a:r>
            <a:r>
              <a:rPr lang="en-GB" altLang="zh-CN" sz="2400" dirty="0">
                <a:ea typeface="宋体" pitchFamily="2" charset="-122"/>
              </a:rPr>
              <a:t>Web App Sec briefing (CSP, </a:t>
            </a:r>
            <a:r>
              <a:rPr lang="en-GB" altLang="zh-CN" sz="2400" dirty="0" err="1">
                <a:ea typeface="宋体" pitchFamily="2" charset="-122"/>
              </a:rPr>
              <a:t>reqs</a:t>
            </a:r>
            <a:r>
              <a:rPr lang="en-GB" altLang="zh-CN" sz="2400" dirty="0">
                <a:ea typeface="宋体" pitchFamily="2" charset="-122"/>
              </a:rPr>
              <a:t>, ...) </a:t>
            </a:r>
            <a:r>
              <a:rPr lang="en-GB" altLang="zh-CN" sz="2400" dirty="0" smtClean="0">
                <a:ea typeface="宋体" pitchFamily="2" charset="-122"/>
              </a:rPr>
              <a:t>– Thomas</a:t>
            </a:r>
            <a:r>
              <a:rPr lang="en-GB" altLang="zh-CN" sz="2400" dirty="0">
                <a:ea typeface="宋体" pitchFamily="2" charset="-122"/>
              </a:rPr>
              <a:t> </a:t>
            </a:r>
            <a:r>
              <a:rPr lang="en-GB" altLang="zh-CN" sz="2400" dirty="0" smtClean="0">
                <a:ea typeface="宋体" pitchFamily="2" charset="-122"/>
              </a:rPr>
              <a:t>10 </a:t>
            </a:r>
            <a:r>
              <a:rPr lang="en-GB" altLang="zh-CN" sz="2400" dirty="0">
                <a:ea typeface="宋体" pitchFamily="2" charset="-122"/>
              </a:rPr>
              <a:t>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a:t>
            </a:r>
            <a:r>
              <a:rPr lang="en-GB" altLang="zh-CN" sz="2400" dirty="0" smtClean="0">
                <a:ea typeface="宋体" pitchFamily="2" charset="-122"/>
              </a:rPr>
              <a:t>min</a:t>
            </a:r>
          </a:p>
          <a:p>
            <a:pPr marL="457200" indent="-457200">
              <a:buFont typeface="+mj-lt"/>
              <a:buAutoNum type="arabicPeriod"/>
            </a:pPr>
            <a:r>
              <a:rPr lang="en-US" altLang="zh-CN" sz="2400" dirty="0" smtClean="0">
                <a:ea typeface="宋体" pitchFamily="2" charset="-122"/>
              </a:rPr>
              <a:t>Frame-Options – adoption as WG item Tobias 10 min </a:t>
            </a:r>
            <a:r>
              <a:rPr lang="en-US" altLang="zh-CN" sz="2400" dirty="0">
                <a:ea typeface="宋体" pitchFamily="2" charset="-122"/>
              </a:rPr>
              <a:t>+ </a:t>
            </a:r>
            <a:r>
              <a:rPr lang="en-US" altLang="zh-CN" sz="2400" dirty="0" smtClean="0">
                <a:ea typeface="宋体" pitchFamily="2" charset="-122"/>
              </a:rPr>
              <a:t>discuss 10 min</a:t>
            </a:r>
            <a:endParaRPr lang="en-US" altLang="zh-CN" sz="2400" dirty="0">
              <a:ea typeface="宋体" pitchFamily="2" charset="-122"/>
            </a:endParaRPr>
          </a:p>
          <a:p>
            <a:pPr marL="457200" indent="-457200">
              <a:buFont typeface="+mj-lt"/>
              <a:buAutoNum type="arabicPeriod"/>
            </a:pPr>
            <a:r>
              <a:rPr lang="en-US" altLang="zh-CN" sz="2400" dirty="0" smtClean="0">
                <a:ea typeface="宋体" pitchFamily="2" charset="-122"/>
              </a:rPr>
              <a:t>Admin </a:t>
            </a:r>
            <a:r>
              <a:rPr lang="en-US" altLang="zh-CN" sz="2400" dirty="0">
                <a:ea typeface="宋体" pitchFamily="2" charset="-122"/>
              </a:rPr>
              <a:t>/</a:t>
            </a:r>
            <a:r>
              <a:rPr lang="en-US" altLang="zh-CN" sz="2400" dirty="0" smtClean="0">
                <a:ea typeface="宋体" pitchFamily="2" charset="-122"/>
              </a:rPr>
              <a:t> </a:t>
            </a:r>
            <a:r>
              <a:rPr lang="en-US" altLang="zh-CN" sz="2400" dirty="0">
                <a:ea typeface="宋体" pitchFamily="2" charset="-122"/>
              </a:rPr>
              <a:t>open mike - 10 </a:t>
            </a:r>
            <a:r>
              <a:rPr lang="en-US" altLang="zh-CN" sz="2400" dirty="0" smtClean="0">
                <a:ea typeface="宋体" pitchFamily="2" charset="-122"/>
              </a:rPr>
              <a:t>min</a:t>
            </a:r>
          </a:p>
          <a:p>
            <a:endParaRPr lang="en-US" altLang="zh-CN" sz="2400" dirty="0" smtClean="0">
              <a:ea typeface="宋体" pitchFamily="2" charset="-122"/>
            </a:endParaRP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8</a:t>
            </a:fld>
            <a:endParaRPr lang="en-US" altLang="zh-CN" smtClean="0">
              <a:ea typeface="宋体" pitchFamily="2" charset="-122"/>
            </a:endParaRPr>
          </a:p>
        </p:txBody>
      </p:sp>
    </p:spTree>
    <p:extLst>
      <p:ext uri="{BB962C8B-B14F-4D97-AF65-F5344CB8AC3E}">
        <p14:creationId xmlns:p14="http://schemas.microsoft.com/office/powerpoint/2010/main" val="3080363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0" y="6477000"/>
            <a:ext cx="9144000" cy="4572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457200" y="1371600"/>
            <a:ext cx="8229600" cy="5715000"/>
          </a:xfrm>
        </p:spPr>
        <p:txBody>
          <a:bodyPr/>
          <a:lstStyle/>
          <a:p>
            <a:pPr marL="457200" indent="-457200">
              <a:buFont typeface="+mj-lt"/>
              <a:buAutoNum type="arabicPeriod"/>
            </a:pPr>
            <a:r>
              <a:rPr lang="en-US" sz="2000" dirty="0" err="1" smtClean="0"/>
              <a:t>Administrativia</a:t>
            </a:r>
            <a:r>
              <a:rPr lang="en-US" sz="2000" dirty="0"/>
              <a:t> </a:t>
            </a:r>
            <a:r>
              <a:rPr lang="en-US" sz="2000" dirty="0" smtClean="0"/>
              <a:t>- </a:t>
            </a:r>
            <a:r>
              <a:rPr lang="en-US" sz="2000" dirty="0"/>
              <a:t>5 </a:t>
            </a:r>
            <a:r>
              <a:rPr lang="en-US" sz="2000" dirty="0" smtClean="0"/>
              <a:t>minutes</a:t>
            </a:r>
            <a:endParaRPr lang="en-US" altLang="zh-CN" sz="2000" dirty="0" smtClean="0">
              <a:ea typeface="宋体" pitchFamily="2" charset="-122"/>
            </a:endParaRPr>
          </a:p>
          <a:p>
            <a:pPr marL="801687" lvl="1" indent="-457200"/>
            <a:r>
              <a:rPr lang="en-US" altLang="zh-CN" sz="2000" dirty="0" smtClean="0">
                <a:ea typeface="宋体" pitchFamily="2" charset="-122"/>
              </a:rPr>
              <a:t>Note takers, Jabber Scribes, Blue sheets</a:t>
            </a:r>
          </a:p>
          <a:p>
            <a:pPr marL="457200" indent="-457200">
              <a:buFont typeface="+mj-lt"/>
              <a:buAutoNum type="arabicPeriod"/>
            </a:pPr>
            <a:r>
              <a:rPr lang="en-US" altLang="zh-CN" sz="2400" dirty="0" smtClean="0">
                <a:ea typeface="宋体" pitchFamily="2" charset="-122"/>
              </a:rPr>
              <a:t>WG Status, draft status, misc - Tobias - 15 min</a:t>
            </a:r>
          </a:p>
          <a:p>
            <a:pPr marL="801687" lvl="1" indent="-457200"/>
            <a:r>
              <a:rPr lang="en-US" altLang="zh-CN" sz="2000" dirty="0">
                <a:ea typeface="宋体" pitchFamily="2" charset="-122"/>
              </a:rPr>
              <a:t>Origin </a:t>
            </a:r>
            <a:r>
              <a:rPr lang="en-US" altLang="zh-CN" sz="2000" dirty="0" smtClean="0">
                <a:ea typeface="宋体" pitchFamily="2" charset="-122"/>
              </a:rPr>
              <a:t>(incl. </a:t>
            </a:r>
            <a:r>
              <a:rPr lang="en-GB" altLang="zh-CN" sz="2000" dirty="0" smtClean="0">
                <a:ea typeface="宋体" pitchFamily="2" charset="-122"/>
              </a:rPr>
              <a:t>Principles </a:t>
            </a:r>
            <a:r>
              <a:rPr lang="en-GB" altLang="zh-CN" sz="2000" dirty="0">
                <a:ea typeface="宋体" pitchFamily="2" charset="-122"/>
              </a:rPr>
              <a:t>of </a:t>
            </a:r>
            <a:r>
              <a:rPr lang="en-GB" altLang="zh-CN" sz="2000" dirty="0" smtClean="0">
                <a:ea typeface="宋体" pitchFamily="2" charset="-122"/>
              </a:rPr>
              <a:t>“) WGLC </a:t>
            </a:r>
          </a:p>
          <a:p>
            <a:pPr marL="801687" lvl="1" indent="-457200"/>
            <a:r>
              <a:rPr lang="en-GB" altLang="zh-CN" sz="2000" dirty="0" smtClean="0">
                <a:ea typeface="宋体" pitchFamily="2" charset="-122"/>
              </a:rPr>
              <a:t>Mime-</a:t>
            </a:r>
            <a:r>
              <a:rPr lang="en-US" altLang="zh-CN" sz="2000" dirty="0" smtClean="0">
                <a:ea typeface="宋体" pitchFamily="2" charset="-122"/>
              </a:rPr>
              <a:t>Sniffing, </a:t>
            </a:r>
          </a:p>
          <a:p>
            <a:pPr marL="457200" indent="-457200">
              <a:buFont typeface="+mj-lt"/>
              <a:buAutoNum type="arabicPeriod"/>
            </a:pPr>
            <a:r>
              <a:rPr lang="en-US" altLang="zh-CN" sz="2400" dirty="0" smtClean="0">
                <a:ea typeface="宋体" pitchFamily="2" charset="-122"/>
              </a:rPr>
              <a:t>HSTS</a:t>
            </a:r>
            <a:r>
              <a:rPr lang="en-US" altLang="zh-CN" sz="2400" dirty="0">
                <a:ea typeface="宋体" pitchFamily="2" charset="-122"/>
              </a:rPr>
              <a:t>: draft-ietf-websec-strict-transport-sec-01 - Jeff 20 </a:t>
            </a:r>
            <a:r>
              <a:rPr lang="en-US" altLang="zh-CN" sz="2400" dirty="0" smtClean="0">
                <a:ea typeface="宋体" pitchFamily="2" charset="-122"/>
              </a:rPr>
              <a:t>min + discussion </a:t>
            </a:r>
            <a:r>
              <a:rPr lang="en-US" altLang="zh-CN" sz="2400" dirty="0">
                <a:ea typeface="宋体" pitchFamily="2" charset="-122"/>
              </a:rPr>
              <a:t>10 </a:t>
            </a:r>
            <a:r>
              <a:rPr lang="en-US" altLang="zh-CN" sz="2400" dirty="0" smtClean="0">
                <a:ea typeface="宋体" pitchFamily="2" charset="-122"/>
              </a:rPr>
              <a:t>min</a:t>
            </a:r>
            <a:endParaRPr lang="en-US" altLang="zh-CN" sz="2400" dirty="0">
              <a:ea typeface="宋体" pitchFamily="2" charset="-122"/>
            </a:endParaRPr>
          </a:p>
          <a:p>
            <a:pPr marL="457200" indent="-457200">
              <a:buFont typeface="+mj-lt"/>
              <a:buAutoNum type="arabicPeriod"/>
            </a:pPr>
            <a:r>
              <a:rPr lang="en-GB" altLang="zh-CN" sz="2400" dirty="0">
                <a:ea typeface="宋体" pitchFamily="2" charset="-122"/>
              </a:rPr>
              <a:t>draft-hodges-websec-framework-reqs-00 - Jeff 10 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m</a:t>
            </a:r>
            <a:r>
              <a:rPr lang="en-GB" altLang="zh-CN" sz="2400" dirty="0" smtClean="0">
                <a:ea typeface="宋体" pitchFamily="2" charset="-122"/>
              </a:rPr>
              <a:t>in</a:t>
            </a:r>
            <a:endParaRPr lang="en-US" altLang="zh-CN" sz="2400" dirty="0">
              <a:ea typeface="宋体" pitchFamily="2" charset="-122"/>
            </a:endParaRPr>
          </a:p>
          <a:p>
            <a:pPr marL="457200" indent="-457200">
              <a:buFont typeface="+mj-lt"/>
              <a:buAutoNum type="arabicPeriod"/>
            </a:pPr>
            <a:r>
              <a:rPr lang="en-GB" altLang="zh-CN" sz="2400" dirty="0" smtClean="0">
                <a:ea typeface="宋体" pitchFamily="2" charset="-122"/>
              </a:rPr>
              <a:t>W3C </a:t>
            </a:r>
            <a:r>
              <a:rPr lang="en-GB" altLang="zh-CN" sz="2400" dirty="0">
                <a:ea typeface="宋体" pitchFamily="2" charset="-122"/>
              </a:rPr>
              <a:t>Web App Sec briefing (CSP, </a:t>
            </a:r>
            <a:r>
              <a:rPr lang="en-GB" altLang="zh-CN" sz="2400" dirty="0" err="1">
                <a:ea typeface="宋体" pitchFamily="2" charset="-122"/>
              </a:rPr>
              <a:t>reqs</a:t>
            </a:r>
            <a:r>
              <a:rPr lang="en-GB" altLang="zh-CN" sz="2400" dirty="0">
                <a:ea typeface="宋体" pitchFamily="2" charset="-122"/>
              </a:rPr>
              <a:t>, ...) </a:t>
            </a:r>
            <a:r>
              <a:rPr lang="en-GB" altLang="zh-CN" sz="2400" dirty="0" smtClean="0">
                <a:ea typeface="宋体" pitchFamily="2" charset="-122"/>
              </a:rPr>
              <a:t>– Thomas</a:t>
            </a:r>
            <a:r>
              <a:rPr lang="en-GB" altLang="zh-CN" sz="2400" dirty="0">
                <a:ea typeface="宋体" pitchFamily="2" charset="-122"/>
              </a:rPr>
              <a:t> </a:t>
            </a:r>
            <a:r>
              <a:rPr lang="en-GB" altLang="zh-CN" sz="2400" dirty="0" smtClean="0">
                <a:ea typeface="宋体" pitchFamily="2" charset="-122"/>
              </a:rPr>
              <a:t>10 </a:t>
            </a:r>
            <a:r>
              <a:rPr lang="en-GB" altLang="zh-CN" sz="2400" dirty="0">
                <a:ea typeface="宋体" pitchFamily="2" charset="-122"/>
              </a:rPr>
              <a:t>m</a:t>
            </a:r>
            <a:r>
              <a:rPr lang="en-GB" altLang="zh-CN" sz="2400" dirty="0" smtClean="0">
                <a:ea typeface="宋体" pitchFamily="2" charset="-122"/>
              </a:rPr>
              <a:t>in </a:t>
            </a:r>
            <a:r>
              <a:rPr lang="en-GB" altLang="zh-CN" sz="2400" dirty="0">
                <a:ea typeface="宋体" pitchFamily="2" charset="-122"/>
              </a:rPr>
              <a:t>+ </a:t>
            </a:r>
            <a:r>
              <a:rPr lang="en-GB" altLang="zh-CN" sz="2400" dirty="0" smtClean="0">
                <a:ea typeface="宋体" pitchFamily="2" charset="-122"/>
              </a:rPr>
              <a:t>discussion </a:t>
            </a:r>
            <a:r>
              <a:rPr lang="en-GB" altLang="zh-CN" sz="2400" dirty="0">
                <a:ea typeface="宋体" pitchFamily="2" charset="-122"/>
              </a:rPr>
              <a:t>10 </a:t>
            </a:r>
            <a:r>
              <a:rPr lang="en-GB" altLang="zh-CN" sz="2400" dirty="0" smtClean="0">
                <a:ea typeface="宋体" pitchFamily="2" charset="-122"/>
              </a:rPr>
              <a:t>min</a:t>
            </a:r>
          </a:p>
          <a:p>
            <a:pPr marL="457200" indent="-457200">
              <a:buFont typeface="+mj-lt"/>
              <a:buAutoNum type="arabicPeriod"/>
            </a:pPr>
            <a:r>
              <a:rPr lang="en-US" altLang="zh-CN" sz="2400" dirty="0" smtClean="0">
                <a:ea typeface="宋体" pitchFamily="2" charset="-122"/>
              </a:rPr>
              <a:t>Frame-Options – adoption as WG item Tobias 10 min </a:t>
            </a:r>
            <a:r>
              <a:rPr lang="en-US" altLang="zh-CN" sz="2400" dirty="0">
                <a:ea typeface="宋体" pitchFamily="2" charset="-122"/>
              </a:rPr>
              <a:t>+ </a:t>
            </a:r>
            <a:r>
              <a:rPr lang="en-US" altLang="zh-CN" sz="2400" dirty="0" smtClean="0">
                <a:ea typeface="宋体" pitchFamily="2" charset="-122"/>
              </a:rPr>
              <a:t>discuss 10 min</a:t>
            </a:r>
            <a:endParaRPr lang="en-US" altLang="zh-CN" sz="2400" dirty="0">
              <a:ea typeface="宋体" pitchFamily="2" charset="-122"/>
            </a:endParaRPr>
          </a:p>
          <a:p>
            <a:pPr marL="457200" indent="-457200">
              <a:buFont typeface="+mj-lt"/>
              <a:buAutoNum type="arabicPeriod"/>
            </a:pPr>
            <a:r>
              <a:rPr lang="en-US" altLang="zh-CN" sz="2400" dirty="0" smtClean="0">
                <a:ea typeface="宋体" pitchFamily="2" charset="-122"/>
              </a:rPr>
              <a:t>Admin </a:t>
            </a:r>
            <a:r>
              <a:rPr lang="en-US" altLang="zh-CN" sz="2400" dirty="0">
                <a:ea typeface="宋体" pitchFamily="2" charset="-122"/>
              </a:rPr>
              <a:t>/</a:t>
            </a:r>
            <a:r>
              <a:rPr lang="en-US" altLang="zh-CN" sz="2400" dirty="0" smtClean="0">
                <a:ea typeface="宋体" pitchFamily="2" charset="-122"/>
              </a:rPr>
              <a:t> </a:t>
            </a:r>
            <a:r>
              <a:rPr lang="en-US" altLang="zh-CN" sz="2400" dirty="0">
                <a:ea typeface="宋体" pitchFamily="2" charset="-122"/>
              </a:rPr>
              <a:t>open mike - 10 </a:t>
            </a:r>
            <a:r>
              <a:rPr lang="en-US" altLang="zh-CN" sz="2400" dirty="0" smtClean="0">
                <a:ea typeface="宋体" pitchFamily="2" charset="-122"/>
              </a:rPr>
              <a:t>min</a:t>
            </a:r>
          </a:p>
          <a:p>
            <a:endParaRPr lang="en-US" altLang="zh-CN" sz="2400" dirty="0" smtClean="0">
              <a:ea typeface="宋体" pitchFamily="2" charset="-122"/>
            </a:endParaRP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9</a:t>
            </a:fld>
            <a:endParaRPr lang="en-US" altLang="zh-CN" smtClean="0">
              <a:ea typeface="宋体" pitchFamily="2" charset="-122"/>
            </a:endParaRPr>
          </a:p>
        </p:txBody>
      </p:sp>
    </p:spTree>
    <p:extLst>
      <p:ext uri="{BB962C8B-B14F-4D97-AF65-F5344CB8AC3E}">
        <p14:creationId xmlns:p14="http://schemas.microsoft.com/office/powerpoint/2010/main" val="1162716882"/>
      </p:ext>
    </p:extLst>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225</TotalTime>
  <Words>990</Words>
  <Application>Microsoft Office PowerPoint</Application>
  <PresentationFormat>On-screen Show (4:3)</PresentationFormat>
  <Paragraphs>159</Paragraphs>
  <Slides>13</Slides>
  <Notes>13</Notes>
  <HiddenSlides>1</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IETF</vt:lpstr>
      <vt:lpstr>Agenda    Tobias Gondrom July 2011</vt:lpstr>
      <vt:lpstr>PowerPoint Presentation</vt:lpstr>
      <vt:lpstr>Note Well</vt:lpstr>
      <vt:lpstr>AGENDA</vt:lpstr>
      <vt:lpstr>AGENDA</vt:lpstr>
      <vt:lpstr>2. Status of WG - Drafts</vt:lpstr>
      <vt:lpstr>AGENDA</vt:lpstr>
      <vt:lpstr>AGENDA</vt:lpstr>
      <vt:lpstr>AGENDA</vt:lpstr>
      <vt:lpstr>7. Admin - Milestones</vt:lpstr>
      <vt:lpstr>7. Admin - Possible future things on the radar</vt:lpstr>
      <vt:lpstr>8. Other topics / open mike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RADEXT WG IETF-67</dc:title>
  <dc:creator>tobias</dc:creator>
  <cp:lastModifiedBy>tobias</cp:lastModifiedBy>
  <cp:revision>428</cp:revision>
  <dcterms:created xsi:type="dcterms:W3CDTF">2004-08-03T02:41:14Z</dcterms:created>
  <dcterms:modified xsi:type="dcterms:W3CDTF">2011-07-25T15:13:53Z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1288798633</vt:lpwstr>
  </property>
</Properties>
</file>