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4" r:id="rId5"/>
    <p:sldId id="263" r:id="rId6"/>
    <p:sldId id="259" r:id="rId7"/>
    <p:sldId id="260" r:id="rId8"/>
    <p:sldId id="261" r:id="rId9"/>
    <p:sldId id="262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8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9A48F-9A33-2E4C-9B4C-AAF7DF92F14A}" type="datetimeFigureOut">
              <a:rPr lang="en-US" smtClean="0"/>
              <a:t>17/11/2011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062F8-1510-5E46-BCE2-4ECA95B8D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192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9A48F-9A33-2E4C-9B4C-AAF7DF92F14A}" type="datetimeFigureOut">
              <a:rPr lang="en-US" smtClean="0"/>
              <a:t>17/11/2011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062F8-1510-5E46-BCE2-4ECA95B8D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43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9A48F-9A33-2E4C-9B4C-AAF7DF92F14A}" type="datetimeFigureOut">
              <a:rPr lang="en-US" smtClean="0"/>
              <a:t>17/11/2011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062F8-1510-5E46-BCE2-4ECA95B8D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252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9A48F-9A33-2E4C-9B4C-AAF7DF92F14A}" type="datetimeFigureOut">
              <a:rPr lang="en-US" smtClean="0"/>
              <a:t>17/11/2011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062F8-1510-5E46-BCE2-4ECA95B8D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348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9A48F-9A33-2E4C-9B4C-AAF7DF92F14A}" type="datetimeFigureOut">
              <a:rPr lang="en-US" smtClean="0"/>
              <a:t>17/11/2011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062F8-1510-5E46-BCE2-4ECA95B8D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09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9A48F-9A33-2E4C-9B4C-AAF7DF92F14A}" type="datetimeFigureOut">
              <a:rPr lang="en-US" smtClean="0"/>
              <a:t>17/11/2011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062F8-1510-5E46-BCE2-4ECA95B8D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01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9A48F-9A33-2E4C-9B4C-AAF7DF92F14A}" type="datetimeFigureOut">
              <a:rPr lang="en-US" smtClean="0"/>
              <a:t>17/11/2011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062F8-1510-5E46-BCE2-4ECA95B8D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303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9A48F-9A33-2E4C-9B4C-AAF7DF92F14A}" type="datetimeFigureOut">
              <a:rPr lang="en-US" smtClean="0"/>
              <a:t>17/11/2011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062F8-1510-5E46-BCE2-4ECA95B8D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474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9A48F-9A33-2E4C-9B4C-AAF7DF92F14A}" type="datetimeFigureOut">
              <a:rPr lang="en-US" smtClean="0"/>
              <a:t>17/11/2011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062F8-1510-5E46-BCE2-4ECA95B8D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273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9A48F-9A33-2E4C-9B4C-AAF7DF92F14A}" type="datetimeFigureOut">
              <a:rPr lang="en-US" smtClean="0"/>
              <a:t>17/11/2011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062F8-1510-5E46-BCE2-4ECA95B8D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511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9A48F-9A33-2E4C-9B4C-AAF7DF92F14A}" type="datetimeFigureOut">
              <a:rPr lang="en-US" smtClean="0"/>
              <a:t>17/11/2011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062F8-1510-5E46-BCE2-4ECA95B8D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682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9A48F-9A33-2E4C-9B4C-AAF7DF92F14A}" type="datetimeFigureOut">
              <a:rPr lang="en-US" smtClean="0"/>
              <a:t>17/11/2011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B062F8-1510-5E46-BCE2-4ECA95B8D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258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draft-</a:t>
            </a:r>
            <a:r>
              <a:rPr lang="en-US" dirty="0" err="1"/>
              <a:t>ietf</a:t>
            </a:r>
            <a:r>
              <a:rPr lang="en-US" dirty="0"/>
              <a:t>-</a:t>
            </a:r>
            <a:r>
              <a:rPr lang="en-US" dirty="0" err="1"/>
              <a:t>abfab-aaa-saml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Josh Howlett, </a:t>
            </a:r>
            <a:r>
              <a:rPr lang="en-US" dirty="0" smtClean="0"/>
              <a:t>JANET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IETF 82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1594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Todo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Fix various nits</a:t>
            </a:r>
          </a:p>
          <a:p>
            <a:r>
              <a:rPr lang="en-US" dirty="0" smtClean="0"/>
              <a:t>Define attribute request profile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900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20" y="79443"/>
            <a:ext cx="7864491" cy="679271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156290" y="2753909"/>
            <a:ext cx="3259021" cy="24632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85192" y="2769217"/>
            <a:ext cx="26432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SAML RADIUS binding &amp; SAML RADIUS attribute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85192" y="1667058"/>
            <a:ext cx="31560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Abfab</a:t>
            </a:r>
            <a:r>
              <a:rPr lang="en-US" dirty="0" smtClean="0"/>
              <a:t> Authentication Profile &amp;</a:t>
            </a:r>
          </a:p>
          <a:p>
            <a:r>
              <a:rPr lang="en-US" dirty="0" err="1" smtClean="0"/>
              <a:t>Abfab</a:t>
            </a:r>
            <a:r>
              <a:rPr lang="en-US" dirty="0" smtClean="0"/>
              <a:t> Assertion Request Profile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85191" y="3763094"/>
            <a:ext cx="30301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SAML, bindings typically use HTTP or SOAP transport. </a:t>
            </a:r>
            <a:r>
              <a:rPr lang="en-US" dirty="0" smtClean="0"/>
              <a:t>ABFAB is defining a RADIUS binding.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886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SAML RADIUS Attribute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da-DK" sz="1400" dirty="0" smtClean="0">
              <a:latin typeface="Courier New"/>
              <a:cs typeface="Courier New"/>
            </a:endParaRPr>
          </a:p>
          <a:p>
            <a:pPr marL="0" indent="0">
              <a:buNone/>
            </a:pPr>
            <a:endParaRPr lang="da-DK" sz="1400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da-DK" sz="1400" dirty="0" smtClean="0">
                <a:latin typeface="Courier New"/>
                <a:cs typeface="Courier New"/>
              </a:rPr>
              <a:t>0                   1                   2                   3</a:t>
            </a:r>
            <a:endParaRPr lang="da-DK" sz="1400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da-DK" sz="1400" dirty="0" smtClean="0">
                <a:latin typeface="Courier New"/>
                <a:cs typeface="Courier New"/>
              </a:rPr>
              <a:t>0 </a:t>
            </a:r>
            <a:r>
              <a:rPr lang="da-DK" sz="1400" dirty="0">
                <a:latin typeface="Courier New"/>
                <a:cs typeface="Courier New"/>
              </a:rPr>
              <a:t>1 2 3 4 5 6 7 8 9 0 1 2 3 4 5 6 7 8 9 0 1 2 3 4 5 6 7 8 9 0 1 </a:t>
            </a:r>
            <a:endParaRPr lang="da-DK" sz="1400" dirty="0" smtClean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da-DK" sz="1400" dirty="0" smtClean="0">
                <a:latin typeface="Courier New"/>
                <a:cs typeface="Courier New"/>
              </a:rPr>
              <a:t>+</a:t>
            </a:r>
            <a:r>
              <a:rPr lang="da-DK" sz="1400" dirty="0">
                <a:latin typeface="Courier New"/>
                <a:cs typeface="Courier New"/>
              </a:rPr>
              <a:t>-+-+-+-+-+-+-+-+-+-+-+-+-+-+-+-+-+-+-+-+-+-+-+-+-+-+-+-+-+-+-+-+ </a:t>
            </a:r>
            <a:endParaRPr lang="da-DK" sz="1400" dirty="0" smtClean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da-DK" sz="1400" dirty="0" smtClean="0">
                <a:latin typeface="Courier New"/>
                <a:cs typeface="Courier New"/>
              </a:rPr>
              <a:t>| </a:t>
            </a:r>
            <a:r>
              <a:rPr lang="da-DK" sz="1400" dirty="0">
                <a:latin typeface="Courier New"/>
                <a:cs typeface="Courier New"/>
              </a:rPr>
              <a:t>Type | </a:t>
            </a:r>
            <a:r>
              <a:rPr lang="da-DK" sz="1400" dirty="0" err="1">
                <a:latin typeface="Courier New"/>
                <a:cs typeface="Courier New"/>
              </a:rPr>
              <a:t>Length</a:t>
            </a:r>
            <a:r>
              <a:rPr lang="da-DK" sz="1400" dirty="0">
                <a:latin typeface="Courier New"/>
                <a:cs typeface="Courier New"/>
              </a:rPr>
              <a:t> | SAML Message... </a:t>
            </a:r>
            <a:endParaRPr lang="da-DK" sz="1400" dirty="0" smtClean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da-DK" sz="1400" dirty="0" smtClean="0">
                <a:latin typeface="Courier New"/>
                <a:cs typeface="Courier New"/>
              </a:rPr>
              <a:t>+</a:t>
            </a:r>
            <a:r>
              <a:rPr lang="da-DK" sz="1400" dirty="0">
                <a:latin typeface="Courier New"/>
                <a:cs typeface="Courier New"/>
              </a:rPr>
              <a:t>-+-+-+-+-+-+-+-+-+-+-+-+-+-+-+-+-+-+-+-+-+-+-+-+-+-+-+-+-+-+-+-+ </a:t>
            </a:r>
            <a:endParaRPr lang="en-US" sz="1400" dirty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9203469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SAML RADIUS Binding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dirty="0" smtClean="0">
                <a:solidFill>
                  <a:prstClr val="black"/>
                </a:solidFill>
              </a:rPr>
              <a:t>SAML requester is RADIUS client / RP</a:t>
            </a:r>
          </a:p>
          <a:p>
            <a:pPr lvl="0"/>
            <a:r>
              <a:rPr lang="en-US" dirty="0" smtClean="0">
                <a:solidFill>
                  <a:prstClr val="black"/>
                </a:solidFill>
              </a:rPr>
              <a:t>SAML responder is RADIUS server / </a:t>
            </a:r>
            <a:r>
              <a:rPr lang="en-US" dirty="0" err="1" smtClean="0">
                <a:solidFill>
                  <a:prstClr val="black"/>
                </a:solidFill>
              </a:rPr>
              <a:t>IdP</a:t>
            </a:r>
            <a:endParaRPr lang="en-US" dirty="0" smtClean="0">
              <a:solidFill>
                <a:prstClr val="black"/>
              </a:solidFill>
            </a:endParaRPr>
          </a:p>
          <a:p>
            <a:pPr lvl="0"/>
            <a:r>
              <a:rPr lang="en-US" dirty="0" smtClean="0">
                <a:solidFill>
                  <a:prstClr val="black"/>
                </a:solidFill>
              </a:rPr>
              <a:t>SAML protocol message is encapsulated within (and fragmented across multiple instances of) the SAML RADIUS attribute</a:t>
            </a:r>
          </a:p>
          <a:p>
            <a:pPr lvl="0"/>
            <a:r>
              <a:rPr lang="en-US" dirty="0" smtClean="0">
                <a:solidFill>
                  <a:prstClr val="black"/>
                </a:solidFill>
              </a:rPr>
              <a:t>NAI is used to route RADIUS messages from the SAML requester towards the SAML responder</a:t>
            </a:r>
          </a:p>
          <a:p>
            <a:pPr lvl="0"/>
            <a:r>
              <a:rPr lang="en-US" dirty="0" smtClean="0">
                <a:solidFill>
                  <a:prstClr val="black"/>
                </a:solidFill>
              </a:rPr>
              <a:t>Attribute </a:t>
            </a:r>
            <a:r>
              <a:rPr lang="en-US" dirty="0">
                <a:solidFill>
                  <a:prstClr val="black"/>
                </a:solidFill>
              </a:rPr>
              <a:t>is currently defined independently of the </a:t>
            </a:r>
            <a:r>
              <a:rPr lang="en-US" dirty="0" smtClean="0">
                <a:solidFill>
                  <a:prstClr val="black"/>
                </a:solidFill>
              </a:rPr>
              <a:t>Binding</a:t>
            </a:r>
            <a:r>
              <a:rPr lang="en-US" dirty="0">
                <a:solidFill>
                  <a:prstClr val="black"/>
                </a:solidFill>
              </a:rPr>
              <a:t>, to </a:t>
            </a:r>
            <a:r>
              <a:rPr lang="en-US" dirty="0" smtClean="0">
                <a:solidFill>
                  <a:prstClr val="black"/>
                </a:solidFill>
              </a:rPr>
              <a:t>facilitate use in </a:t>
            </a:r>
            <a:r>
              <a:rPr lang="en-US" dirty="0">
                <a:solidFill>
                  <a:prstClr val="black"/>
                </a:solidFill>
              </a:rPr>
              <a:t>other </a:t>
            </a:r>
            <a:r>
              <a:rPr lang="en-US" dirty="0" smtClean="0">
                <a:solidFill>
                  <a:prstClr val="black"/>
                </a:solidFill>
              </a:rPr>
              <a:t>contexts – is that actually useful, or a complication?</a:t>
            </a:r>
            <a:endParaRPr lang="en-US" dirty="0">
              <a:solidFill>
                <a:prstClr val="black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3822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Abfab</a:t>
            </a:r>
            <a:r>
              <a:rPr lang="en-US" dirty="0" smtClean="0"/>
              <a:t> Authentication Profile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profile of the SAML Authentication Request </a:t>
            </a:r>
            <a:r>
              <a:rPr lang="en-US" dirty="0" smtClean="0"/>
              <a:t>Protocol that uses the SAML RADIUS binding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6306" y="2829361"/>
            <a:ext cx="6388100" cy="332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7189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Abfab</a:t>
            </a:r>
            <a:r>
              <a:rPr lang="en-US" dirty="0" smtClean="0"/>
              <a:t> Assertion Request Profile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TODO</a:t>
            </a:r>
          </a:p>
          <a:p>
            <a:endParaRPr lang="en-US" dirty="0" smtClean="0"/>
          </a:p>
          <a:p>
            <a:r>
              <a:rPr lang="en-US" dirty="0" smtClean="0"/>
              <a:t>Intend to specify a profile of SAML “Assertion Query and Request Protocol” using the SAML RADIUS binding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Requirements</a:t>
            </a:r>
          </a:p>
          <a:p>
            <a:pPr lvl="1"/>
            <a:r>
              <a:rPr lang="en-US" dirty="0" smtClean="0"/>
              <a:t>Request assertion from authentication </a:t>
            </a:r>
            <a:r>
              <a:rPr lang="en-US" dirty="0" err="1" smtClean="0"/>
              <a:t>IdP</a:t>
            </a:r>
            <a:r>
              <a:rPr lang="en-US" dirty="0" smtClean="0"/>
              <a:t>, after authentication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Request </a:t>
            </a:r>
            <a:r>
              <a:rPr lang="en-US" dirty="0" smtClean="0"/>
              <a:t>assertions </a:t>
            </a:r>
            <a:r>
              <a:rPr lang="en-US" dirty="0" smtClean="0"/>
              <a:t>from other </a:t>
            </a:r>
            <a:r>
              <a:rPr lang="en-US" dirty="0" smtClean="0"/>
              <a:t>attribute 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09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Issue: document name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Name includes </a:t>
            </a:r>
            <a:r>
              <a:rPr lang="en-US" dirty="0" smtClean="0"/>
              <a:t>“</a:t>
            </a:r>
            <a:r>
              <a:rPr lang="en-US" dirty="0" err="1" smtClean="0"/>
              <a:t>aaa</a:t>
            </a:r>
            <a:r>
              <a:rPr lang="en-US" dirty="0" smtClean="0"/>
              <a:t>”, </a:t>
            </a:r>
            <a:r>
              <a:rPr lang="en-US" dirty="0" smtClean="0"/>
              <a:t>but only discusses </a:t>
            </a:r>
            <a:r>
              <a:rPr lang="en-US" dirty="0" smtClean="0"/>
              <a:t>RADIUS</a:t>
            </a:r>
          </a:p>
          <a:p>
            <a:endParaRPr lang="en-US" dirty="0"/>
          </a:p>
          <a:p>
            <a:r>
              <a:rPr lang="en-US" dirty="0"/>
              <a:t>Currently named “A RADIUS Attribute, Binding and Profiles for </a:t>
            </a:r>
            <a:r>
              <a:rPr lang="en-US" dirty="0" smtClean="0"/>
              <a:t>SAML”</a:t>
            </a:r>
          </a:p>
          <a:p>
            <a:endParaRPr lang="en-US" dirty="0"/>
          </a:p>
          <a:p>
            <a:r>
              <a:rPr lang="en-US" dirty="0" smtClean="0"/>
              <a:t>Sufficient?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2545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Issue: signatures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Use of SAML </a:t>
            </a:r>
            <a:r>
              <a:rPr lang="en-US" dirty="0" smtClean="0"/>
              <a:t>signatures</a:t>
            </a:r>
          </a:p>
          <a:p>
            <a:pPr lvl="1"/>
            <a:r>
              <a:rPr lang="en-US" dirty="0" smtClean="0"/>
              <a:t>Profile (but not binding) currently prohibits use of SAML signatures</a:t>
            </a:r>
          </a:p>
          <a:p>
            <a:pPr lvl="2"/>
            <a:r>
              <a:rPr lang="en-US" dirty="0" smtClean="0"/>
              <a:t>Encourage use of transport integrity protection, reducing deployment complexity</a:t>
            </a:r>
          </a:p>
          <a:p>
            <a:pPr lvl="2"/>
            <a:r>
              <a:rPr lang="en-US" dirty="0" smtClean="0"/>
              <a:t>Reduce size of SAML messages</a:t>
            </a:r>
          </a:p>
          <a:p>
            <a:pPr lvl="1"/>
            <a:r>
              <a:rPr lang="en-US" dirty="0" smtClean="0"/>
              <a:t>Limited support</a:t>
            </a:r>
            <a:endParaRPr lang="en-US" dirty="0"/>
          </a:p>
          <a:p>
            <a:pPr lvl="1"/>
            <a:r>
              <a:rPr lang="en-US" dirty="0" smtClean="0"/>
              <a:t>Proposal: </a:t>
            </a:r>
            <a:r>
              <a:rPr lang="en-US" dirty="0"/>
              <a:t>require </a:t>
            </a:r>
            <a:r>
              <a:rPr lang="en-US" dirty="0" err="1"/>
              <a:t>NASes</a:t>
            </a:r>
            <a:r>
              <a:rPr lang="en-US" dirty="0"/>
              <a:t> to default NOT to check signatures; and indicate that signatures are not required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2724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Issue: SAML payload size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RADIUS </a:t>
            </a:r>
            <a:r>
              <a:rPr lang="en-US" dirty="0" smtClean="0"/>
              <a:t>message MTU of 4kb, but SAML messages can be arbitrarily large</a:t>
            </a:r>
          </a:p>
          <a:p>
            <a:pPr lvl="1"/>
            <a:r>
              <a:rPr lang="en-US" dirty="0" smtClean="0"/>
              <a:t>Option 1: Do nothing</a:t>
            </a:r>
          </a:p>
          <a:p>
            <a:pPr lvl="1"/>
            <a:r>
              <a:rPr lang="en-US" dirty="0" smtClean="0"/>
              <a:t>Option </a:t>
            </a:r>
            <a:r>
              <a:rPr lang="en-US" dirty="0"/>
              <a:t>2</a:t>
            </a:r>
            <a:r>
              <a:rPr lang="en-US" dirty="0" smtClean="0"/>
              <a:t>: </a:t>
            </a:r>
            <a:r>
              <a:rPr lang="en-US" dirty="0" smtClean="0"/>
              <a:t>If &gt;4kb, </a:t>
            </a:r>
            <a:r>
              <a:rPr lang="en-US" dirty="0" smtClean="0"/>
              <a:t>advise deployments to use </a:t>
            </a:r>
            <a:r>
              <a:rPr lang="en-US" dirty="0" smtClean="0"/>
              <a:t>Diameter</a:t>
            </a:r>
          </a:p>
          <a:p>
            <a:pPr lvl="1"/>
            <a:r>
              <a:rPr lang="en-US" dirty="0" smtClean="0"/>
              <a:t>Option </a:t>
            </a:r>
            <a:r>
              <a:rPr lang="en-US" dirty="0" smtClean="0"/>
              <a:t>3: Use a SAML SOAP-based transaction to request attributes or resolve an artifact</a:t>
            </a:r>
            <a:endParaRPr lang="en-US" dirty="0" smtClean="0"/>
          </a:p>
          <a:p>
            <a:pPr lvl="1"/>
            <a:r>
              <a:rPr lang="en-US" dirty="0" smtClean="0"/>
              <a:t>Option </a:t>
            </a:r>
            <a:r>
              <a:rPr lang="en-US" dirty="0" smtClean="0"/>
              <a:t>4: Develop a RADIUS-based mechanism to fragment large payloads over multiple RADIUS messages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030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667</TotalTime>
  <Words>518</Words>
  <Application>Microsoft Macintosh PowerPoint</Application>
  <PresentationFormat>On-screen Show (4:3)</PresentationFormat>
  <Paragraphs>55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draft-ietf-abfab-aaa-saml</vt:lpstr>
      <vt:lpstr>PowerPoint Presentation</vt:lpstr>
      <vt:lpstr>SAML RADIUS Attribute</vt:lpstr>
      <vt:lpstr>SAML RADIUS Binding</vt:lpstr>
      <vt:lpstr>Abfab Authentication Profile</vt:lpstr>
      <vt:lpstr>Abfab Assertion Request Profile</vt:lpstr>
      <vt:lpstr>Issue: document name</vt:lpstr>
      <vt:lpstr>Issue: signatures</vt:lpstr>
      <vt:lpstr>Issue: SAML payload size</vt:lpstr>
      <vt:lpstr>Todo</vt:lpstr>
    </vt:vector>
  </TitlesOfParts>
  <Company>Janet(UK)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draft-ietf-abfab-aaa-saml</dc:title>
  <dc:creator>Josh Howlett</dc:creator>
  <cp:lastModifiedBy>Josh Howlett</cp:lastModifiedBy>
  <cp:revision>24</cp:revision>
  <dcterms:created xsi:type="dcterms:W3CDTF">2011-11-15T06:18:47Z</dcterms:created>
  <dcterms:modified xsi:type="dcterms:W3CDTF">2011-11-17T08:31:06Z</dcterms:modified>
</cp:coreProperties>
</file>