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4" r:id="rId3"/>
    <p:sldId id="277" r:id="rId4"/>
    <p:sldId id="278" r:id="rId5"/>
    <p:sldId id="295" r:id="rId6"/>
    <p:sldId id="293" r:id="rId7"/>
    <p:sldId id="289" r:id="rId8"/>
    <p:sldId id="282" r:id="rId9"/>
    <p:sldId id="284" r:id="rId10"/>
    <p:sldId id="297" r:id="rId11"/>
    <p:sldId id="298" r:id="rId12"/>
    <p:sldId id="285" r:id="rId13"/>
    <p:sldId id="29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8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1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0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7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7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6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5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61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88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592A5-0F55-6B4E-879E-03996C8E4E95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Multihop</a:t>
            </a:r>
            <a:r>
              <a:rPr lang="en-US" dirty="0" smtClean="0"/>
              <a:t> Federations </a:t>
            </a:r>
            <a:br>
              <a:rPr lang="en-US" dirty="0" smtClean="0"/>
            </a:br>
            <a:r>
              <a:rPr lang="en-US" dirty="0" smtClean="0"/>
              <a:t>&amp; Trust Router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draft-mrw-abfab-multihop-fed-</a:t>
            </a:r>
            <a:r>
              <a:rPr lang="en-US" sz="4000" dirty="0" smtClean="0"/>
              <a:t>02.txt</a:t>
            </a:r>
            <a:br>
              <a:rPr lang="en-US" sz="4000" dirty="0" smtClean="0"/>
            </a:br>
            <a:r>
              <a:rPr lang="en-US" sz="4000" dirty="0" smtClean="0"/>
              <a:t>draft-mrw-abfab-trust-router-01.txt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Margaret Wasserman</a:t>
            </a:r>
          </a:p>
          <a:p>
            <a:r>
              <a:rPr lang="en-US" dirty="0" err="1" smtClean="0"/>
              <a:t>mrw@painless-security.com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387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Hello Message</a:t>
            </a:r>
          </a:p>
          <a:p>
            <a:pPr lvl="1"/>
            <a:r>
              <a:rPr lang="en-US" dirty="0" smtClean="0"/>
              <a:t>Exchanged between neighboring Trust Routers to establish adjacency and perform authentication</a:t>
            </a:r>
          </a:p>
          <a:p>
            <a:r>
              <a:rPr lang="en-US" dirty="0" smtClean="0"/>
              <a:t>Trust Link Database Message</a:t>
            </a:r>
          </a:p>
          <a:p>
            <a:pPr lvl="1"/>
            <a:r>
              <a:rPr lang="en-US" dirty="0" smtClean="0"/>
              <a:t>Used to send a full database when needed</a:t>
            </a:r>
          </a:p>
          <a:p>
            <a:r>
              <a:rPr lang="en-US" dirty="0" smtClean="0"/>
              <a:t>Trust Link Update Message</a:t>
            </a:r>
          </a:p>
          <a:p>
            <a:pPr lvl="1"/>
            <a:r>
              <a:rPr lang="en-US" dirty="0" smtClean="0"/>
              <a:t>Used to send incremental database updates</a:t>
            </a:r>
          </a:p>
          <a:p>
            <a:endParaRPr lang="en-US" dirty="0"/>
          </a:p>
          <a:p>
            <a:r>
              <a:rPr lang="en-US" dirty="0" smtClean="0"/>
              <a:t>All messages encoded in JSON over TCP, with GSS-API-based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76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Tree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Trees (and </a:t>
            </a:r>
            <a:r>
              <a:rPr lang="en-US" dirty="0" err="1" smtClean="0"/>
              <a:t>subtrees</a:t>
            </a:r>
            <a:r>
              <a:rPr lang="en-US" dirty="0" smtClean="0"/>
              <a:t>) are represented as an ordered list of Trust Links (depth first traversal)</a:t>
            </a:r>
          </a:p>
          <a:p>
            <a:r>
              <a:rPr lang="en-US" dirty="0" smtClean="0"/>
              <a:t>Each entry contains</a:t>
            </a:r>
          </a:p>
          <a:p>
            <a:pPr lvl="1"/>
            <a:r>
              <a:rPr lang="en-US" dirty="0" smtClean="0"/>
              <a:t>Index: Depth of this node in the tree</a:t>
            </a:r>
          </a:p>
          <a:p>
            <a:pPr lvl="1"/>
            <a:r>
              <a:rPr lang="en-US" dirty="0" smtClean="0"/>
              <a:t>Target Entity:  Type and Target of this link</a:t>
            </a:r>
          </a:p>
          <a:p>
            <a:pPr lvl="1"/>
            <a:r>
              <a:rPr lang="en-US" dirty="0" err="1" smtClean="0"/>
              <a:t>CoIs</a:t>
            </a:r>
            <a:r>
              <a:rPr lang="en-US" dirty="0" smtClean="0"/>
              <a:t>: The </a:t>
            </a:r>
            <a:r>
              <a:rPr lang="en-US" dirty="0" err="1" smtClean="0"/>
              <a:t>CoIs</a:t>
            </a:r>
            <a:r>
              <a:rPr lang="en-US" dirty="0" smtClean="0"/>
              <a:t> to which this link applies</a:t>
            </a:r>
          </a:p>
          <a:p>
            <a:r>
              <a:rPr lang="en-US" dirty="0" smtClean="0"/>
              <a:t>Start of link is implied by location in the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85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Generated by an RP to request a Trust Path to reach a AAA server in a destination realm</a:t>
            </a:r>
          </a:p>
          <a:p>
            <a:r>
              <a:rPr lang="en-US" dirty="0" smtClean="0"/>
              <a:t>When a Trust Path Query is received, the Trust Router:</a:t>
            </a:r>
          </a:p>
          <a:p>
            <a:pPr lvl="1"/>
            <a:r>
              <a:rPr lang="en-US" dirty="0" smtClean="0"/>
              <a:t>Authenticates the RP, and checks local policy to determine whether or not to reply</a:t>
            </a:r>
          </a:p>
          <a:p>
            <a:pPr lvl="1"/>
            <a:r>
              <a:rPr lang="en-US" dirty="0" smtClean="0"/>
              <a:t>Searches its tree of Trust Paths to find the best path to reach the destination</a:t>
            </a:r>
          </a:p>
          <a:p>
            <a:pPr lvl="1"/>
            <a:r>
              <a:rPr lang="en-US" dirty="0" smtClean="0"/>
              <a:t>Returns the best path, if found, to the 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57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Questions?  Feedback?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uestions about what we are proposing?</a:t>
            </a:r>
          </a:p>
          <a:p>
            <a:r>
              <a:rPr lang="en-US" dirty="0" smtClean="0"/>
              <a:t>Feedback on this </a:t>
            </a:r>
            <a:r>
              <a:rPr lang="en-US" dirty="0" smtClean="0"/>
              <a:t>proposal?</a:t>
            </a:r>
          </a:p>
          <a:p>
            <a:endParaRPr lang="en-US" dirty="0"/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WG Chairs have suggested that we start with a problem statement document.  Thoughts?</a:t>
            </a:r>
          </a:p>
          <a:p>
            <a:pPr lvl="1"/>
            <a:r>
              <a:rPr lang="en-US" dirty="0" smtClean="0"/>
              <a:t>Who is interested in helping us with this work?</a:t>
            </a:r>
          </a:p>
          <a:p>
            <a:pPr lvl="2"/>
            <a:r>
              <a:rPr lang="en-US" dirty="0" smtClean="0"/>
              <a:t>Review documents, contribute text, etc.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31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Drafts describe </a:t>
            </a:r>
            <a:r>
              <a:rPr lang="en-US" dirty="0" smtClean="0"/>
              <a:t>a mechanism for establishing trust across a </a:t>
            </a:r>
            <a:r>
              <a:rPr lang="en-US" dirty="0" err="1" smtClean="0"/>
              <a:t>multihop</a:t>
            </a:r>
            <a:r>
              <a:rPr lang="en-US" dirty="0" smtClean="0"/>
              <a:t> ABFAB federation</a:t>
            </a:r>
          </a:p>
          <a:p>
            <a:pPr lvl="1"/>
            <a:r>
              <a:rPr lang="en-US" dirty="0" smtClean="0"/>
              <a:t>Where not all AAA Clients and Servers are connected via a single AAA server</a:t>
            </a:r>
          </a:p>
          <a:p>
            <a:pPr lvl="1"/>
            <a:r>
              <a:rPr lang="en-US" dirty="0" smtClean="0"/>
              <a:t>Replaces current </a:t>
            </a:r>
            <a:r>
              <a:rPr lang="en-US" dirty="0" err="1" smtClean="0"/>
              <a:t>multihop</a:t>
            </a:r>
            <a:r>
              <a:rPr lang="en-US" dirty="0" smtClean="0"/>
              <a:t> AAA substrate </a:t>
            </a:r>
            <a:r>
              <a:rPr lang="en-US" dirty="0" smtClean="0"/>
              <a:t>that requires</a:t>
            </a:r>
            <a:r>
              <a:rPr lang="en-US" dirty="0" smtClean="0"/>
              <a:t> </a:t>
            </a:r>
            <a:r>
              <a:rPr lang="en-US" dirty="0" smtClean="0"/>
              <a:t>manual configuration at every hop</a:t>
            </a:r>
          </a:p>
          <a:p>
            <a:r>
              <a:rPr lang="en-US" dirty="0" smtClean="0"/>
              <a:t> Introduces a new ABFAB entity called the Trust Router</a:t>
            </a:r>
          </a:p>
          <a:p>
            <a:pPr lvl="1"/>
            <a:r>
              <a:rPr lang="en-US" dirty="0" smtClean="0"/>
              <a:t>Trust router and KNP are combined to provide support for </a:t>
            </a:r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</a:p>
        </p:txBody>
      </p:sp>
    </p:spTree>
    <p:extLst>
      <p:ext uri="{BB962C8B-B14F-4D97-AF65-F5344CB8AC3E}">
        <p14:creationId xmlns:p14="http://schemas.microsoft.com/office/powerpoint/2010/main" val="748560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191000" y="4114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9" name="Oval 8"/>
          <p:cNvSpPr/>
          <p:nvPr/>
        </p:nvSpPr>
        <p:spPr>
          <a:xfrm>
            <a:off x="51816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004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ca</a:t>
            </a:r>
            <a:endParaRPr lang="en-GB" b="1" dirty="0"/>
          </a:p>
        </p:txBody>
      </p:sp>
      <p:cxnSp>
        <p:nvCxnSpPr>
          <p:cNvPr id="18" name="Straight Connector 17"/>
          <p:cNvCxnSpPr>
            <a:stCxn id="11" idx="5"/>
            <a:endCxn id="6" idx="1"/>
          </p:cNvCxnSpPr>
          <p:nvPr/>
        </p:nvCxnSpPr>
        <p:spPr>
          <a:xfrm rot="16200000" flipH="1">
            <a:off x="35413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6" idx="7"/>
          </p:cNvCxnSpPr>
          <p:nvPr/>
        </p:nvCxnSpPr>
        <p:spPr>
          <a:xfrm rot="5400000">
            <a:off x="45319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57" idx="1"/>
            <a:endCxn id="6" idx="5"/>
          </p:cNvCxnSpPr>
          <p:nvPr/>
        </p:nvCxnSpPr>
        <p:spPr>
          <a:xfrm rot="16200000" flipV="1">
            <a:off x="4755006" y="4526405"/>
            <a:ext cx="449870" cy="537229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6" idx="3"/>
          </p:cNvCxnSpPr>
          <p:nvPr/>
        </p:nvCxnSpPr>
        <p:spPr>
          <a:xfrm rot="5400000" flipH="1" flipV="1">
            <a:off x="4074785" y="4520826"/>
            <a:ext cx="156230" cy="2547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1" idx="6"/>
            <a:endCxn id="9" idx="2"/>
          </p:cNvCxnSpPr>
          <p:nvPr/>
        </p:nvCxnSpPr>
        <p:spPr>
          <a:xfrm>
            <a:off x="3810000" y="3086100"/>
            <a:ext cx="13716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1" idx="1"/>
          </p:cNvCxnSpPr>
          <p:nvPr/>
        </p:nvCxnSpPr>
        <p:spPr>
          <a:xfrm rot="16200000" flipV="1">
            <a:off x="3015480" y="2623321"/>
            <a:ext cx="230515" cy="317874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1" idx="0"/>
          </p:cNvCxnSpPr>
          <p:nvPr/>
        </p:nvCxnSpPr>
        <p:spPr>
          <a:xfrm rot="5400000" flipH="1" flipV="1">
            <a:off x="3352800" y="2667000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1" idx="2"/>
          </p:cNvCxnSpPr>
          <p:nvPr/>
        </p:nvCxnSpPr>
        <p:spPr>
          <a:xfrm rot="10800000">
            <a:off x="28194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5334794" y="26662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9" idx="7"/>
          </p:cNvCxnSpPr>
          <p:nvPr/>
        </p:nvCxnSpPr>
        <p:spPr>
          <a:xfrm rot="10800000" flipV="1">
            <a:off x="5701926" y="2666999"/>
            <a:ext cx="317874" cy="230515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9" idx="6"/>
          </p:cNvCxnSpPr>
          <p:nvPr/>
        </p:nvCxnSpPr>
        <p:spPr>
          <a:xfrm rot="10800000" flipV="1">
            <a:off x="57912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53340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2" name="Oval 51"/>
          <p:cNvSpPr/>
          <p:nvPr/>
        </p:nvSpPr>
        <p:spPr>
          <a:xfrm>
            <a:off x="59436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3" name="Oval 52"/>
          <p:cNvSpPr/>
          <p:nvPr/>
        </p:nvSpPr>
        <p:spPr>
          <a:xfrm>
            <a:off x="61722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4" name="Oval 53"/>
          <p:cNvSpPr/>
          <p:nvPr/>
        </p:nvSpPr>
        <p:spPr>
          <a:xfrm>
            <a:off x="33528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5" name="Oval 54"/>
          <p:cNvSpPr/>
          <p:nvPr/>
        </p:nvSpPr>
        <p:spPr>
          <a:xfrm>
            <a:off x="27432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6" name="Oval 55"/>
          <p:cNvSpPr/>
          <p:nvPr/>
        </p:nvSpPr>
        <p:spPr>
          <a:xfrm>
            <a:off x="25146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7" name="Oval 56"/>
          <p:cNvSpPr/>
          <p:nvPr/>
        </p:nvSpPr>
        <p:spPr>
          <a:xfrm>
            <a:off x="5181600" y="4953000"/>
            <a:ext cx="45720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err="1" smtClean="0"/>
              <a:t>uk</a:t>
            </a:r>
            <a:endParaRPr lang="en-GB" b="1" dirty="0"/>
          </a:p>
        </p:txBody>
      </p:sp>
      <p:sp>
        <p:nvSpPr>
          <p:cNvPr id="58" name="Oval 57"/>
          <p:cNvSpPr/>
          <p:nvPr/>
        </p:nvSpPr>
        <p:spPr>
          <a:xfrm>
            <a:off x="3733800" y="46482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59" name="Straight Connector 58"/>
          <p:cNvCxnSpPr/>
          <p:nvPr/>
        </p:nvCxnSpPr>
        <p:spPr>
          <a:xfrm rot="5400000" flipH="1" flipV="1">
            <a:off x="4344194" y="4799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4343400" y="49530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10800000">
            <a:off x="4876800" y="44958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Line Callout 1 66"/>
          <p:cNvSpPr/>
          <p:nvPr/>
        </p:nvSpPr>
        <p:spPr>
          <a:xfrm>
            <a:off x="5562600" y="4191000"/>
            <a:ext cx="1905000" cy="533400"/>
          </a:xfrm>
          <a:prstGeom prst="borderCallout1">
            <a:avLst>
              <a:gd name="adj1" fmla="val 79356"/>
              <a:gd name="adj2" fmla="val -454"/>
              <a:gd name="adj3" fmla="val 103794"/>
              <a:gd name="adj4" fmla="val -2034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Announce</a:t>
            </a:r>
            <a:r>
              <a:rPr lang="en-US" dirty="0" smtClean="0"/>
              <a:t> </a:t>
            </a:r>
            <a:r>
              <a:rPr lang="en-US" dirty="0" err="1" smtClean="0"/>
              <a:t>eduroam</a:t>
            </a:r>
            <a:r>
              <a:rPr lang="en-US" dirty="0" smtClean="0"/>
              <a:t>: ja.net</a:t>
            </a:r>
            <a:endParaRPr lang="en-GB" dirty="0"/>
          </a:p>
        </p:txBody>
      </p:sp>
      <p:cxnSp>
        <p:nvCxnSpPr>
          <p:cNvPr id="68" name="Straight Connector 67"/>
          <p:cNvCxnSpPr/>
          <p:nvPr/>
        </p:nvCxnSpPr>
        <p:spPr>
          <a:xfrm rot="5400000" flipH="1" flipV="1">
            <a:off x="5258594" y="5561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5257800" y="5715000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527946" y="5650468"/>
            <a:ext cx="720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ja.net</a:t>
            </a:r>
            <a:endParaRPr lang="en-GB" dirty="0"/>
          </a:p>
        </p:txBody>
      </p:sp>
      <p:cxnSp>
        <p:nvCxnSpPr>
          <p:cNvPr id="71" name="Straight Arrow Connector 70"/>
          <p:cNvCxnSpPr/>
          <p:nvPr/>
        </p:nvCxnSpPr>
        <p:spPr>
          <a:xfrm rot="16200000" flipV="1">
            <a:off x="35052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47244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35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loud 19"/>
          <p:cNvSpPr/>
          <p:nvPr/>
        </p:nvSpPr>
        <p:spPr>
          <a:xfrm>
            <a:off x="3429000" y="2514600"/>
            <a:ext cx="2362200" cy="1066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Trust router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RADIUS substrate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Trust Router allows path selection through the AAA </a:t>
            </a:r>
            <a:r>
              <a:rPr lang="en-GB" sz="2400" b="1" dirty="0" smtClean="0"/>
              <a:t>fabric</a:t>
            </a:r>
          </a:p>
          <a:p>
            <a:r>
              <a:rPr lang="en-GB" sz="2400" b="1" dirty="0" smtClean="0"/>
              <a:t>Eliminates need for manual configuration at each hop</a:t>
            </a:r>
          </a:p>
          <a:p>
            <a:pPr marL="0" indent="0">
              <a:buNone/>
            </a:pPr>
            <a:endParaRPr lang="en-GB" sz="24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436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352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8100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7244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816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3205018" y="2395298"/>
            <a:ext cx="2724727" cy="1271538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724400" y="1649456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45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of Interest (</a:t>
            </a:r>
            <a:r>
              <a:rPr lang="en-US" dirty="0" err="1" smtClean="0"/>
              <a:t>CoI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Conceptually:  A set of users </a:t>
            </a:r>
            <a:r>
              <a:rPr lang="en-US" dirty="0"/>
              <a:t>(Principals) and </a:t>
            </a:r>
            <a:r>
              <a:rPr lang="en-US" dirty="0" smtClean="0"/>
              <a:t>Services</a:t>
            </a:r>
          </a:p>
          <a:p>
            <a:r>
              <a:rPr lang="en-US" dirty="0"/>
              <a:t>Technically:  Set of </a:t>
            </a:r>
            <a:r>
              <a:rPr lang="en-US" dirty="0" err="1"/>
              <a:t>IdPs</a:t>
            </a:r>
            <a:r>
              <a:rPr lang="en-US" dirty="0"/>
              <a:t>, Relying Parties and Trust </a:t>
            </a:r>
            <a:r>
              <a:rPr lang="en-US" dirty="0" smtClean="0"/>
              <a:t>Routers</a:t>
            </a:r>
          </a:p>
          <a:p>
            <a:endParaRPr lang="en-US" dirty="0"/>
          </a:p>
          <a:p>
            <a:r>
              <a:rPr lang="en-US" dirty="0" smtClean="0"/>
              <a:t>Each </a:t>
            </a:r>
            <a:r>
              <a:rPr lang="en-US" dirty="0" err="1" smtClean="0"/>
              <a:t>CoI</a:t>
            </a:r>
            <a:r>
              <a:rPr lang="en-US" dirty="0" smtClean="0"/>
              <a:t> results in a separate routing tree, as paths must traverse nodes that are part of the right community</a:t>
            </a:r>
          </a:p>
          <a:p>
            <a:r>
              <a:rPr lang="en-US" dirty="0" smtClean="0"/>
              <a:t>Desire to support many Communities of Interest using a shared set of infrastructure and credentials</a:t>
            </a:r>
          </a:p>
          <a:p>
            <a:r>
              <a:rPr lang="en-US" dirty="0" smtClean="0"/>
              <a:t>Dynamic Trust </a:t>
            </a:r>
            <a:r>
              <a:rPr lang="en-US" dirty="0"/>
              <a:t>R</a:t>
            </a:r>
            <a:r>
              <a:rPr lang="en-US" dirty="0" smtClean="0"/>
              <a:t>outer makes it practical to support many Communities of Interest that come and go through a lightweight creation process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8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Trust Link represents an available KNP hop between a Trust Router and and another Trust Router or a AAA Server</a:t>
            </a:r>
          </a:p>
          <a:p>
            <a:r>
              <a:rPr lang="en-US" dirty="0" smtClean="0"/>
              <a:t>A Trust Link is an assertion that a Trust Router is willing to provide temporary identities to access another element in the ABFAB system</a:t>
            </a:r>
          </a:p>
          <a:p>
            <a:pPr lvl="1"/>
            <a:r>
              <a:rPr lang="en-US" dirty="0" smtClean="0"/>
              <a:t>Another Trust Router</a:t>
            </a:r>
          </a:p>
          <a:p>
            <a:pPr lvl="1"/>
            <a:r>
              <a:rPr lang="en-US" dirty="0" smtClean="0"/>
              <a:t>Or a AAA Server (Radius, </a:t>
            </a:r>
            <a:r>
              <a:rPr lang="en-US" dirty="0" err="1" smtClean="0"/>
              <a:t>RadSec</a:t>
            </a:r>
            <a:r>
              <a:rPr lang="en-US" dirty="0" smtClean="0"/>
              <a:t> or Diameter)</a:t>
            </a:r>
          </a:p>
          <a:p>
            <a:r>
              <a:rPr lang="en-US" dirty="0" smtClean="0"/>
              <a:t>Shown as a realm name and realm name (type), separated by an arrow</a:t>
            </a:r>
          </a:p>
          <a:p>
            <a:pPr lvl="1"/>
            <a:r>
              <a:rPr lang="en-US" dirty="0" smtClean="0"/>
              <a:t>A-&gt;B(T) indicates there is a Trust Link from realm A to a Trust Router in realm B</a:t>
            </a:r>
          </a:p>
          <a:p>
            <a:pPr lvl="1"/>
            <a:r>
              <a:rPr lang="en-US" dirty="0" err="1" smtClean="0"/>
              <a:t>ja.net</a:t>
            </a:r>
            <a:r>
              <a:rPr lang="en-US" dirty="0" smtClean="0"/>
              <a:t> -&gt; </a:t>
            </a:r>
            <a:r>
              <a:rPr lang="en-US" dirty="0" err="1" smtClean="0"/>
              <a:t>oxford.ac.uk</a:t>
            </a:r>
            <a:r>
              <a:rPr lang="en-US" dirty="0" smtClean="0"/>
              <a:t>(R) indicates there is a Trust Link from </a:t>
            </a:r>
            <a:r>
              <a:rPr lang="en-US" dirty="0" err="1" smtClean="0"/>
              <a:t>ja.net</a:t>
            </a:r>
            <a:r>
              <a:rPr lang="en-US" dirty="0" smtClean="0"/>
              <a:t> to a AAA Server in </a:t>
            </a:r>
            <a:r>
              <a:rPr lang="en-US" dirty="0" err="1" smtClean="0"/>
              <a:t>oxford.ac.uk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88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Trust Path is a series of KNP hops that can be used to reach a AAA server in a destination realm</a:t>
            </a:r>
          </a:p>
          <a:p>
            <a:r>
              <a:rPr lang="en-US" dirty="0" smtClean="0"/>
              <a:t>Each </a:t>
            </a:r>
            <a:r>
              <a:rPr lang="en-US" dirty="0" smtClean="0"/>
              <a:t>hop across the substrate is </a:t>
            </a:r>
            <a:r>
              <a:rPr lang="en-US" dirty="0" smtClean="0"/>
              <a:t>called a Trust Link</a:t>
            </a:r>
          </a:p>
          <a:p>
            <a:r>
              <a:rPr lang="en-US" dirty="0" smtClean="0"/>
              <a:t>Shown as series of realms and types, connected by arrows</a:t>
            </a:r>
          </a:p>
          <a:p>
            <a:pPr lvl="1"/>
            <a:r>
              <a:rPr lang="en-US" dirty="0" smtClean="0"/>
              <a:t>Currently defined  types are Trust Router (T) or AAA Server (R)</a:t>
            </a:r>
          </a:p>
          <a:p>
            <a:pPr lvl="1"/>
            <a:r>
              <a:rPr lang="en-US" dirty="0" smtClean="0"/>
              <a:t>Example:  A -&gt; B(T) -&gt; C(T) -&gt; D(T) -&gt; D(R)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25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Trust Router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Trust Router Protocol</a:t>
            </a:r>
          </a:p>
          <a:p>
            <a:pPr lvl="1"/>
            <a:r>
              <a:rPr lang="en-US" dirty="0" smtClean="0"/>
              <a:t>Distributes information about available Trust Links in the network</a:t>
            </a:r>
          </a:p>
          <a:p>
            <a:pPr lvl="1"/>
            <a:r>
              <a:rPr lang="en-US" dirty="0" smtClean="0"/>
              <a:t>Calculates a tree of Trust Paths to reach target destinations</a:t>
            </a:r>
          </a:p>
          <a:p>
            <a:r>
              <a:rPr lang="en-US" dirty="0" smtClean="0"/>
              <a:t>Trust Path Query </a:t>
            </a:r>
          </a:p>
          <a:p>
            <a:pPr lvl="1"/>
            <a:r>
              <a:rPr lang="en-US" dirty="0" smtClean="0"/>
              <a:t>Provide “best” path to a destination realm in response to queries from local RPs</a:t>
            </a:r>
          </a:p>
          <a:p>
            <a:r>
              <a:rPr lang="en-US" dirty="0" smtClean="0"/>
              <a:t>Temporary Identity Request</a:t>
            </a:r>
          </a:p>
          <a:p>
            <a:pPr lvl="1"/>
            <a:r>
              <a:rPr lang="en-US" dirty="0" smtClean="0"/>
              <a:t>Provision temporary identities that RPs can use to reach the next hop in the Trust Path, in response to KNP requests from RPs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835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</a:t>
            </a:r>
            <a:r>
              <a:rPr lang="en-US" dirty="0" smtClean="0"/>
              <a:t>Protocol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Exchange information about Trust Links between Trust Routers</a:t>
            </a:r>
          </a:p>
          <a:p>
            <a:pPr lvl="1"/>
            <a:r>
              <a:rPr lang="en-US" dirty="0" smtClean="0"/>
              <a:t>Trust Links are unidirectional and of a specific type</a:t>
            </a:r>
          </a:p>
          <a:p>
            <a:pPr lvl="2"/>
            <a:r>
              <a:rPr lang="en-US" dirty="0" smtClean="0"/>
              <a:t>A -&gt; B(T) does not imply A -&gt; B(R), B -&gt; A(T) or B -&gt; A(R)</a:t>
            </a:r>
          </a:p>
          <a:p>
            <a:pPr lvl="1"/>
            <a:r>
              <a:rPr lang="en-US" dirty="0" smtClean="0"/>
              <a:t>Realm names are not necessarily hierarchical, but they may be</a:t>
            </a:r>
          </a:p>
          <a:p>
            <a:pPr lvl="2"/>
            <a:r>
              <a:rPr lang="en-US" dirty="0" smtClean="0"/>
              <a:t>example-</a:t>
            </a:r>
            <a:r>
              <a:rPr lang="en-US" dirty="0" err="1" smtClean="0"/>
              <a:t>u.ac.uk</a:t>
            </a:r>
            <a:r>
              <a:rPr lang="en-US" dirty="0" smtClean="0"/>
              <a:t> is not necessarily reached via .</a:t>
            </a:r>
            <a:r>
              <a:rPr lang="en-US" dirty="0" err="1" smtClean="0"/>
              <a:t>uk</a:t>
            </a:r>
            <a:r>
              <a:rPr lang="en-US" dirty="0" smtClean="0"/>
              <a:t> or .</a:t>
            </a:r>
            <a:r>
              <a:rPr lang="en-US" dirty="0" err="1" smtClean="0"/>
              <a:t>ac.uk</a:t>
            </a:r>
            <a:endParaRPr lang="en-US" dirty="0"/>
          </a:p>
          <a:p>
            <a:r>
              <a:rPr lang="en-US" dirty="0" smtClean="0"/>
              <a:t>Tree of available Trust Paths rooted in local realm is calculated by each Trust Router</a:t>
            </a:r>
          </a:p>
        </p:txBody>
      </p:sp>
    </p:spTree>
    <p:extLst>
      <p:ext uri="{BB962C8B-B14F-4D97-AF65-F5344CB8AC3E}">
        <p14:creationId xmlns:p14="http://schemas.microsoft.com/office/powerpoint/2010/main" val="405586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4150</TotalTime>
  <Words>741</Words>
  <Application>Microsoft Macintosh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Multihop Federations  &amp; Trust Router draft-mrw-abfab-multihop-fed-02.txt draft-mrw-abfab-trust-router-01.txt </vt:lpstr>
      <vt:lpstr>Multihop Federations</vt:lpstr>
      <vt:lpstr>Trust router protocol</vt:lpstr>
      <vt:lpstr>RADIUS substrate</vt:lpstr>
      <vt:lpstr>Community of Interest (CoI)</vt:lpstr>
      <vt:lpstr>Trust Link</vt:lpstr>
      <vt:lpstr>Trust Path</vt:lpstr>
      <vt:lpstr>Trust Router Functions</vt:lpstr>
      <vt:lpstr>Trust Router Protocol </vt:lpstr>
      <vt:lpstr>Trust Router Messages</vt:lpstr>
      <vt:lpstr>Compact Tree Representation</vt:lpstr>
      <vt:lpstr>Trust Path Query</vt:lpstr>
      <vt:lpstr> Questions?  Feedback?</vt:lpstr>
    </vt:vector>
  </TitlesOfParts>
  <Company>ThingMagic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Multihop Federations draft-mrw-abfab-multihop-fed-01.txt </dc:title>
  <dc:creator>Margaret Wasserman</dc:creator>
  <cp:lastModifiedBy>Margaret Wasserman</cp:lastModifiedBy>
  <cp:revision>44</cp:revision>
  <dcterms:created xsi:type="dcterms:W3CDTF">2011-07-18T20:13:49Z</dcterms:created>
  <dcterms:modified xsi:type="dcterms:W3CDTF">2011-11-18T03:11:10Z</dcterms:modified>
</cp:coreProperties>
</file>