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0"/>
  </p:notesMasterIdLst>
  <p:handoutMasterIdLst>
    <p:handoutMasterId r:id="rId11"/>
  </p:handoutMasterIdLst>
  <p:sldIdLst>
    <p:sldId id="259" r:id="rId2"/>
    <p:sldId id="261" r:id="rId3"/>
    <p:sldId id="262" r:id="rId4"/>
    <p:sldId id="263" r:id="rId5"/>
    <p:sldId id="264" r:id="rId6"/>
    <p:sldId id="267" r:id="rId7"/>
    <p:sldId id="265" r:id="rId8"/>
    <p:sldId id="266" r:id="rId9"/>
  </p:sldIdLst>
  <p:sldSz cx="9144000" cy="6858000" type="screen4x3"/>
  <p:notesSz cx="6884988" cy="100187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61"/>
            <p14:sldId id="262"/>
            <p14:sldId id="263"/>
            <p14:sldId id="264"/>
            <p14:sldId id="267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8FBF"/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152" y="-102"/>
      </p:cViewPr>
      <p:guideLst>
        <p:guide orient="horz" pos="867"/>
        <p:guide orient="horz" pos="4110"/>
        <p:guide orient="horz" pos="663"/>
        <p:guide orient="horz" pos="2262"/>
        <p:guide orient="horz" pos="2171"/>
        <p:guide orient="horz" pos="3566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0" d="100"/>
          <a:sy n="40" d="100"/>
        </p:scale>
        <p:origin x="-2178" y="-126"/>
      </p:cViewPr>
      <p:guideLst>
        <p:guide orient="horz" pos="3155"/>
        <p:guide pos="216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2011-11-14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RTCP SDES SRCNAME </a:t>
            </a:r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IETF 82 - AVTEXT </a:t>
            </a:r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2011-11-14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82 - AVTEXT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353D-F306-481A-B3D0-C36CE0BF9563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RTCP SDES SRCNAME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2011-11-14 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82 - AVTEXT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353D-F306-481A-B3D0-C36CE0BF9563}" type="slidenum">
              <a:rPr lang="en-US" smtClean="0"/>
              <a:t>2</a:t>
            </a:fld>
            <a:endParaRPr lang="en-US"/>
          </a:p>
        </p:txBody>
      </p:sp>
      <p:sp>
        <p:nvSpPr>
          <p:cNvPr id="11" name="Header Placeholder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RTCP SDES SRCNAME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69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701" y="4090990"/>
            <a:ext cx="8355013" cy="2016125"/>
          </a:xfrm>
        </p:spPr>
        <p:txBody>
          <a:bodyPr/>
          <a:lstStyle>
            <a:lvl1pPr marL="0" indent="0"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  <a:endParaRPr lang="en-US" dirty="0"/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6875" y="2459594"/>
            <a:ext cx="8351838" cy="738664"/>
          </a:xfrm>
        </p:spPr>
        <p:txBody>
          <a:bodyPr anchor="ctr"/>
          <a:lstStyle>
            <a:lvl1pPr>
              <a:defRPr sz="480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4" y="2540000"/>
            <a:ext cx="14763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48 </a:t>
            </a:r>
            <a:r>
              <a:rPr lang="en-US" sz="1200" dirty="0" smtClean="0">
                <a:solidFill>
                  <a:srgbClr val="FFFFFF"/>
                </a:solidFill>
              </a:rPr>
              <a:t>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6A8FBF"/>
                </a:solidFill>
              </a:rPr>
              <a:t>CAPITALS</a:t>
            </a:r>
            <a:endParaRPr lang="en-US" sz="1200" dirty="0">
              <a:solidFill>
                <a:srgbClr val="6A8FB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2536" name="Logo_T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2425" y="-17462"/>
            <a:ext cx="8032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646613" y="1376363"/>
            <a:ext cx="4102100" cy="42846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four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1" y="13763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thou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5275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4645025" y="1376363"/>
            <a:ext cx="410368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3228975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6061075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_S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and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42846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560072"/>
            <a:ext cx="782637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41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32 pt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(32 pt makes 2 rows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6A8FBF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21510" name="Line_SM"/>
          <p:cNvSpPr>
            <a:spLocks noChangeArrowheads="1"/>
          </p:cNvSpPr>
          <p:nvPr/>
        </p:nvSpPr>
        <p:spPr bwMode="auto">
          <a:xfrm>
            <a:off x="153989" y="1093790"/>
            <a:ext cx="8828087" cy="222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 algn="ctr">
            <a:noFill/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dirty="0"/>
          </a:p>
        </p:txBody>
      </p:sp>
      <p:sp>
        <p:nvSpPr>
          <p:cNvPr id="21518" name="Line"/>
          <p:cNvSpPr>
            <a:spLocks noChangeShapeType="1"/>
          </p:cNvSpPr>
          <p:nvPr userDrawn="1"/>
        </p:nvSpPr>
        <p:spPr bwMode="auto">
          <a:xfrm flipH="1">
            <a:off x="-792162" y="0"/>
            <a:ext cx="595313" cy="15875"/>
          </a:xfrm>
          <a:prstGeom prst="line">
            <a:avLst/>
          </a:prstGeom>
          <a:noFill/>
          <a:ln w="12700">
            <a:noFill/>
            <a:round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endParaRPr lang="en-US" dirty="0"/>
          </a:p>
        </p:txBody>
      </p:sp>
      <p:pic>
        <p:nvPicPr>
          <p:cNvPr id="21520" name="Logo_SM" descr="ERI_FH_rgb"/>
          <p:cNvPicPr>
            <a:picLocks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txtfooterCopy"/>
          <p:cNvSpPr txBox="1">
            <a:spLocks noChangeArrowheads="1"/>
          </p:cNvSpPr>
          <p:nvPr userDrawn="1"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RTCP SDES SRCNAME  |  Magnus Westerlund  |  IETF 82 - AVTEXT  |  2011-11-14  |  Page </a:t>
            </a:r>
            <a:fld id="{CB617D3D-1CE5-472A-8139-B975C83387C2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9" r:id="rId7"/>
    <p:sldLayoutId id="2147483658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fontAlgn="base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datatracker.ietf.org/doc/draft-westerlund-avtext-rtcp-sdes-srcnam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draft-westerlund-avtcore-rtp-simulcas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393700" y="2489756"/>
            <a:ext cx="8351838" cy="738664"/>
          </a:xfrm>
        </p:spPr>
        <p:txBody>
          <a:bodyPr/>
          <a:lstStyle/>
          <a:p>
            <a:r>
              <a:rPr lang="en-US" dirty="0" smtClean="0"/>
              <a:t>RTCP SDES SRCNAME</a:t>
            </a:r>
            <a:endParaRPr lang="en-US" dirty="0"/>
          </a:p>
        </p:txBody>
      </p:sp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Magnus Westerlund</a:t>
            </a:r>
          </a:p>
          <a:p>
            <a:r>
              <a:rPr lang="en-US" dirty="0" smtClean="0"/>
              <a:t>Bo </a:t>
            </a:r>
            <a:r>
              <a:rPr lang="en-US" dirty="0" err="1" smtClean="0"/>
              <a:t>Burman</a:t>
            </a:r>
            <a:endParaRPr lang="en-US" dirty="0" smtClean="0"/>
          </a:p>
          <a:p>
            <a:r>
              <a:rPr lang="en-US" dirty="0" err="1" smtClean="0"/>
              <a:t>Patrik</a:t>
            </a:r>
            <a:r>
              <a:rPr lang="en-US" dirty="0" smtClean="0"/>
              <a:t> </a:t>
            </a:r>
            <a:r>
              <a:rPr lang="en-US" dirty="0" err="1" smtClean="0"/>
              <a:t>Sandgren</a:t>
            </a:r>
            <a:endParaRPr lang="en-US" dirty="0" smtClean="0"/>
          </a:p>
          <a:p>
            <a:r>
              <a:rPr lang="sv-SE" dirty="0">
                <a:hlinkClick r:id="rId4"/>
              </a:rPr>
              <a:t>draft-westerlund-avtext-rtcp-sdes-srcname-00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Problem</a:t>
            </a:r>
          </a:p>
          <a:p>
            <a:r>
              <a:rPr lang="en-US" dirty="0" smtClean="0"/>
              <a:t>Use Cases</a:t>
            </a:r>
          </a:p>
          <a:p>
            <a:r>
              <a:rPr lang="en-US" dirty="0" smtClean="0"/>
              <a:t>Related Solutions</a:t>
            </a:r>
          </a:p>
          <a:p>
            <a:r>
              <a:rPr lang="en-US" dirty="0" smtClean="0"/>
              <a:t>Proposal</a:t>
            </a:r>
          </a:p>
          <a:p>
            <a:r>
              <a:rPr lang="en-US" dirty="0" smtClean="0"/>
              <a:t>Way Forward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5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Associating multiple SSRCs related to a single media sources:</a:t>
            </a:r>
          </a:p>
          <a:p>
            <a:pPr lvl="1"/>
            <a:r>
              <a:rPr lang="en-US" dirty="0" smtClean="0"/>
              <a:t>Media source are: Camera, Microphone, Keyboard, Mixes of the Media, Media compositions, Conceptual Source (like video of most active speaker)</a:t>
            </a:r>
          </a:p>
          <a:p>
            <a:pPr lvl="1"/>
            <a:r>
              <a:rPr lang="en-US" dirty="0" smtClean="0"/>
              <a:t>SSRCs may be in same or different RTP sessions</a:t>
            </a:r>
          </a:p>
          <a:p>
            <a:pPr lvl="1"/>
            <a:r>
              <a:rPr lang="en-US" dirty="0" smtClean="0"/>
              <a:t>CNAME is not sufficient when a end-point has multiple media sources in any given RTP session that needs associating</a:t>
            </a:r>
          </a:p>
          <a:p>
            <a:r>
              <a:rPr lang="en-US" dirty="0" smtClean="0"/>
              <a:t>For streams in different RTP sessions, requiring the same SSRC over multiple Sessions could be used</a:t>
            </a:r>
          </a:p>
          <a:p>
            <a:pPr lvl="1"/>
            <a:r>
              <a:rPr lang="en-US" dirty="0" smtClean="0"/>
              <a:t>Forces SSRC collision to change in all sessions</a:t>
            </a:r>
          </a:p>
          <a:p>
            <a:pPr lvl="1"/>
            <a:r>
              <a:rPr lang="en-US" dirty="0" smtClean="0"/>
              <a:t>Same SSRC can’t be used when streams are in the same session</a:t>
            </a:r>
          </a:p>
          <a:p>
            <a:r>
              <a:rPr lang="en-US" dirty="0"/>
              <a:t>Should be possible to use in all use cases where this RTP/RTCP mechanism is needed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0259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RTP Retransmission with SSRC multiplexing</a:t>
            </a:r>
          </a:p>
          <a:p>
            <a:pPr lvl="1"/>
            <a:r>
              <a:rPr lang="en-US" dirty="0" smtClean="0"/>
              <a:t>Determines association between source and retransmission by matching NACK to Retransmitted packet based on sequence number</a:t>
            </a:r>
          </a:p>
          <a:p>
            <a:pPr lvl="1"/>
            <a:r>
              <a:rPr lang="en-US" dirty="0" smtClean="0"/>
              <a:t>Limitation that end-points can’t have multiple outstanding retransmission request before association is established.</a:t>
            </a:r>
          </a:p>
          <a:p>
            <a:pPr lvl="1"/>
            <a:r>
              <a:rPr lang="en-US" dirty="0" smtClean="0"/>
              <a:t>Not guaranteed to work in group communication cases</a:t>
            </a:r>
          </a:p>
          <a:p>
            <a:r>
              <a:rPr lang="en-US" dirty="0" smtClean="0"/>
              <a:t>Simulcasting different version of the same stream</a:t>
            </a:r>
          </a:p>
          <a:p>
            <a:pPr lvl="1"/>
            <a:r>
              <a:rPr lang="en-US" dirty="0" smtClean="0">
                <a:hlinkClick r:id="rId2"/>
              </a:rPr>
              <a:t>draft-westerlund-avtcore-rtp-simulcast-00</a:t>
            </a:r>
            <a:endParaRPr lang="en-US" dirty="0" smtClean="0"/>
          </a:p>
          <a:p>
            <a:pPr lvl="1"/>
            <a:r>
              <a:rPr lang="en-US" dirty="0" smtClean="0"/>
              <a:t>Different alternative encodings of the same source needs to be associated</a:t>
            </a:r>
          </a:p>
          <a:p>
            <a:r>
              <a:rPr lang="en-US" dirty="0" smtClean="0"/>
              <a:t>SVC using Multi-session Transport</a:t>
            </a:r>
          </a:p>
          <a:p>
            <a:pPr lvl="1"/>
            <a:r>
              <a:rPr lang="en-US" dirty="0" smtClean="0"/>
              <a:t>Underspecified but appear to rely on same SSRC over multiple sessions to associate different layers</a:t>
            </a:r>
          </a:p>
          <a:p>
            <a:r>
              <a:rPr lang="en-US" dirty="0" smtClean="0"/>
              <a:t>Forward Error Correction</a:t>
            </a:r>
          </a:p>
          <a:p>
            <a:pPr lvl="1"/>
            <a:r>
              <a:rPr lang="en-US" dirty="0" smtClean="0"/>
              <a:t>Needs to associate the FEC data with source stream(s)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987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SSRC-Group (RFC5956)</a:t>
            </a:r>
          </a:p>
          <a:p>
            <a:pPr lvl="1"/>
            <a:r>
              <a:rPr lang="en-US" dirty="0" smtClean="0"/>
              <a:t>Defined in SDP</a:t>
            </a:r>
          </a:p>
          <a:p>
            <a:pPr lvl="2"/>
            <a:r>
              <a:rPr lang="en-US" dirty="0" smtClean="0"/>
              <a:t>Thus requiring SDP based signaling</a:t>
            </a:r>
          </a:p>
          <a:p>
            <a:pPr lvl="2"/>
            <a:r>
              <a:rPr lang="en-US" dirty="0" smtClean="0"/>
              <a:t>Not suitable for RTP sessions with dynamic numbers of senders</a:t>
            </a:r>
          </a:p>
          <a:p>
            <a:pPr lvl="1"/>
            <a:r>
              <a:rPr lang="en-US" dirty="0" smtClean="0"/>
              <a:t>Associate SSRCs in the same session</a:t>
            </a:r>
          </a:p>
          <a:p>
            <a:pPr lvl="1"/>
            <a:r>
              <a:rPr lang="en-US" dirty="0" smtClean="0"/>
              <a:t>Good complement for grouping as it is in signaling</a:t>
            </a:r>
          </a:p>
          <a:p>
            <a:r>
              <a:rPr lang="en-US" dirty="0" smtClean="0"/>
              <a:t>SDP Grouping Framework (RFC 5888)</a:t>
            </a:r>
          </a:p>
          <a:p>
            <a:pPr lvl="1"/>
            <a:r>
              <a:rPr lang="en-US" dirty="0" smtClean="0"/>
              <a:t>Groups two m= lines, commonly different RTP sessions</a:t>
            </a:r>
          </a:p>
          <a:p>
            <a:pPr lvl="1"/>
            <a:r>
              <a:rPr lang="en-US" dirty="0" smtClean="0"/>
              <a:t>Only defines how RTP sessions are grouped</a:t>
            </a:r>
          </a:p>
          <a:p>
            <a:pPr lvl="1"/>
            <a:r>
              <a:rPr lang="en-US" dirty="0" smtClean="0"/>
              <a:t>Likely to be used to indicate the relation of the RTP sessions when association of SSRCs in different RTP sessions are needed.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674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RTP/RTCP General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 authors believe a general solution in the RTP session rather than on signaling only would be a useful tool</a:t>
            </a:r>
          </a:p>
          <a:p>
            <a:r>
              <a:rPr lang="en-US" dirty="0"/>
              <a:t>What are the interest </a:t>
            </a:r>
            <a:r>
              <a:rPr lang="en-US" dirty="0" smtClean="0"/>
              <a:t>in the WG for </a:t>
            </a:r>
            <a:r>
              <a:rPr lang="en-US" dirty="0"/>
              <a:t>the general problem?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951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a new SDES Item: SRCNAME</a:t>
            </a:r>
          </a:p>
          <a:p>
            <a:pPr lvl="1"/>
            <a:r>
              <a:rPr lang="en-US" dirty="0" smtClean="0"/>
              <a:t>A label per media source on a end-point</a:t>
            </a:r>
          </a:p>
          <a:p>
            <a:pPr lvl="1"/>
            <a:r>
              <a:rPr lang="en-US" dirty="0" smtClean="0"/>
              <a:t>All associated media streams have the same label</a:t>
            </a:r>
          </a:p>
          <a:p>
            <a:pPr lvl="1"/>
            <a:r>
              <a:rPr lang="en-US" dirty="0" smtClean="0"/>
              <a:t>The label is recommended to be a version of the randomized version specified by “Guidelines </a:t>
            </a:r>
            <a:r>
              <a:rPr lang="en-US" dirty="0"/>
              <a:t>for </a:t>
            </a:r>
            <a:r>
              <a:rPr lang="en-US" dirty="0" smtClean="0"/>
              <a:t>Choosing  </a:t>
            </a:r>
            <a:r>
              <a:rPr lang="en-US" dirty="0"/>
              <a:t>RTP Control Protocol (RTCP) Canonical Names (CNAMEs)" </a:t>
            </a:r>
            <a:r>
              <a:rPr lang="en-US" dirty="0" smtClean="0"/>
              <a:t>(RFC6222</a:t>
            </a:r>
            <a:r>
              <a:rPr lang="en-US" dirty="0"/>
              <a:t>)</a:t>
            </a:r>
            <a:r>
              <a:rPr lang="en-US" dirty="0" smtClean="0"/>
              <a:t> by including an enumeration of the end-points streams before hashing. </a:t>
            </a:r>
            <a:endParaRPr lang="en-US" dirty="0"/>
          </a:p>
          <a:p>
            <a:r>
              <a:rPr lang="en-US" dirty="0" smtClean="0"/>
              <a:t>Define how to use </a:t>
            </a:r>
            <a:r>
              <a:rPr lang="en-US" dirty="0"/>
              <a:t>it with </a:t>
            </a:r>
            <a:r>
              <a:rPr lang="en-US" dirty="0" smtClean="0"/>
              <a:t>SDP Source attribute (RFC5576)</a:t>
            </a:r>
          </a:p>
          <a:p>
            <a:pPr lvl="1"/>
            <a:r>
              <a:rPr lang="en-US" dirty="0" smtClean="0"/>
              <a:t>Enables early binding in SDP when appropriate</a:t>
            </a:r>
          </a:p>
        </p:txBody>
      </p:sp>
    </p:spTree>
    <p:extLst>
      <p:ext uri="{BB962C8B-B14F-4D97-AF65-F5344CB8AC3E}">
        <p14:creationId xmlns:p14="http://schemas.microsoft.com/office/powerpoint/2010/main" val="1063676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would like to go forward to specify a general solution</a:t>
            </a:r>
          </a:p>
          <a:p>
            <a:r>
              <a:rPr lang="en-US" dirty="0" smtClean="0"/>
              <a:t>We don’t plan to go back fixing the identified cases with short comings ourselves</a:t>
            </a:r>
          </a:p>
          <a:p>
            <a:r>
              <a:rPr lang="en-US" dirty="0" smtClean="0"/>
              <a:t>Interest </a:t>
            </a:r>
            <a:r>
              <a:rPr lang="en-US" dirty="0"/>
              <a:t>in the proposed solution?</a:t>
            </a:r>
          </a:p>
        </p:txBody>
      </p:sp>
    </p:spTree>
    <p:extLst>
      <p:ext uri="{BB962C8B-B14F-4D97-AF65-F5344CB8AC3E}">
        <p14:creationId xmlns:p14="http://schemas.microsoft.com/office/powerpoint/2010/main" val="27189305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Landscape2009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4133</TotalTime>
  <Words>494</Words>
  <Application>Microsoft Office PowerPoint</Application>
  <PresentationFormat>On-screen Show (4:3)</PresentationFormat>
  <Paragraphs>65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Landscape2009</vt:lpstr>
      <vt:lpstr>RTCP SDES SRCNAME</vt:lpstr>
      <vt:lpstr>Overview</vt:lpstr>
      <vt:lpstr>General Problem</vt:lpstr>
      <vt:lpstr>Use Cases</vt:lpstr>
      <vt:lpstr>Related Solutions</vt:lpstr>
      <vt:lpstr>RTP/RTCP General Solution</vt:lpstr>
      <vt:lpstr>Proposal</vt:lpstr>
      <vt:lpstr>Way Forward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RTCP SDES SRCNAME</dc:title>
  <dc:creator/>
  <cp:keywords/>
  <dc:description>Rev PA1</dc:description>
  <cp:lastModifiedBy>Magnus Westerlund</cp:lastModifiedBy>
  <cp:revision>31</cp:revision>
  <dcterms:created xsi:type="dcterms:W3CDTF">2009-08-18T09:58:28Z</dcterms:created>
  <dcterms:modified xsi:type="dcterms:W3CDTF">2011-11-16T01:12:37Z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OHLogoNew2009</vt:lpwstr>
  </property>
  <property fmtid="{D5CDD505-2E9C-101B-9397-08002B2CF9AE}" pid="3" name="TemplateName">
    <vt:lpwstr>CXC 172 2019/3</vt:lpwstr>
  </property>
  <property fmtid="{D5CDD505-2E9C-101B-9397-08002B2CF9AE}" pid="4" name="TemplateVersion">
    <vt:lpwstr>R2A/1</vt:lpwstr>
  </property>
  <property fmtid="{D5CDD505-2E9C-101B-9397-08002B2CF9AE}" pid="5" name="EmbeddedFonts">
    <vt:bool>false</vt:bool>
  </property>
  <property fmtid="{D5CDD505-2E9C-101B-9397-08002B2CF9AE}" pid="6" name="FooterType">
    <vt:lpwstr>PresTemp</vt:lpwstr>
  </property>
  <property fmtid="{D5CDD505-2E9C-101B-9397-08002B2CF9AE}" pid="7" name="UsedFont">
    <vt:lpwstr>Arial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Public</vt:lpwstr>
  </property>
  <property fmtid="{D5CDD505-2E9C-101B-9397-08002B2CF9AE}" pid="13" name="txtConfLabel">
    <vt:lpwstr>Public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false</vt:bool>
  </property>
  <property fmtid="{D5CDD505-2E9C-101B-9397-08002B2CF9AE}" pid="17" name="optFooterCVLCopyright">
    <vt:bool>false</vt:bool>
  </property>
  <property fmtid="{D5CDD505-2E9C-101B-9397-08002B2CF9AE}" pid="18" name="optEnterText1">
    <vt:bool>true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>IETF 82 - AVTEXT</vt:lpwstr>
  </property>
  <property fmtid="{D5CDD505-2E9C-101B-9397-08002B2CF9AE}" pid="27" name="MiddleFooterField">
    <vt:lpwstr>Magnus Westerlund</vt:lpwstr>
  </property>
  <property fmtid="{D5CDD505-2E9C-101B-9397-08002B2CF9AE}" pid="28" name="RightFooterField">
    <vt:lpwstr>RTCP SDES SRCNAME</vt:lpwstr>
  </property>
  <property fmtid="{D5CDD505-2E9C-101B-9397-08002B2CF9AE}" pid="29" name="RightFooterField2">
    <vt:lpwstr>2011-11-14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OHLogoNew2009</vt:lpwstr>
  </property>
  <property fmtid="{D5CDD505-2E9C-101B-9397-08002B2CF9AE}" pid="33" name="TemplateName2">
    <vt:lpwstr>CXC 172 2019/3</vt:lpwstr>
  </property>
  <property fmtid="{D5CDD505-2E9C-101B-9397-08002B2CF9AE}" pid="34" name="TemplateVersion2">
    <vt:lpwstr>R2A/1</vt:lpwstr>
  </property>
  <property fmtid="{D5CDD505-2E9C-101B-9397-08002B2CF9AE}" pid="35" name="PackageNo">
    <vt:lpwstr>LXA 119 603</vt:lpwstr>
  </property>
  <property fmtid="{D5CDD505-2E9C-101B-9397-08002B2CF9AE}" pid="36" name="PackageVersion">
    <vt:lpwstr>R2B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RTCP SDES SRCNAME</vt:lpwstr>
  </property>
  <property fmtid="{D5CDD505-2E9C-101B-9397-08002B2CF9AE}" pid="44" name="Date">
    <vt:lpwstr>2011-11-14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