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0"/>
  </p:notesMasterIdLst>
  <p:handoutMasterIdLst>
    <p:handoutMasterId r:id="rId11"/>
  </p:handoutMasterIdLst>
  <p:sldIdLst>
    <p:sldId id="259" r:id="rId2"/>
    <p:sldId id="261" r:id="rId3"/>
    <p:sldId id="262" r:id="rId4"/>
    <p:sldId id="263" r:id="rId5"/>
    <p:sldId id="264" r:id="rId6"/>
    <p:sldId id="265" r:id="rId7"/>
    <p:sldId id="267" r:id="rId8"/>
    <p:sldId id="266" r:id="rId9"/>
  </p:sldIdLst>
  <p:sldSz cx="9144000" cy="6858000" type="screen4x3"/>
  <p:notesSz cx="6884988" cy="100187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261"/>
            <p14:sldId id="262"/>
            <p14:sldId id="263"/>
            <p14:sldId id="264"/>
            <p14:sldId id="265"/>
            <p14:sldId id="267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8FBF"/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152" y="-102"/>
      </p:cViewPr>
      <p:guideLst>
        <p:guide orient="horz" pos="867"/>
        <p:guide orient="horz" pos="4110"/>
        <p:guide orient="horz" pos="663"/>
        <p:guide orient="horz" pos="2262"/>
        <p:guide orient="horz" pos="2171"/>
        <p:guide orient="horz" pos="3566"/>
        <p:guide pos="5511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40" d="100"/>
          <a:sy n="40" d="100"/>
        </p:scale>
        <p:origin x="-2178" y="-126"/>
      </p:cViewPr>
      <p:guideLst>
        <p:guide orient="horz" pos="3155"/>
        <p:guide pos="216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endParaRPr lang="en-US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2011-11-14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RTP Stream Pause Resume </a:t>
            </a:r>
            <a:endParaRPr lang="en-US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IETF 82 - AVTEXT </a:t>
            </a:r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2011-11-14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82 - AVTEXT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353D-F306-481A-B3D0-C36CE0BF9563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RTP Stream Pause Resume 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2011-11-14 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82 - AVTEXT 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353D-F306-481A-B3D0-C36CE0BF9563}" type="slidenum">
              <a:rPr lang="en-US" smtClean="0"/>
              <a:t>2</a:t>
            </a:fld>
            <a:endParaRPr lang="en-US"/>
          </a:p>
        </p:txBody>
      </p:sp>
      <p:sp>
        <p:nvSpPr>
          <p:cNvPr id="11" name="Header Placeholder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RTP Stream Pause Resume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69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701" y="4090990"/>
            <a:ext cx="8355013" cy="2016125"/>
          </a:xfrm>
        </p:spPr>
        <p:txBody>
          <a:bodyPr/>
          <a:lstStyle>
            <a:lvl1pPr marL="0" indent="0"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  <a:endParaRPr lang="en-US" dirty="0"/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6875" y="2459594"/>
            <a:ext cx="8351838" cy="738664"/>
          </a:xfrm>
        </p:spPr>
        <p:txBody>
          <a:bodyPr anchor="ctr"/>
          <a:lstStyle>
            <a:lvl1pPr>
              <a:defRPr sz="480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4" y="2540000"/>
            <a:ext cx="14763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48 </a:t>
            </a:r>
            <a:r>
              <a:rPr lang="en-US" sz="1200" dirty="0" smtClean="0">
                <a:solidFill>
                  <a:srgbClr val="FFFFFF"/>
                </a:solidFill>
              </a:rPr>
              <a:t>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6A8FBF"/>
                </a:solidFill>
              </a:rPr>
              <a:t>CAPITALS</a:t>
            </a:r>
            <a:endParaRPr lang="en-US" sz="1200" dirty="0">
              <a:solidFill>
                <a:srgbClr val="6A8FB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22536" name="Logo_T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2425" y="-17462"/>
            <a:ext cx="8032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646613" y="1376363"/>
            <a:ext cx="4102100" cy="42846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four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1" y="13763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thou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FontTx/>
              <a:buNone/>
              <a:defRPr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5275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4645025" y="1376363"/>
            <a:ext cx="410368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3228975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6061075" y="1376363"/>
            <a:ext cx="2687638" cy="51482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_S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and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4284662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560072"/>
            <a:ext cx="782637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76363"/>
            <a:ext cx="8351838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419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32 pt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(32 pt makes 2 rows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6A8FBF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6A8FBF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6A8FBF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21510" name="Line_SM"/>
          <p:cNvSpPr>
            <a:spLocks noChangeArrowheads="1"/>
          </p:cNvSpPr>
          <p:nvPr/>
        </p:nvSpPr>
        <p:spPr bwMode="auto">
          <a:xfrm>
            <a:off x="153989" y="1093790"/>
            <a:ext cx="8828087" cy="222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2700" algn="ctr">
            <a:noFill/>
            <a:round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en-US" dirty="0"/>
          </a:p>
        </p:txBody>
      </p:sp>
      <p:sp>
        <p:nvSpPr>
          <p:cNvPr id="21518" name="Line"/>
          <p:cNvSpPr>
            <a:spLocks noChangeShapeType="1"/>
          </p:cNvSpPr>
          <p:nvPr userDrawn="1"/>
        </p:nvSpPr>
        <p:spPr bwMode="auto">
          <a:xfrm flipH="1">
            <a:off x="-792162" y="0"/>
            <a:ext cx="595313" cy="15875"/>
          </a:xfrm>
          <a:prstGeom prst="line">
            <a:avLst/>
          </a:prstGeom>
          <a:noFill/>
          <a:ln w="12700">
            <a:noFill/>
            <a:round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endParaRPr lang="en-US" dirty="0"/>
          </a:p>
        </p:txBody>
      </p:sp>
      <p:pic>
        <p:nvPicPr>
          <p:cNvPr id="21520" name="Logo_SM" descr="ERI_FH_rgb"/>
          <p:cNvPicPr>
            <a:picLocks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txtfooterCopy"/>
          <p:cNvSpPr txBox="1">
            <a:spLocks noChangeArrowheads="1"/>
          </p:cNvSpPr>
          <p:nvPr userDrawn="1"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RTP Stream Pause Resume  |  Magnus Westerlund  |  IETF 82 - AVTEXT  |  2011-11-14  |  Page </a:t>
            </a:r>
            <a:fld id="{B64E3787-61B4-4530-BDBE-0D61ED472D96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9" r:id="rId7"/>
    <p:sldLayoutId id="2147483658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fontAlgn="base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fontAlgn="base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s://datatracker.ietf.org/doc/draft-westerlund-avtext-rtp-stream-paus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draft-westerlund-dispatch-stream-selectio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9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393700" y="2120424"/>
            <a:ext cx="8351838" cy="1477328"/>
          </a:xfrm>
        </p:spPr>
        <p:txBody>
          <a:bodyPr/>
          <a:lstStyle/>
          <a:p>
            <a:r>
              <a:rPr lang="en-US" dirty="0" smtClean="0"/>
              <a:t>RTP Media Stream Pause and Resume</a:t>
            </a:r>
            <a:endParaRPr lang="en-US" dirty="0"/>
          </a:p>
        </p:txBody>
      </p:sp>
      <p:sp>
        <p:nvSpPr>
          <p:cNvPr id="10270" name="Rectangle 30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Magnus Westerlund</a:t>
            </a:r>
          </a:p>
          <a:p>
            <a:r>
              <a:rPr lang="en-US" dirty="0" smtClean="0"/>
              <a:t>Bo </a:t>
            </a:r>
            <a:r>
              <a:rPr lang="en-US" dirty="0" err="1" smtClean="0"/>
              <a:t>Burman</a:t>
            </a:r>
            <a:endParaRPr lang="en-US" dirty="0" smtClean="0"/>
          </a:p>
          <a:p>
            <a:r>
              <a:rPr lang="en-US" dirty="0" smtClean="0"/>
              <a:t>Daniel Gröndal</a:t>
            </a:r>
          </a:p>
          <a:p>
            <a:r>
              <a:rPr lang="en-US" dirty="0" err="1" smtClean="0"/>
              <a:t>Azam</a:t>
            </a:r>
            <a:r>
              <a:rPr lang="en-US" dirty="0" smtClean="0"/>
              <a:t> </a:t>
            </a:r>
            <a:r>
              <a:rPr lang="en-US" dirty="0" err="1" smtClean="0"/>
              <a:t>Akram</a:t>
            </a:r>
            <a:endParaRPr lang="en-US" dirty="0" smtClean="0"/>
          </a:p>
          <a:p>
            <a:r>
              <a:rPr lang="sv-SE" dirty="0">
                <a:hlinkClick r:id="rId4"/>
              </a:rPr>
              <a:t>draft-westerlund-avtext-rtp-stream-pause-00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Case</a:t>
            </a:r>
          </a:p>
          <a:p>
            <a:r>
              <a:rPr lang="en-US" dirty="0" smtClean="0"/>
              <a:t>Requirements</a:t>
            </a:r>
          </a:p>
          <a:p>
            <a:r>
              <a:rPr lang="en-US" dirty="0" smtClean="0"/>
              <a:t>Why not use TMMBR?</a:t>
            </a:r>
          </a:p>
          <a:p>
            <a:r>
              <a:rPr lang="en-US" dirty="0" smtClean="0"/>
              <a:t>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053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4" y="1376362"/>
            <a:ext cx="6767413" cy="495912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Point to Point</a:t>
            </a:r>
          </a:p>
          <a:p>
            <a:pPr lvl="1"/>
            <a:r>
              <a:rPr lang="en-US" dirty="0" smtClean="0"/>
              <a:t>Receiver is currently not playing out the media stream due to minimized UI for example</a:t>
            </a:r>
          </a:p>
          <a:p>
            <a:r>
              <a:rPr lang="en-US" dirty="0" smtClean="0"/>
              <a:t>RTP Mixer Topologies with a number of session participants</a:t>
            </a:r>
          </a:p>
          <a:p>
            <a:pPr lvl="1"/>
            <a:r>
              <a:rPr lang="en-US" dirty="0" smtClean="0"/>
              <a:t>The RTP mixer selects, composes or mixes a number of participants into a outgoing media streams</a:t>
            </a:r>
          </a:p>
          <a:p>
            <a:pPr lvl="1"/>
            <a:r>
              <a:rPr lang="en-US" dirty="0" smtClean="0"/>
              <a:t>Each participant may receive a different combination of incoming streams</a:t>
            </a:r>
          </a:p>
          <a:p>
            <a:pPr lvl="1"/>
            <a:r>
              <a:rPr lang="en-US" dirty="0" smtClean="0"/>
              <a:t>In some cases one or more stream sent to the mixer is not used</a:t>
            </a:r>
          </a:p>
          <a:p>
            <a:pPr lvl="1"/>
            <a:r>
              <a:rPr lang="en-US" dirty="0" smtClean="0"/>
              <a:t>Any unused stream wastes resources</a:t>
            </a:r>
          </a:p>
          <a:p>
            <a:pPr lvl="1"/>
            <a:r>
              <a:rPr lang="en-US" dirty="0" smtClean="0"/>
              <a:t>Temporarily disable streams until need</a:t>
            </a:r>
          </a:p>
          <a:p>
            <a:pPr lvl="2"/>
            <a:r>
              <a:rPr lang="en-US" dirty="0" smtClean="0"/>
              <a:t>Voice activity / automatic selection system</a:t>
            </a:r>
          </a:p>
          <a:p>
            <a:pPr lvl="2"/>
            <a:r>
              <a:rPr lang="en-US" dirty="0" smtClean="0"/>
              <a:t>User controlled selection</a:t>
            </a:r>
          </a:p>
          <a:p>
            <a:r>
              <a:rPr lang="en-US" dirty="0" smtClean="0"/>
              <a:t>Simulcast of multiple encoding alternatives results in more streams that may not be currently used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95891" y="5157192"/>
            <a:ext cx="6480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407859" y="3268899"/>
            <a:ext cx="1224136" cy="64807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Mixer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921815" y="1412776"/>
            <a:ext cx="6480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7" name="Rectangle 6"/>
          <p:cNvSpPr/>
          <p:nvPr/>
        </p:nvSpPr>
        <p:spPr>
          <a:xfrm>
            <a:off x="7659897" y="1412776"/>
            <a:ext cx="6480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97979" y="1412776"/>
            <a:ext cx="6480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884368" y="3916971"/>
            <a:ext cx="0" cy="12402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036768" y="3916971"/>
            <a:ext cx="0" cy="1240221"/>
          </a:xfrm>
          <a:prstGeom prst="straightConnector1">
            <a:avLst/>
          </a:prstGeom>
          <a:ln cmpd="dbl"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164288" y="1916832"/>
            <a:ext cx="405599" cy="13520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316688" y="1916832"/>
            <a:ext cx="405599" cy="1352067"/>
          </a:xfrm>
          <a:prstGeom prst="straightConnector1">
            <a:avLst/>
          </a:prstGeom>
          <a:ln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910494" y="1916831"/>
            <a:ext cx="0" cy="1352067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062894" y="1916832"/>
            <a:ext cx="0" cy="1352067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8307969" y="1936312"/>
            <a:ext cx="324026" cy="1306460"/>
          </a:xfrm>
          <a:prstGeom prst="straightConnector1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8483941" y="1921992"/>
            <a:ext cx="324026" cy="1306460"/>
          </a:xfrm>
          <a:prstGeom prst="straightConnector1">
            <a:avLst/>
          </a:prstGeom>
          <a:ln>
            <a:prstDash val="lgDashDot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649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 an RTP Node to temporarily disable delivery of an identified media stream</a:t>
            </a:r>
          </a:p>
          <a:p>
            <a:r>
              <a:rPr lang="en-US" dirty="0" smtClean="0"/>
              <a:t>Quickly resume media delivery to maintain real-time behavior</a:t>
            </a:r>
          </a:p>
          <a:p>
            <a:r>
              <a:rPr lang="en-US" dirty="0" smtClean="0"/>
              <a:t>A mistake in classifying the RTP topology should not cause impact on other session receivers</a:t>
            </a:r>
          </a:p>
          <a:p>
            <a:r>
              <a:rPr lang="en-US" dirty="0" smtClean="0"/>
              <a:t>Must handle joining receivers so that they are fooled to believe a media stream is silent on its own choice rather than being paused</a:t>
            </a:r>
          </a:p>
          <a:p>
            <a:r>
              <a:rPr lang="en-US" dirty="0" smtClean="0"/>
              <a:t>Ensure that basic RTP/RTCP mechanism don’t get screwed 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73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 TMMBR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has been raised that </a:t>
            </a:r>
            <a:r>
              <a:rPr lang="en-US" dirty="0" smtClean="0"/>
              <a:t>Temporary </a:t>
            </a:r>
            <a:r>
              <a:rPr lang="en-US" dirty="0" smtClean="0"/>
              <a:t>Maximum Media Bit-rate Request (TMMBR) [RF5104] with a value equal to 0 can be used for this mechanism</a:t>
            </a:r>
          </a:p>
          <a:p>
            <a:r>
              <a:rPr lang="en-US" dirty="0" smtClean="0"/>
              <a:t>TMMBR Semantics has some issues</a:t>
            </a:r>
          </a:p>
          <a:p>
            <a:pPr lvl="1"/>
            <a:r>
              <a:rPr lang="en-US" dirty="0" smtClean="0"/>
              <a:t>If the media stream is shared between multiple receivers a TMMBR=0 will cut off  the other that hasn’t requested to pause the stream</a:t>
            </a:r>
          </a:p>
          <a:p>
            <a:pPr lvl="1"/>
            <a:r>
              <a:rPr lang="en-US" dirty="0" smtClean="0"/>
              <a:t>A new session participant will not know that a paused SSRC even is paused, rather than not an active sender</a:t>
            </a:r>
          </a:p>
          <a:p>
            <a:pPr lvl="1"/>
            <a:r>
              <a:rPr lang="en-US" dirty="0" smtClean="0"/>
              <a:t>When setting TMMBR &gt; 0 the current semantics mandate a consideration time to allow others from preventing the value to increase</a:t>
            </a:r>
          </a:p>
          <a:p>
            <a:pPr lvl="2"/>
            <a:r>
              <a:rPr lang="en-US" dirty="0" smtClean="0"/>
              <a:t>Causes significant delay to resume if honored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279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76363"/>
            <a:ext cx="8351838" cy="48546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Define a new RTCP AVPF Transport Layer Feedback message that allows to</a:t>
            </a:r>
          </a:p>
          <a:p>
            <a:pPr lvl="1"/>
            <a:r>
              <a:rPr lang="en-US" dirty="0" smtClean="0"/>
              <a:t>A requesting SSRC to request state at the media sender to pause</a:t>
            </a:r>
          </a:p>
          <a:p>
            <a:pPr lvl="1"/>
            <a:r>
              <a:rPr lang="en-US" dirty="0" smtClean="0"/>
              <a:t>A requesting SSRC to request resume</a:t>
            </a:r>
          </a:p>
          <a:p>
            <a:pPr lvl="1"/>
            <a:r>
              <a:rPr lang="en-US" dirty="0" smtClean="0"/>
              <a:t>An Acknowledgement message indicating </a:t>
            </a:r>
          </a:p>
          <a:p>
            <a:pPr lvl="2"/>
            <a:r>
              <a:rPr lang="en-US" dirty="0" smtClean="0"/>
              <a:t>if pause will happen </a:t>
            </a:r>
          </a:p>
          <a:p>
            <a:pPr lvl="2"/>
            <a:r>
              <a:rPr lang="en-US" dirty="0" smtClean="0"/>
              <a:t>if there additional receivers on the same media leg not having set state</a:t>
            </a:r>
          </a:p>
          <a:p>
            <a:pPr lvl="2"/>
            <a:r>
              <a:rPr lang="en-US" dirty="0" smtClean="0"/>
              <a:t>Resume indication</a:t>
            </a:r>
          </a:p>
          <a:p>
            <a:pPr lvl="1"/>
            <a:r>
              <a:rPr lang="en-US" dirty="0" smtClean="0"/>
              <a:t>Pause happens when all known SSRC sending RTCP RR has established PAUSE </a:t>
            </a:r>
            <a:r>
              <a:rPr lang="en-US" dirty="0" smtClean="0"/>
              <a:t>state</a:t>
            </a:r>
          </a:p>
          <a:p>
            <a:pPr lvl="1"/>
            <a:r>
              <a:rPr lang="en-US" dirty="0" smtClean="0"/>
              <a:t>The media will resume as soon as not all SSRC have established state</a:t>
            </a:r>
          </a:p>
          <a:p>
            <a:pPr lvl="2"/>
            <a:r>
              <a:rPr lang="en-US" dirty="0" smtClean="0"/>
              <a:t>New receiver joins</a:t>
            </a:r>
          </a:p>
          <a:p>
            <a:pPr lvl="2"/>
            <a:r>
              <a:rPr lang="en-US" dirty="0" smtClean="0"/>
              <a:t>Anyone sends a Resume request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366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Pause and Resume requests are not allowed on CSRCs</a:t>
            </a:r>
          </a:p>
          <a:p>
            <a:r>
              <a:rPr lang="en-US" dirty="0" smtClean="0"/>
              <a:t>The semantics of what that would mean</a:t>
            </a:r>
          </a:p>
          <a:p>
            <a:pPr lvl="1"/>
            <a:r>
              <a:rPr lang="en-US" dirty="0" smtClean="0"/>
              <a:t>If RTP mixer delivers multiple streams, would a pauses CSRC exclude it from any stream, or just the currently used ones</a:t>
            </a:r>
          </a:p>
          <a:p>
            <a:pPr lvl="1"/>
            <a:r>
              <a:rPr lang="en-US" dirty="0" smtClean="0"/>
              <a:t>Please compare with Media Stream Selection</a:t>
            </a:r>
          </a:p>
          <a:p>
            <a:pPr lvl="2"/>
            <a:r>
              <a:rPr lang="sv-SE" dirty="0" smtClean="0">
                <a:hlinkClick r:id="rId2"/>
              </a:rPr>
              <a:t>draft-westerlund-dispatch-stream-selection-00</a:t>
            </a:r>
            <a:endParaRPr lang="sv-SE" dirty="0" smtClean="0"/>
          </a:p>
          <a:p>
            <a:pPr lvl="2"/>
            <a:r>
              <a:rPr lang="sv-SE" dirty="0" err="1" smtClean="0"/>
              <a:t>Have</a:t>
            </a:r>
            <a:r>
              <a:rPr lang="sv-SE" dirty="0" smtClean="0"/>
              <a:t> </a:t>
            </a:r>
            <a:r>
              <a:rPr lang="sv-SE" dirty="0" err="1" smtClean="0"/>
              <a:t>include</a:t>
            </a:r>
            <a:r>
              <a:rPr lang="sv-SE" dirty="0" smtClean="0"/>
              <a:t>, </a:t>
            </a:r>
            <a:r>
              <a:rPr lang="sv-SE" dirty="0" err="1" smtClean="0"/>
              <a:t>exclude</a:t>
            </a:r>
            <a:r>
              <a:rPr lang="sv-SE" dirty="0" smtClean="0"/>
              <a:t> and </a:t>
            </a:r>
            <a:r>
              <a:rPr lang="sv-SE" dirty="0" err="1" smtClean="0"/>
              <a:t>reset</a:t>
            </a:r>
            <a:r>
              <a:rPr lang="sv-SE" dirty="0" smtClean="0"/>
              <a:t> </a:t>
            </a:r>
            <a:r>
              <a:rPr lang="sv-SE" dirty="0" err="1" smtClean="0"/>
              <a:t>semantics</a:t>
            </a:r>
            <a:endParaRPr lang="sv-SE" dirty="0"/>
          </a:p>
          <a:p>
            <a:pPr lvl="2"/>
            <a:r>
              <a:rPr lang="sv-SE" dirty="0" err="1" smtClean="0"/>
              <a:t>Can</a:t>
            </a:r>
            <a:r>
              <a:rPr lang="sv-SE" dirty="0" smtClean="0"/>
              <a:t> </a:t>
            </a:r>
            <a:r>
              <a:rPr lang="sv-SE" dirty="0" err="1" smtClean="0"/>
              <a:t>scope</a:t>
            </a:r>
            <a:r>
              <a:rPr lang="sv-SE" dirty="0" smtClean="0"/>
              <a:t> </a:t>
            </a:r>
            <a:r>
              <a:rPr lang="sv-SE" dirty="0" err="1" smtClean="0"/>
              <a:t>requests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particular</a:t>
            </a:r>
            <a:r>
              <a:rPr lang="sv-SE" dirty="0" smtClean="0"/>
              <a:t> </a:t>
            </a:r>
            <a:r>
              <a:rPr lang="sv-SE" dirty="0" err="1" smtClean="0"/>
              <a:t>delivery</a:t>
            </a:r>
            <a:r>
              <a:rPr lang="sv-SE" dirty="0" smtClean="0"/>
              <a:t> media </a:t>
            </a:r>
            <a:r>
              <a:rPr lang="sv-SE" dirty="0" err="1" smtClean="0"/>
              <a:t>streams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445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interest for the general problem?</a:t>
            </a:r>
          </a:p>
          <a:p>
            <a:r>
              <a:rPr lang="en-US" dirty="0" smtClean="0"/>
              <a:t>Additional related use-cases?</a:t>
            </a:r>
          </a:p>
          <a:p>
            <a:r>
              <a:rPr lang="en-US" dirty="0" smtClean="0"/>
              <a:t>Interest in the proposed solution?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173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Landscape2009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4053</TotalTime>
  <Words>503</Words>
  <Application>Microsoft Office PowerPoint</Application>
  <PresentationFormat>On-screen Show (4:3)</PresentationFormat>
  <Paragraphs>74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Landscape2009</vt:lpstr>
      <vt:lpstr>RTP Media Stream Pause and Resume</vt:lpstr>
      <vt:lpstr>Introduction</vt:lpstr>
      <vt:lpstr>Use Case</vt:lpstr>
      <vt:lpstr>Requirements</vt:lpstr>
      <vt:lpstr>Why not TMMBR</vt:lpstr>
      <vt:lpstr>Proposal</vt:lpstr>
      <vt:lpstr>Proposal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RTP Stream Pause Resume</dc:title>
  <dc:creator/>
  <cp:keywords/>
  <dc:description>Rev PA1</dc:description>
  <cp:lastModifiedBy>Magnus Westerlund</cp:lastModifiedBy>
  <cp:revision>21</cp:revision>
  <dcterms:created xsi:type="dcterms:W3CDTF">2009-08-18T09:58:28Z</dcterms:created>
  <dcterms:modified xsi:type="dcterms:W3CDTF">2011-11-16T01:27:03Z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OHLogoNew2009</vt:lpwstr>
  </property>
  <property fmtid="{D5CDD505-2E9C-101B-9397-08002B2CF9AE}" pid="3" name="TemplateName">
    <vt:lpwstr>CXC 172 2019/3</vt:lpwstr>
  </property>
  <property fmtid="{D5CDD505-2E9C-101B-9397-08002B2CF9AE}" pid="4" name="TemplateVersion">
    <vt:lpwstr>R2A/1</vt:lpwstr>
  </property>
  <property fmtid="{D5CDD505-2E9C-101B-9397-08002B2CF9AE}" pid="5" name="EmbeddedFonts">
    <vt:bool>false</vt:bool>
  </property>
  <property fmtid="{D5CDD505-2E9C-101B-9397-08002B2CF9AE}" pid="6" name="FooterType">
    <vt:lpwstr>PresTemp</vt:lpwstr>
  </property>
  <property fmtid="{D5CDD505-2E9C-101B-9397-08002B2CF9AE}" pid="7" name="UsedFont">
    <vt:lpwstr>Arial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Public</vt:lpwstr>
  </property>
  <property fmtid="{D5CDD505-2E9C-101B-9397-08002B2CF9AE}" pid="13" name="txtConfLabel">
    <vt:lpwstr>Public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false</vt:bool>
  </property>
  <property fmtid="{D5CDD505-2E9C-101B-9397-08002B2CF9AE}" pid="17" name="optFooterCVLCopyright">
    <vt:bool>false</vt:bool>
  </property>
  <property fmtid="{D5CDD505-2E9C-101B-9397-08002B2CF9AE}" pid="18" name="optEnterText1">
    <vt:bool>true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>IETF 82 - AVTEXT</vt:lpwstr>
  </property>
  <property fmtid="{D5CDD505-2E9C-101B-9397-08002B2CF9AE}" pid="27" name="MiddleFooterField">
    <vt:lpwstr>Magnus Westerlund</vt:lpwstr>
  </property>
  <property fmtid="{D5CDD505-2E9C-101B-9397-08002B2CF9AE}" pid="28" name="RightFooterField">
    <vt:lpwstr>RTP Stream Pause Resume</vt:lpwstr>
  </property>
  <property fmtid="{D5CDD505-2E9C-101B-9397-08002B2CF9AE}" pid="29" name="RightFooterField2">
    <vt:lpwstr>2011-11-14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OHLogoNew2009</vt:lpwstr>
  </property>
  <property fmtid="{D5CDD505-2E9C-101B-9397-08002B2CF9AE}" pid="33" name="TemplateName2">
    <vt:lpwstr>CXC 172 2019/3</vt:lpwstr>
  </property>
  <property fmtid="{D5CDD505-2E9C-101B-9397-08002B2CF9AE}" pid="34" name="TemplateVersion2">
    <vt:lpwstr>R2A/1</vt:lpwstr>
  </property>
  <property fmtid="{D5CDD505-2E9C-101B-9397-08002B2CF9AE}" pid="35" name="PackageNo">
    <vt:lpwstr>LXA 119 603</vt:lpwstr>
  </property>
  <property fmtid="{D5CDD505-2E9C-101B-9397-08002B2CF9AE}" pid="36" name="PackageVersion">
    <vt:lpwstr>R2B</vt:lpwstr>
  </property>
  <property fmtid="{D5CDD505-2E9C-101B-9397-08002B2CF9AE}" pid="37" name="Prepared">
    <vt:lpwstr/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RTP Stream Pause Resume</vt:lpwstr>
  </property>
  <property fmtid="{D5CDD505-2E9C-101B-9397-08002B2CF9AE}" pid="44" name="Date">
    <vt:lpwstr>2011-11-14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