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GB"/>
    </a:defPPr>
    <a:lvl1pPr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15" autoAdjust="0"/>
    <p:restoredTop sz="94660"/>
  </p:normalViewPr>
  <p:slideViewPr>
    <p:cSldViewPr showGuides="1">
      <p:cViewPr varScale="1">
        <p:scale>
          <a:sx n="62" d="100"/>
          <a:sy n="62" d="100"/>
        </p:scale>
        <p:origin x="-1260"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showGuides="1">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6147" name="Text Box 2"/>
          <p:cNvSpPr txBox="1">
            <a:spLocks noChangeArrowheads="1"/>
          </p:cNvSpPr>
          <p:nvPr/>
        </p:nvSpPr>
        <p:spPr bwMode="auto">
          <a:xfrm>
            <a:off x="0" y="0"/>
            <a:ext cx="2971800"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6148" name="Text Box 3"/>
          <p:cNvSpPr txBox="1">
            <a:spLocks noChangeArrowheads="1"/>
          </p:cNvSpPr>
          <p:nvPr/>
        </p:nvSpPr>
        <p:spPr bwMode="auto">
          <a:xfrm>
            <a:off x="3884613" y="0"/>
            <a:ext cx="2971800"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6149"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sp>
      <p:sp>
        <p:nvSpPr>
          <p:cNvPr id="2053"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6151" name="Text Box 6"/>
          <p:cNvSpPr txBox="1">
            <a:spLocks noChangeArrowheads="1"/>
          </p:cNvSpPr>
          <p:nvPr/>
        </p:nvSpPr>
        <p:spPr bwMode="auto">
          <a:xfrm>
            <a:off x="0" y="8683625"/>
            <a:ext cx="2971800"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p>
        </p:txBody>
      </p:sp>
      <p:sp>
        <p:nvSpPr>
          <p:cNvPr id="2055"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994292CF-CE37-4472-A325-4AADDC27F86D}" type="slidenum">
              <a:rPr lang="en-GB"/>
              <a:pPr>
                <a:defRPr/>
              </a:pPr>
              <a:t>‹#›</a:t>
            </a:fld>
            <a:endParaRPr lang="en-GB"/>
          </a:p>
        </p:txBody>
      </p:sp>
    </p:spTree>
    <p:extLst>
      <p:ext uri="{BB962C8B-B14F-4D97-AF65-F5344CB8AC3E}">
        <p14:creationId xmlns:p14="http://schemas.microsoft.com/office/powerpoint/2010/main" xmlns="" val="253516103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smtClean="0">
              <a:solidFill>
                <a:srgbClr val="000000"/>
              </a:solidFill>
            </a:endParaRPr>
          </a:p>
        </p:txBody>
      </p:sp>
      <p:sp>
        <p:nvSpPr>
          <p:cNvPr id="717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CA2DFE2-1B7A-4804-AB1A-2C8C6735B51D}" type="slidenum">
              <a:rPr lang="en-US" smtClean="0">
                <a:solidFill>
                  <a:srgbClr val="000000"/>
                </a:solidFill>
              </a:rPr>
              <a:pPr eaLnBrk="1" hangingPunct="1"/>
              <a:t>11</a:t>
            </a:fld>
            <a:endParaRPr lang="en-US" smtClean="0">
              <a:solidFill>
                <a:srgbClr val="000000"/>
              </a:solidFill>
            </a:endParaRPr>
          </a:p>
        </p:txBody>
      </p:sp>
      <p:sp>
        <p:nvSpPr>
          <p:cNvPr id="1638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72EFAA44-DDFB-4A61-B84E-762F70DF301E}" type="slidenum">
              <a:rPr lang="en-GB" smtClean="0">
                <a:solidFill>
                  <a:srgbClr val="000000"/>
                </a:solidFill>
              </a:rPr>
              <a:pPr eaLnBrk="1" hangingPunct="1"/>
              <a:t>2</a:t>
            </a:fld>
            <a:endParaRPr lang="en-GB" smtClean="0">
              <a:solidFill>
                <a:srgbClr val="000000"/>
              </a:solidFill>
            </a:endParaRPr>
          </a:p>
        </p:txBody>
      </p:sp>
      <p:sp>
        <p:nvSpPr>
          <p:cNvPr id="8195"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8196"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smtClean="0">
              <a:solidFill>
                <a:srgbClr val="000000"/>
              </a:solidFill>
            </a:endParaRPr>
          </a:p>
        </p:txBody>
      </p:sp>
      <p:sp>
        <p:nvSpPr>
          <p:cNvPr id="921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67D58DDE-D470-4E80-BA38-3D364A6F89D9}" type="slidenum">
              <a:rPr lang="en-GB" smtClean="0">
                <a:solidFill>
                  <a:srgbClr val="000000"/>
                </a:solidFill>
              </a:rPr>
              <a:pPr eaLnBrk="1" hangingPunct="1"/>
              <a:t>4</a:t>
            </a:fld>
            <a:endParaRPr lang="en-GB" smtClean="0">
              <a:solidFill>
                <a:srgbClr val="000000"/>
              </a:solidFill>
            </a:endParaRPr>
          </a:p>
        </p:txBody>
      </p:sp>
      <p:sp>
        <p:nvSpPr>
          <p:cNvPr id="1024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D72AEB0-18C2-4632-B744-2BF5133A9A99}" type="slidenum">
              <a:rPr lang="en-US" smtClean="0">
                <a:solidFill>
                  <a:srgbClr val="000000"/>
                </a:solidFill>
              </a:rPr>
              <a:pPr eaLnBrk="1" hangingPunct="1"/>
              <a:t>5</a:t>
            </a:fld>
            <a:endParaRPr lang="en-US" smtClean="0">
              <a:solidFill>
                <a:srgbClr val="000000"/>
              </a:solidFill>
            </a:endParaRPr>
          </a:p>
        </p:txBody>
      </p:sp>
      <p:sp>
        <p:nvSpPr>
          <p:cNvPr id="1126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126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9C52943-6314-4F82-9C61-F5F8817A3456}" type="slidenum">
              <a:rPr lang="en-US" smtClean="0">
                <a:solidFill>
                  <a:srgbClr val="000000"/>
                </a:solidFill>
              </a:rPr>
              <a:pPr eaLnBrk="1" hangingPunct="1"/>
              <a:t>6</a:t>
            </a:fld>
            <a:endParaRPr lang="en-US" smtClean="0">
              <a:solidFill>
                <a:srgbClr val="000000"/>
              </a:solidFill>
            </a:endParaRPr>
          </a:p>
        </p:txBody>
      </p:sp>
      <p:sp>
        <p:nvSpPr>
          <p:cNvPr id="1229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A1F9815E-1488-486B-A6E6-1E430A7FD428}" type="slidenum">
              <a:rPr lang="en-US" smtClean="0">
                <a:solidFill>
                  <a:srgbClr val="000000"/>
                </a:solidFill>
              </a:rPr>
              <a:pPr eaLnBrk="1" hangingPunct="1"/>
              <a:t>7</a:t>
            </a:fld>
            <a:endParaRPr lang="en-US" smtClean="0">
              <a:solidFill>
                <a:srgbClr val="000000"/>
              </a:solidFill>
            </a:endParaRPr>
          </a:p>
        </p:txBody>
      </p:sp>
      <p:sp>
        <p:nvSpPr>
          <p:cNvPr id="13315"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3316"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8</a:t>
            </a:fld>
            <a:endParaRPr lang="en-US" smtClean="0">
              <a:solidFill>
                <a:srgbClr val="000000"/>
              </a:solidFill>
            </a:endParaRPr>
          </a:p>
        </p:txBody>
      </p:sp>
      <p:sp>
        <p:nvSpPr>
          <p:cNvPr id="1433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5A50D8BC-E98A-4D35-B93C-8A3EFD9450BE}" type="slidenum">
              <a:rPr lang="en-US" smtClean="0">
                <a:solidFill>
                  <a:srgbClr val="000000"/>
                </a:solidFill>
              </a:rPr>
              <a:pPr eaLnBrk="1" hangingPunct="1"/>
              <a:t>10</a:t>
            </a:fld>
            <a:endParaRPr lang="en-US" smtClean="0">
              <a:solidFill>
                <a:srgbClr val="000000"/>
              </a:solidFill>
            </a:endParaRPr>
          </a:p>
        </p:txBody>
      </p:sp>
      <p:sp>
        <p:nvSpPr>
          <p:cNvPr id="1536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5364"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4450"/>
            <a:ext cx="8228013" cy="1098549"/>
          </a:xfrm>
        </p:spPr>
        <p:txBody>
          <a:bodyPr/>
          <a:lstStyle>
            <a:lvl1pPr>
              <a:defRPr sz="4000"/>
            </a:lvl1pPr>
          </a:lstStyle>
          <a:p>
            <a:r>
              <a:rPr lang="en-US" dirty="0" smtClean="0"/>
              <a:t>Click to edit </a:t>
            </a:r>
            <a:br>
              <a:rPr lang="en-US" dirty="0" smtClean="0"/>
            </a:br>
            <a:r>
              <a:rPr lang="en-US" dirty="0" smtClean="0"/>
              <a:t>Master title style</a:t>
            </a:r>
            <a:endParaRPr lang="en-US" dirty="0"/>
          </a:p>
        </p:txBody>
      </p:sp>
      <p:sp>
        <p:nvSpPr>
          <p:cNvPr id="3" name="Content Placeholder 2"/>
          <p:cNvSpPr>
            <a:spLocks noGrp="1"/>
          </p:cNvSpPr>
          <p:nvPr>
            <p:ph idx="1"/>
          </p:nvPr>
        </p:nvSpPr>
        <p:spPr>
          <a:xfrm>
            <a:off x="457200" y="1142999"/>
            <a:ext cx="8228013" cy="5380039"/>
          </a:xfrm>
        </p:spPr>
        <p:txBody>
          <a:bodyPr/>
          <a:lstStyle>
            <a:lvl1pPr marL="457200" indent="-457200">
              <a:buFont typeface="Arial" pitchFamily="34" charset="0"/>
              <a:buChar char="•"/>
              <a:defRPr/>
            </a:lvl1pPr>
            <a:lvl2pPr marL="914400" indent="-457200">
              <a:buFont typeface="Arial" pitchFamily="34" charset="0"/>
              <a:buChar char="‒"/>
              <a:defRPr/>
            </a:lvl2pPr>
            <a:lvl3pPr marL="1257300" indent="-342900">
              <a:buFont typeface="Arial" pitchFamily="34" charset="0"/>
              <a:buChar char="•"/>
              <a:defRPr/>
            </a:lvl3pPr>
            <a:lvl4pPr marL="1714500" indent="-342900">
              <a:buFont typeface="Arial" pitchFamily="34" charset="0"/>
              <a:buChar char="‒"/>
              <a:defRPr/>
            </a:lvl4pPr>
            <a:lvl5pPr marL="2171700" indent="-34290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dt" idx="10"/>
          </p:nvPr>
        </p:nvSpPr>
        <p:spPr>
          <a:ln/>
        </p:spPr>
        <p:txBody>
          <a:bodyPr/>
          <a:lstStyle>
            <a:lvl1pPr>
              <a:defRPr/>
            </a:lvl1pPr>
          </a:lstStyle>
          <a:p>
            <a:pPr>
              <a:defRPr/>
            </a:pPr>
            <a:endParaRPr lang="bg-BG" dirty="0"/>
          </a:p>
        </p:txBody>
      </p:sp>
      <p:sp>
        <p:nvSpPr>
          <p:cNvPr id="5"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2ACC5BA2-0ECC-4DD3-8EAC-EBBDFCB3A0E6}" type="slidenum">
              <a:rPr lang="en-US"/>
              <a:pPr>
                <a:defRPr/>
              </a:pPr>
              <a:t>‹#›</a:t>
            </a:fld>
            <a:endParaRPr lang="en-US"/>
          </a:p>
        </p:txBody>
      </p:sp>
    </p:spTree>
    <p:extLst>
      <p:ext uri="{BB962C8B-B14F-4D97-AF65-F5344CB8AC3E}">
        <p14:creationId xmlns:p14="http://schemas.microsoft.com/office/powerpoint/2010/main" xmlns="" val="13955451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4450"/>
            <a:ext cx="2055813" cy="6478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4450"/>
            <a:ext cx="6019800" cy="6478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D0D3AABC-3D40-4A6D-84CD-B95393D570DB}" type="slidenum">
              <a:rPr lang="en-US"/>
              <a:pPr>
                <a:defRPr/>
              </a:pPr>
              <a:t>‹#›</a:t>
            </a:fld>
            <a:endParaRPr lang="en-US"/>
          </a:p>
        </p:txBody>
      </p:sp>
    </p:spTree>
    <p:extLst>
      <p:ext uri="{BB962C8B-B14F-4D97-AF65-F5344CB8AC3E}">
        <p14:creationId xmlns:p14="http://schemas.microsoft.com/office/powerpoint/2010/main" xmlns="" val="2016472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457AC40B-985B-4325-8481-F4AB3FC327C6}" type="slidenum">
              <a:rPr lang="en-US"/>
              <a:pPr>
                <a:defRPr/>
              </a:pPr>
              <a:t>‹#›</a:t>
            </a:fld>
            <a:endParaRPr lang="en-US"/>
          </a:p>
        </p:txBody>
      </p:sp>
    </p:spTree>
    <p:extLst>
      <p:ext uri="{BB962C8B-B14F-4D97-AF65-F5344CB8AC3E}">
        <p14:creationId xmlns:p14="http://schemas.microsoft.com/office/powerpoint/2010/main" xmlns="" val="21780912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0013"/>
            <a:ext cx="4037013"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370013"/>
            <a:ext cx="4038600"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7" name="Rectangle 5"/>
          <p:cNvSpPr>
            <a:spLocks noGrp="1" noChangeArrowheads="1"/>
          </p:cNvSpPr>
          <p:nvPr>
            <p:ph type="sldNum" idx="12"/>
          </p:nvPr>
        </p:nvSpPr>
        <p:spPr>
          <a:ln/>
        </p:spPr>
        <p:txBody>
          <a:bodyPr/>
          <a:lstStyle>
            <a:lvl1pPr>
              <a:defRPr/>
            </a:lvl1pPr>
          </a:lstStyle>
          <a:p>
            <a:pPr>
              <a:defRPr/>
            </a:pPr>
            <a:fld id="{3EEB8B30-AB1D-49A5-9B03-7FAD98ACA94A}" type="slidenum">
              <a:rPr lang="en-US"/>
              <a:pPr>
                <a:defRPr/>
              </a:pPr>
              <a:t>‹#›</a:t>
            </a:fld>
            <a:endParaRPr lang="en-US"/>
          </a:p>
        </p:txBody>
      </p:sp>
    </p:spTree>
    <p:extLst>
      <p:ext uri="{BB962C8B-B14F-4D97-AF65-F5344CB8AC3E}">
        <p14:creationId xmlns:p14="http://schemas.microsoft.com/office/powerpoint/2010/main" xmlns="" val="42207629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8"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9" name="Rectangle 5"/>
          <p:cNvSpPr>
            <a:spLocks noGrp="1" noChangeArrowheads="1"/>
          </p:cNvSpPr>
          <p:nvPr>
            <p:ph type="sldNum" idx="12"/>
          </p:nvPr>
        </p:nvSpPr>
        <p:spPr>
          <a:ln/>
        </p:spPr>
        <p:txBody>
          <a:bodyPr/>
          <a:lstStyle>
            <a:lvl1pPr>
              <a:defRPr/>
            </a:lvl1pPr>
          </a:lstStyle>
          <a:p>
            <a:pPr>
              <a:defRPr/>
            </a:pPr>
            <a:fld id="{5CEFC626-456E-4323-9273-173AF5C825A2}" type="slidenum">
              <a:rPr lang="en-US"/>
              <a:pPr>
                <a:defRPr/>
              </a:pPr>
              <a:t>‹#›</a:t>
            </a:fld>
            <a:endParaRPr lang="en-US"/>
          </a:p>
        </p:txBody>
      </p:sp>
    </p:spTree>
    <p:extLst>
      <p:ext uri="{BB962C8B-B14F-4D97-AF65-F5344CB8AC3E}">
        <p14:creationId xmlns:p14="http://schemas.microsoft.com/office/powerpoint/2010/main" xmlns="" val="56318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4"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5" name="Rectangle 5"/>
          <p:cNvSpPr>
            <a:spLocks noGrp="1" noChangeArrowheads="1"/>
          </p:cNvSpPr>
          <p:nvPr>
            <p:ph type="sldNum" idx="12"/>
          </p:nvPr>
        </p:nvSpPr>
        <p:spPr>
          <a:ln/>
        </p:spPr>
        <p:txBody>
          <a:bodyPr/>
          <a:lstStyle>
            <a:lvl1pPr>
              <a:defRPr/>
            </a:lvl1pPr>
          </a:lstStyle>
          <a:p>
            <a:pPr>
              <a:defRPr/>
            </a:pPr>
            <a:fld id="{FE888F19-8948-4F0E-9DDE-B3231E4D21E6}" type="slidenum">
              <a:rPr lang="en-US"/>
              <a:pPr>
                <a:defRPr/>
              </a:pPr>
              <a:t>‹#›</a:t>
            </a:fld>
            <a:endParaRPr lang="en-US"/>
          </a:p>
        </p:txBody>
      </p:sp>
    </p:spTree>
    <p:extLst>
      <p:ext uri="{BB962C8B-B14F-4D97-AF65-F5344CB8AC3E}">
        <p14:creationId xmlns:p14="http://schemas.microsoft.com/office/powerpoint/2010/main" xmlns="" val="21710571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3"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4" name="Rectangle 5"/>
          <p:cNvSpPr>
            <a:spLocks noGrp="1" noChangeArrowheads="1"/>
          </p:cNvSpPr>
          <p:nvPr>
            <p:ph type="sldNum" idx="12"/>
          </p:nvPr>
        </p:nvSpPr>
        <p:spPr>
          <a:ln/>
        </p:spPr>
        <p:txBody>
          <a:bodyPr/>
          <a:lstStyle>
            <a:lvl1pPr>
              <a:defRPr/>
            </a:lvl1pPr>
          </a:lstStyle>
          <a:p>
            <a:pPr>
              <a:defRPr/>
            </a:pPr>
            <a:fld id="{4495874C-7302-4E40-A488-80B3B40B6666}" type="slidenum">
              <a:rPr lang="en-US"/>
              <a:pPr>
                <a:defRPr/>
              </a:pPr>
              <a:t>‹#›</a:t>
            </a:fld>
            <a:endParaRPr lang="en-US"/>
          </a:p>
        </p:txBody>
      </p:sp>
    </p:spTree>
    <p:extLst>
      <p:ext uri="{BB962C8B-B14F-4D97-AF65-F5344CB8AC3E}">
        <p14:creationId xmlns:p14="http://schemas.microsoft.com/office/powerpoint/2010/main" xmlns="" val="23284552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7" name="Rectangle 5"/>
          <p:cNvSpPr>
            <a:spLocks noGrp="1" noChangeArrowheads="1"/>
          </p:cNvSpPr>
          <p:nvPr>
            <p:ph type="sldNum" idx="12"/>
          </p:nvPr>
        </p:nvSpPr>
        <p:spPr>
          <a:ln/>
        </p:spPr>
        <p:txBody>
          <a:bodyPr/>
          <a:lstStyle>
            <a:lvl1pPr>
              <a:defRPr/>
            </a:lvl1pPr>
          </a:lstStyle>
          <a:p>
            <a:pPr>
              <a:defRPr/>
            </a:pPr>
            <a:fld id="{10971FD2-9742-4672-842A-DC4CB5D7333B}" type="slidenum">
              <a:rPr lang="en-US"/>
              <a:pPr>
                <a:defRPr/>
              </a:pPr>
              <a:t>‹#›</a:t>
            </a:fld>
            <a:endParaRPr lang="en-US"/>
          </a:p>
        </p:txBody>
      </p:sp>
    </p:spTree>
    <p:extLst>
      <p:ext uri="{BB962C8B-B14F-4D97-AF65-F5344CB8AC3E}">
        <p14:creationId xmlns:p14="http://schemas.microsoft.com/office/powerpoint/2010/main" xmlns="" val="6774126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7" name="Rectangle 5"/>
          <p:cNvSpPr>
            <a:spLocks noGrp="1" noChangeArrowheads="1"/>
          </p:cNvSpPr>
          <p:nvPr>
            <p:ph type="sldNum" idx="12"/>
          </p:nvPr>
        </p:nvSpPr>
        <p:spPr>
          <a:ln/>
        </p:spPr>
        <p:txBody>
          <a:bodyPr/>
          <a:lstStyle>
            <a:lvl1pPr>
              <a:defRPr/>
            </a:lvl1pPr>
          </a:lstStyle>
          <a:p>
            <a:pPr>
              <a:defRPr/>
            </a:pPr>
            <a:fld id="{095C0B69-2EF1-46B2-BDF6-317D3349A7FD}" type="slidenum">
              <a:rPr lang="en-US"/>
              <a:pPr>
                <a:defRPr/>
              </a:pPr>
              <a:t>‹#›</a:t>
            </a:fld>
            <a:endParaRPr lang="en-US"/>
          </a:p>
        </p:txBody>
      </p:sp>
    </p:spTree>
    <p:extLst>
      <p:ext uri="{BB962C8B-B14F-4D97-AF65-F5344CB8AC3E}">
        <p14:creationId xmlns:p14="http://schemas.microsoft.com/office/powerpoint/2010/main" xmlns="" val="3837085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smtClean="0"/>
              <a:t>82nd IETF CCAMP Working Group</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1A653197-E048-491D-B568-7AE9CD64DEBB}" type="slidenum">
              <a:rPr lang="en-US"/>
              <a:pPr>
                <a:defRPr/>
              </a:pPr>
              <a:t>‹#›</a:t>
            </a:fld>
            <a:endParaRPr lang="en-US"/>
          </a:p>
        </p:txBody>
      </p:sp>
    </p:spTree>
    <p:extLst>
      <p:ext uri="{BB962C8B-B14F-4D97-AF65-F5344CB8AC3E}">
        <p14:creationId xmlns:p14="http://schemas.microsoft.com/office/powerpoint/2010/main" xmlns="" val="20531348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44450"/>
            <a:ext cx="8228013" cy="12096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dirty="0" smtClean="0"/>
              <a:t>Click to edit the title text format</a:t>
            </a:r>
          </a:p>
        </p:txBody>
      </p:sp>
      <p:sp>
        <p:nvSpPr>
          <p:cNvPr id="1027" name="Rectangle 2"/>
          <p:cNvSpPr>
            <a:spLocks noGrp="1" noChangeArrowheads="1"/>
          </p:cNvSpPr>
          <p:nvPr>
            <p:ph type="body" idx="1"/>
          </p:nvPr>
        </p:nvSpPr>
        <p:spPr bwMode="auto">
          <a:xfrm>
            <a:off x="457200" y="1370013"/>
            <a:ext cx="8228013" cy="5153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2" name="Rectangle 3"/>
          <p:cNvSpPr>
            <a:spLocks noGrp="1" noChangeArrowheads="1"/>
          </p:cNvSpPr>
          <p:nvPr>
            <p:ph type="dt"/>
          </p:nvPr>
        </p:nvSpPr>
        <p:spPr bwMode="auto">
          <a:xfrm>
            <a:off x="457200" y="6553200"/>
            <a:ext cx="2132013"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dirty="0" smtClean="0"/>
              <a:t>	</a:t>
            </a:r>
            <a:endParaRPr lang="bg-BG" dirty="0"/>
          </a:p>
        </p:txBody>
      </p:sp>
      <p:sp>
        <p:nvSpPr>
          <p:cNvPr id="1028" name="Rectangle 4"/>
          <p:cNvSpPr>
            <a:spLocks noGrp="1" noChangeArrowheads="1"/>
          </p:cNvSpPr>
          <p:nvPr>
            <p:ph type="ftr"/>
          </p:nvPr>
        </p:nvSpPr>
        <p:spPr bwMode="auto">
          <a:xfrm>
            <a:off x="2627313" y="6553200"/>
            <a:ext cx="3887787"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ct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smtClean="0"/>
              <a:t>82nd IETF CCAMP Working Group</a:t>
            </a:r>
            <a:endParaRPr lang="en-US"/>
          </a:p>
        </p:txBody>
      </p:sp>
      <p:sp>
        <p:nvSpPr>
          <p:cNvPr id="1029" name="Rectangle 5"/>
          <p:cNvSpPr>
            <a:spLocks noGrp="1" noChangeArrowheads="1"/>
          </p:cNvSpPr>
          <p:nvPr>
            <p:ph type="sldNum"/>
          </p:nvPr>
        </p:nvSpPr>
        <p:spPr bwMode="auto">
          <a:xfrm>
            <a:off x="6553200" y="6553200"/>
            <a:ext cx="2132013"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defRPr>
            </a:lvl1pPr>
          </a:lstStyle>
          <a:p>
            <a:pPr>
              <a:defRPr/>
            </a:pPr>
            <a:fld id="{8F2AB41B-3B07-48C5-A4CE-D864BAB0ED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hf hdr="0" dt="0"/>
  <p:txStyles>
    <p:titleStyle>
      <a:lvl1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2pPr>
      <a:lvl3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3pPr>
      <a:lvl4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4pPr>
      <a:lvl5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9pPr>
    </p:titleStyle>
    <p:bodyStyle>
      <a:lvl1pPr marL="457200" indent="-457200" algn="l" defTabSz="457200" rtl="0" eaLnBrk="0" fontAlgn="base" hangingPunct="0">
        <a:spcBef>
          <a:spcPts val="800"/>
        </a:spcBef>
        <a:spcAft>
          <a:spcPct val="0"/>
        </a:spcAft>
        <a:buClr>
          <a:srgbClr val="000000"/>
        </a:buClr>
        <a:buSzPct val="100000"/>
        <a:buFont typeface="Arial" pitchFamily="34" charset="0"/>
        <a:buChar char="•"/>
        <a:defRPr sz="3200">
          <a:solidFill>
            <a:srgbClr val="000000"/>
          </a:solidFill>
          <a:latin typeface="+mn-lt"/>
          <a:ea typeface="+mn-ea"/>
          <a:cs typeface="+mn-cs"/>
        </a:defRPr>
      </a:lvl1pPr>
      <a:lvl2pPr marL="914400" indent="-457200" algn="l" defTabSz="457200" rtl="0" eaLnBrk="0" fontAlgn="base" hangingPunct="0">
        <a:spcBef>
          <a:spcPts val="700"/>
        </a:spcBef>
        <a:spcAft>
          <a:spcPct val="0"/>
        </a:spcAft>
        <a:buClr>
          <a:srgbClr val="000000"/>
        </a:buClr>
        <a:buSzPct val="100000"/>
        <a:buFont typeface="Arial" pitchFamily="34" charset="0"/>
        <a:buChar char="‒"/>
        <a:defRPr sz="2800">
          <a:solidFill>
            <a:srgbClr val="000000"/>
          </a:solidFill>
          <a:latin typeface="+mn-lt"/>
          <a:ea typeface="+mn-ea"/>
          <a:cs typeface="+mn-cs"/>
        </a:defRPr>
      </a:lvl2pPr>
      <a:lvl3pPr marL="1257300" indent="-342900" algn="l" defTabSz="457200" rtl="0" eaLnBrk="0" fontAlgn="base" hangingPunct="0">
        <a:spcBef>
          <a:spcPts val="600"/>
        </a:spcBef>
        <a:spcAft>
          <a:spcPct val="0"/>
        </a:spcAft>
        <a:buClr>
          <a:srgbClr val="000000"/>
        </a:buClr>
        <a:buSzPct val="100000"/>
        <a:buFont typeface="Arial" pitchFamily="34" charset="0"/>
        <a:buChar char="•"/>
        <a:defRPr sz="2400">
          <a:solidFill>
            <a:srgbClr val="000000"/>
          </a:solidFill>
          <a:latin typeface="+mn-lt"/>
          <a:ea typeface="+mn-ea"/>
          <a:cs typeface="+mn-cs"/>
        </a:defRPr>
      </a:lvl3pPr>
      <a:lvl4pPr marL="17145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4pPr>
      <a:lvl5pPr marL="21717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hyperlink" Target="http://tools.ietf.org/wg/ccam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datatracker.ietf.org/wg/ccamp/" TargetMode="External"/><Relationship Id="rId5" Type="http://schemas.openxmlformats.org/officeDocument/2006/relationships/hyperlink" Target="http://tools.ietf.org/wg/ccamp/agenda?item=agenda79.html" TargetMode="External"/><Relationship Id="rId4" Type="http://schemas.openxmlformats.org/officeDocument/2006/relationships/hyperlink" Target="http://tools.ietf.org/wg/ccamp/agenda?item=agenda82.html"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datatracker.ietf.org/liaison/1099/"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mailto:ccamp@ietf.org" TargetMode="External"/><Relationship Id="rId5" Type="http://schemas.openxmlformats.org/officeDocument/2006/relationships/hyperlink" Target="https://datatracker.ietf.org/liaison/1105/" TargetMode="External"/><Relationship Id="rId4" Type="http://schemas.openxmlformats.org/officeDocument/2006/relationships/hyperlink" Target="https://datatracker.ietf.org/liaison/1104/"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about/note-well.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www.ietf.org/rfc/rfc4879.txt" TargetMode="External"/><Relationship Id="rId5" Type="http://schemas.openxmlformats.org/officeDocument/2006/relationships/hyperlink" Target="http://www.ietf.org/rfc/rfc3979.txt" TargetMode="External"/><Relationship Id="rId4"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tools.ietf.org/wg/ccamp/minute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wg/ccamp/agenda?item=agenda82.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lberger@labn.net"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hyperlink" Target="mailto:daniel@olddog.co.uk" TargetMode="External"/><Relationship Id="rId4" Type="http://schemas.openxmlformats.org/officeDocument/2006/relationships/hyperlink" Target="mailto:db3546@att.com"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www.rfc-editor.org/errata_search.php?rfc=6163&amp;eid=2902" TargetMode="External"/><Relationship Id="rId3" Type="http://schemas.openxmlformats.org/officeDocument/2006/relationships/hyperlink" Target="http://datatracker.ietf.org/doc/rfc6344/" TargetMode="External"/><Relationship Id="rId7" Type="http://schemas.openxmlformats.org/officeDocument/2006/relationships/hyperlink" Target="http://www.rfc-editor.org/errata_search.php?rfc=6107&amp;eid=3018"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datatracker.ietf.org/doc/draft-ietf-ccamp-attribute-bnf/" TargetMode="External"/><Relationship Id="rId5" Type="http://schemas.openxmlformats.org/officeDocument/2006/relationships/hyperlink" Target="http://datatracker.ietf.org/doc/rfc6387/" TargetMode="External"/><Relationship Id="rId4" Type="http://schemas.openxmlformats.org/officeDocument/2006/relationships/hyperlink" Target="http://datatracker.ietf.org/doc/rfc6373/"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tools.ietf.org/wg/ccamp/draft-ietf-ccamp-wson-impairments/"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tools.ietf.org/wg/ccamp/draft-ietf-ccamp-gmpls-ted-mib/"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tools.ietf.org/wg/ccamp/draft-ietf-ccamp-assoc-info/"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ctrTitle"/>
          </p:nvPr>
        </p:nvSpPr>
        <p:spPr>
          <a:xfrm>
            <a:off x="685800" y="1978025"/>
            <a:ext cx="7772400" cy="1470025"/>
          </a:xfrm>
        </p:spPr>
        <p:txBody>
          <a:bodyPr/>
          <a:lstStyle/>
          <a:p>
            <a:r>
              <a:rPr lang="en-US" sz="4000" dirty="0" smtClean="0"/>
              <a:t>CCAMP Working Group</a:t>
            </a:r>
          </a:p>
        </p:txBody>
      </p:sp>
      <p:sp>
        <p:nvSpPr>
          <p:cNvPr id="2051" name="Rectangle 2"/>
          <p:cNvSpPr>
            <a:spLocks noGrp="1" noChangeArrowheads="1"/>
          </p:cNvSpPr>
          <p:nvPr>
            <p:ph type="subTitle" idx="1"/>
          </p:nvPr>
        </p:nvSpPr>
        <p:spPr>
          <a:xfrm>
            <a:off x="457200" y="3733800"/>
            <a:ext cx="8382000" cy="1752600"/>
          </a:xfrm>
        </p:spPr>
        <p:txBody>
          <a:bodyPr/>
          <a:lstStyle/>
          <a:p>
            <a:r>
              <a:rPr lang="en-US" sz="2400" dirty="0" smtClean="0"/>
              <a:t>Online Agenda and Slides at:</a:t>
            </a:r>
          </a:p>
          <a:p>
            <a:r>
              <a:rPr lang="en-US" sz="2400" dirty="0" smtClean="0">
                <a:hlinkClick r:id="rId3" invalidUrl="http:///"/>
              </a:rPr>
              <a:t>http://</a:t>
            </a:r>
            <a:r>
              <a:rPr lang="en-US" sz="2400" dirty="0" smtClean="0">
                <a:hlinkClick r:id="rId4"/>
              </a:rPr>
              <a:t>tools.ietf.org/wg/ccamp/agenda?item=agenda82.html</a:t>
            </a:r>
            <a:endParaRPr lang="en-US" sz="2400" dirty="0" smtClean="0">
              <a:hlinkClick r:id="rId5"/>
            </a:endParaRPr>
          </a:p>
          <a:p>
            <a:endParaRPr lang="en-US" sz="2400" dirty="0" smtClean="0"/>
          </a:p>
          <a:p>
            <a:r>
              <a:rPr lang="en-US" sz="2400" dirty="0" smtClean="0"/>
              <a:t>Data tracker: </a:t>
            </a:r>
            <a:r>
              <a:rPr lang="en-US" sz="2400" dirty="0" smtClean="0">
                <a:hlinkClick r:id="rId6"/>
              </a:rPr>
              <a:t>http://datatracker.ietf.org/wg/ccamp/</a:t>
            </a:r>
            <a:endParaRPr lang="en-US" sz="2400" dirty="0" smtClean="0"/>
          </a:p>
          <a:p>
            <a:r>
              <a:rPr lang="en-US" sz="2400" dirty="0" smtClean="0"/>
              <a:t>Tools page: </a:t>
            </a:r>
            <a:r>
              <a:rPr lang="en-US" sz="2400" dirty="0" smtClean="0">
                <a:hlinkClick r:id="rId7"/>
              </a:rPr>
              <a:t>http://tools.ietf.org/wg/ccamp</a:t>
            </a:r>
          </a:p>
        </p:txBody>
      </p:sp>
      <p:sp>
        <p:nvSpPr>
          <p:cNvPr id="2052" name="Footer Placeholder 3"/>
          <p:cNvSpPr>
            <a:spLocks noGrp="1"/>
          </p:cNvSpPr>
          <p:nvPr>
            <p:ph type="ftr" sz="quarter" idx="11"/>
          </p:nvPr>
        </p:nvSpPr>
        <p:spPr>
          <a:xfrm>
            <a:off x="2627313" y="4727575"/>
            <a:ext cx="3887787" cy="474663"/>
          </a:xfrm>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sz="1200" smtClean="0"/>
              <a:t>82nd IETF CCAMP Working Group</a:t>
            </a:r>
            <a:endParaRPr lang="en-US" sz="1200" dirty="0"/>
          </a:p>
        </p:txBody>
      </p:sp>
      <p:sp>
        <p:nvSpPr>
          <p:cNvPr id="2053" name="Slide Number Placeholder 4"/>
          <p:cNvSpPr>
            <a:spLocks noGrp="1"/>
          </p:cNvSpPr>
          <p:nvPr>
            <p:ph type="sldNum" sz="quarter" idx="12"/>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fld id="{52F43532-3A3C-4C0D-BFAE-BCC97470DF52}" type="slidenum">
              <a:rPr lang="en-US" smtClean="0"/>
              <a:pPr/>
              <a:t>1</a:t>
            </a:fld>
            <a:endParaRPr lang="en-US"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p:txBody>
          <a:bodyPr/>
          <a:lstStyle/>
          <a:p>
            <a:r>
              <a:rPr lang="en-GB" smtClean="0"/>
              <a:t>WG Drafts Not on Agenda</a:t>
            </a:r>
            <a:endParaRPr lang="en-US" smtClean="0"/>
          </a:p>
        </p:txBody>
      </p:sp>
      <p:sp>
        <p:nvSpPr>
          <p:cNvPr id="7172" name="Content Placeholder 3"/>
          <p:cNvSpPr>
            <a:spLocks noGrp="1"/>
          </p:cNvSpPr>
          <p:nvPr>
            <p:ph idx="1"/>
          </p:nvPr>
        </p:nvSpPr>
        <p:spPr>
          <a:xfrm>
            <a:off x="457200" y="1370013"/>
            <a:ext cx="8458200" cy="5153025"/>
          </a:xfrm>
        </p:spPr>
        <p:txBody>
          <a:bodyPr>
            <a:normAutofit/>
          </a:bodyPr>
          <a:lstStyle/>
          <a:p>
            <a:r>
              <a:rPr lang="en-US" dirty="0" smtClean="0"/>
              <a:t>Waiting on authors</a:t>
            </a:r>
          </a:p>
          <a:p>
            <a:pPr lvl="1"/>
            <a:r>
              <a:rPr lang="en-US" dirty="0"/>
              <a:t>draft-</a:t>
            </a:r>
            <a:r>
              <a:rPr lang="en-US" dirty="0" err="1"/>
              <a:t>ietf</a:t>
            </a:r>
            <a:r>
              <a:rPr lang="en-US" dirty="0"/>
              <a:t>-</a:t>
            </a:r>
            <a:r>
              <a:rPr lang="en-US" dirty="0" err="1"/>
              <a:t>ccamp-dpm</a:t>
            </a:r>
            <a:endParaRPr lang="en-US" dirty="0"/>
          </a:p>
          <a:p>
            <a:pPr lvl="1"/>
            <a:r>
              <a:rPr lang="en-US" dirty="0"/>
              <a:t>draft-</a:t>
            </a:r>
            <a:r>
              <a:rPr lang="en-US" dirty="0" err="1"/>
              <a:t>ietf</a:t>
            </a:r>
            <a:r>
              <a:rPr lang="en-US" dirty="0"/>
              <a:t>-</a:t>
            </a:r>
            <a:r>
              <a:rPr lang="en-US" dirty="0" err="1"/>
              <a:t>ccamp</a:t>
            </a:r>
            <a:r>
              <a:rPr lang="en-US" dirty="0"/>
              <a:t>-general-constraint-encode</a:t>
            </a:r>
          </a:p>
          <a:p>
            <a:pPr lvl="1"/>
            <a:r>
              <a:rPr lang="en-US" dirty="0"/>
              <a:t>draft-</a:t>
            </a:r>
            <a:r>
              <a:rPr lang="en-US" dirty="0" err="1"/>
              <a:t>ietf</a:t>
            </a:r>
            <a:r>
              <a:rPr lang="en-US" dirty="0"/>
              <a:t>-</a:t>
            </a:r>
            <a:r>
              <a:rPr lang="en-US" dirty="0" err="1"/>
              <a:t>ccamp</a:t>
            </a:r>
            <a:r>
              <a:rPr lang="en-US" dirty="0"/>
              <a:t>-</a:t>
            </a:r>
            <a:r>
              <a:rPr lang="en-US" dirty="0" err="1"/>
              <a:t>lmp</a:t>
            </a:r>
            <a:r>
              <a:rPr lang="en-US" dirty="0"/>
              <a:t>-behavior-negotiation</a:t>
            </a:r>
          </a:p>
          <a:p>
            <a:pPr lvl="1"/>
            <a:r>
              <a:rPr lang="en-US" dirty="0"/>
              <a:t>draft-</a:t>
            </a:r>
            <a:r>
              <a:rPr lang="en-US" dirty="0" err="1"/>
              <a:t>ietf</a:t>
            </a:r>
            <a:r>
              <a:rPr lang="en-US" dirty="0"/>
              <a:t>-</a:t>
            </a:r>
            <a:r>
              <a:rPr lang="en-US" dirty="0" err="1"/>
              <a:t>ccamp</a:t>
            </a:r>
            <a:r>
              <a:rPr lang="en-US" dirty="0"/>
              <a:t>-</a:t>
            </a:r>
            <a:r>
              <a:rPr lang="en-US" dirty="0" err="1"/>
              <a:t>mpls</a:t>
            </a:r>
            <a:r>
              <a:rPr lang="en-US" dirty="0"/>
              <a:t>-</a:t>
            </a:r>
            <a:r>
              <a:rPr lang="en-US" dirty="0" err="1"/>
              <a:t>tp</a:t>
            </a:r>
            <a:r>
              <a:rPr lang="en-US" dirty="0"/>
              <a:t>-</a:t>
            </a:r>
            <a:r>
              <a:rPr lang="en-US" dirty="0" err="1"/>
              <a:t>rsvpte</a:t>
            </a:r>
            <a:r>
              <a:rPr lang="en-US" dirty="0"/>
              <a:t>-</a:t>
            </a:r>
            <a:r>
              <a:rPr lang="en-US" dirty="0" err="1"/>
              <a:t>ext</a:t>
            </a:r>
            <a:r>
              <a:rPr lang="en-US" dirty="0"/>
              <a:t>-associated-</a:t>
            </a:r>
            <a:r>
              <a:rPr lang="en-US" dirty="0" err="1"/>
              <a:t>lsp</a:t>
            </a:r>
            <a:endParaRPr lang="en-US" dirty="0"/>
          </a:p>
          <a:p>
            <a:pPr lvl="1"/>
            <a:r>
              <a:rPr lang="en-US" dirty="0"/>
              <a:t>draft-</a:t>
            </a:r>
            <a:r>
              <a:rPr lang="en-US" dirty="0" err="1"/>
              <a:t>ietf</a:t>
            </a:r>
            <a:r>
              <a:rPr lang="en-US" dirty="0"/>
              <a:t>-</a:t>
            </a:r>
            <a:r>
              <a:rPr lang="en-US" dirty="0" err="1"/>
              <a:t>ccamp</a:t>
            </a:r>
            <a:r>
              <a:rPr lang="en-US" dirty="0"/>
              <a:t>-rsvp-resource-sharing</a:t>
            </a:r>
          </a:p>
          <a:p>
            <a:pPr lvl="1"/>
            <a:r>
              <a:rPr lang="en-US" dirty="0"/>
              <a:t>draft-</a:t>
            </a:r>
            <a:r>
              <a:rPr lang="en-US" dirty="0" err="1"/>
              <a:t>ietf</a:t>
            </a:r>
            <a:r>
              <a:rPr lang="en-US" dirty="0"/>
              <a:t>-</a:t>
            </a:r>
            <a:r>
              <a:rPr lang="en-US" dirty="0" err="1"/>
              <a:t>ccamp</a:t>
            </a:r>
            <a:r>
              <a:rPr lang="en-US" dirty="0"/>
              <a:t>-</a:t>
            </a:r>
            <a:r>
              <a:rPr lang="en-US" dirty="0" err="1"/>
              <a:t>rwa</a:t>
            </a:r>
            <a:r>
              <a:rPr lang="en-US" dirty="0"/>
              <a:t>-info</a:t>
            </a:r>
          </a:p>
          <a:p>
            <a:pPr lvl="1"/>
            <a:r>
              <a:rPr lang="en-US" dirty="0"/>
              <a:t>draft-</a:t>
            </a:r>
            <a:r>
              <a:rPr lang="en-US" dirty="0" err="1"/>
              <a:t>ietf</a:t>
            </a:r>
            <a:r>
              <a:rPr lang="en-US" dirty="0"/>
              <a:t>-</a:t>
            </a:r>
            <a:r>
              <a:rPr lang="en-US" dirty="0" err="1"/>
              <a:t>ccamp</a:t>
            </a:r>
            <a:r>
              <a:rPr lang="en-US" dirty="0"/>
              <a:t>-</a:t>
            </a:r>
            <a:r>
              <a:rPr lang="en-US" dirty="0" err="1"/>
              <a:t>wson</a:t>
            </a:r>
            <a:r>
              <a:rPr lang="en-US" dirty="0"/>
              <a:t>-signaling </a:t>
            </a:r>
          </a:p>
        </p:txBody>
      </p:sp>
      <p:sp>
        <p:nvSpPr>
          <p:cNvPr id="7173" name="Footer Placeholder 1"/>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solidFill>
                  <a:schemeClr val="tx1"/>
                </a:solidFill>
              </a:rPr>
              <a:t>82nd IETF CCAMP Working Group</a:t>
            </a:r>
            <a:endParaRPr lang="en-US">
              <a:solidFill>
                <a:schemeClr val="tx1"/>
              </a:solidFill>
            </a:endParaRPr>
          </a:p>
        </p:txBody>
      </p:sp>
      <p:sp>
        <p:nvSpPr>
          <p:cNvPr id="2" name="Slide Number Placeholder 1"/>
          <p:cNvSpPr>
            <a:spLocks noGrp="1"/>
          </p:cNvSpPr>
          <p:nvPr>
            <p:ph type="sldNum" idx="12"/>
          </p:nvPr>
        </p:nvSpPr>
        <p:spPr/>
        <p:txBody>
          <a:bodyPr/>
          <a:lstStyle/>
          <a:p>
            <a:pPr>
              <a:defRPr/>
            </a:pPr>
            <a:fld id="{12A4BBA2-F6FF-43D7-861C-281739B4C31A}" type="slidenum">
              <a:rPr lang="en-US" smtClean="0"/>
              <a:pPr>
                <a:defRPr/>
              </a:pPr>
              <a:t>10</a:t>
            </a:fld>
            <a:endParaRPr lang="en-US"/>
          </a:p>
        </p:txBody>
      </p:sp>
    </p:spTree>
    <p:extLst>
      <p:ext uri="{BB962C8B-B14F-4D97-AF65-F5344CB8AC3E}">
        <p14:creationId xmlns:p14="http://schemas.microsoft.com/office/powerpoint/2010/main" xmlns="" val="22137151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4390A765-2029-42CF-B01F-BFD0CF7CD430}" type="slidenum">
              <a:rPr lang="en-US" sz="1400">
                <a:solidFill>
                  <a:srgbClr val="000000"/>
                </a:solidFill>
              </a:rPr>
              <a:pPr algn="r" eaLnBrk="1" hangingPunct="1"/>
              <a:t>11</a:t>
            </a:fld>
            <a:endParaRPr lang="en-US" sz="1400">
              <a:solidFill>
                <a:srgbClr val="000000"/>
              </a:solidFill>
            </a:endParaRPr>
          </a:p>
        </p:txBody>
      </p:sp>
      <p:sp>
        <p:nvSpPr>
          <p:cNvPr id="8195" name="Title 3"/>
          <p:cNvSpPr>
            <a:spLocks noGrp="1"/>
          </p:cNvSpPr>
          <p:nvPr>
            <p:ph type="title"/>
          </p:nvPr>
        </p:nvSpPr>
        <p:spPr/>
        <p:txBody>
          <a:bodyPr/>
          <a:lstStyle/>
          <a:p>
            <a:r>
              <a:rPr lang="en-GB" dirty="0" smtClean="0"/>
              <a:t>Liaisons and Communications</a:t>
            </a:r>
            <a:endParaRPr lang="en-US" dirty="0" smtClean="0"/>
          </a:p>
        </p:txBody>
      </p:sp>
      <p:sp>
        <p:nvSpPr>
          <p:cNvPr id="5" name="Content Placeholder 4"/>
          <p:cNvSpPr>
            <a:spLocks noGrp="1"/>
          </p:cNvSpPr>
          <p:nvPr>
            <p:ph idx="1"/>
          </p:nvPr>
        </p:nvSpPr>
        <p:spPr/>
        <p:txBody>
          <a:bodyPr>
            <a:normAutofit fontScale="92500" lnSpcReduction="20000"/>
          </a:bodyPr>
          <a:lstStyle/>
          <a:p>
            <a:pPr>
              <a:defRPr/>
            </a:pPr>
            <a:r>
              <a:rPr lang="en-US" dirty="0" smtClean="0"/>
              <a:t>ITU-T </a:t>
            </a:r>
            <a:r>
              <a:rPr lang="en-US" dirty="0"/>
              <a:t>SG 15 (Optical Control Plane)</a:t>
            </a:r>
          </a:p>
          <a:p>
            <a:pPr lvl="1">
              <a:defRPr/>
            </a:pPr>
            <a:r>
              <a:rPr lang="en-US" dirty="0" smtClean="0"/>
              <a:t>John </a:t>
            </a:r>
            <a:r>
              <a:rPr lang="en-US" dirty="0"/>
              <a:t>Drake </a:t>
            </a:r>
            <a:r>
              <a:rPr lang="en-US" dirty="0" smtClean="0"/>
              <a:t>appointed by IAB as </a:t>
            </a:r>
            <a:r>
              <a:rPr lang="en-US" dirty="0"/>
              <a:t>IETF Liaison to ITU-T SG-15 </a:t>
            </a:r>
            <a:endParaRPr lang="en-US" dirty="0" smtClean="0"/>
          </a:p>
          <a:p>
            <a:pPr lvl="1">
              <a:defRPr/>
            </a:pPr>
            <a:r>
              <a:rPr lang="en-US" dirty="0" smtClean="0"/>
              <a:t>Received 10/6:</a:t>
            </a:r>
            <a:r>
              <a:rPr lang="en-US" dirty="0">
                <a:hlinkClick r:id="rId3"/>
              </a:rPr>
              <a:t>LS330 - Recommendation ITU-T G.7044/Y.1347 (formerly </a:t>
            </a:r>
            <a:r>
              <a:rPr lang="en-US" dirty="0" err="1">
                <a:hlinkClick r:id="rId3"/>
              </a:rPr>
              <a:t>G.hao</a:t>
            </a:r>
            <a:r>
              <a:rPr lang="en-US" dirty="0">
                <a:hlinkClick r:id="rId3"/>
              </a:rPr>
              <a:t>) </a:t>
            </a:r>
            <a:r>
              <a:rPr lang="en-US" dirty="0" smtClean="0">
                <a:hlinkClick r:id="rId3"/>
              </a:rPr>
              <a:t>completed</a:t>
            </a:r>
            <a:endParaRPr lang="en-US" dirty="0" smtClean="0"/>
          </a:p>
          <a:p>
            <a:pPr lvl="2">
              <a:defRPr/>
            </a:pPr>
            <a:r>
              <a:rPr lang="en-US" dirty="0"/>
              <a:t>Hitless Adjustment of </a:t>
            </a:r>
            <a:r>
              <a:rPr lang="en-US" dirty="0" err="1"/>
              <a:t>ODUflex</a:t>
            </a:r>
            <a:r>
              <a:rPr lang="en-US" dirty="0"/>
              <a:t>(GFP) (HAO</a:t>
            </a:r>
            <a:r>
              <a:rPr lang="en-US" dirty="0" smtClean="0"/>
              <a:t>)</a:t>
            </a:r>
          </a:p>
          <a:p>
            <a:pPr lvl="1">
              <a:defRPr/>
            </a:pPr>
            <a:r>
              <a:rPr lang="en-US" dirty="0" smtClean="0"/>
              <a:t>Received 10/7:</a:t>
            </a:r>
            <a:r>
              <a:rPr lang="fr-FR" dirty="0" smtClean="0">
                <a:hlinkClick r:id="rId4"/>
              </a:rPr>
              <a:t>LS344 - Liaison on OTN Equipment (ITU-T G.798)</a:t>
            </a:r>
            <a:endParaRPr lang="en-US" dirty="0" smtClean="0"/>
          </a:p>
          <a:p>
            <a:pPr lvl="1">
              <a:defRPr/>
            </a:pPr>
            <a:r>
              <a:rPr lang="en-US" dirty="0" smtClean="0"/>
              <a:t>Sent 10/13:</a:t>
            </a:r>
            <a:r>
              <a:rPr lang="en-US" dirty="0">
                <a:hlinkClick r:id="rId5"/>
              </a:rPr>
              <a:t>New MPLS and CCAMP RFCs </a:t>
            </a:r>
            <a:endParaRPr lang="en-US" dirty="0" smtClean="0"/>
          </a:p>
          <a:p>
            <a:pPr lvl="2">
              <a:defRPr/>
            </a:pPr>
            <a:r>
              <a:rPr lang="en-US" dirty="0" smtClean="0"/>
              <a:t>Sent jointly, initiated by MPLS WG</a:t>
            </a:r>
          </a:p>
          <a:p>
            <a:pPr>
              <a:defRPr/>
            </a:pPr>
            <a:r>
              <a:rPr lang="en-GB" dirty="0" smtClean="0"/>
              <a:t>General comment</a:t>
            </a:r>
          </a:p>
          <a:p>
            <a:pPr lvl="1">
              <a:defRPr/>
            </a:pPr>
            <a:r>
              <a:rPr lang="en-GB" dirty="0" smtClean="0"/>
              <a:t>Please review proposed and incoming documents and comment on </a:t>
            </a:r>
            <a:r>
              <a:rPr lang="en-GB" dirty="0" smtClean="0">
                <a:hlinkClick r:id="rId6"/>
              </a:rPr>
              <a:t>ccamp@ietf.org</a:t>
            </a:r>
          </a:p>
          <a:p>
            <a:pPr>
              <a:defRPr/>
            </a:pPr>
            <a:endParaRPr lang="en-US" dirty="0" smtClean="0"/>
          </a:p>
        </p:txBody>
      </p:sp>
      <p:sp>
        <p:nvSpPr>
          <p:cNvPr id="8197"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solidFill>
                  <a:schemeClr val="tx1"/>
                </a:solidFill>
              </a:rPr>
              <a:t>82nd IETF CCAMP Working Group</a:t>
            </a:r>
            <a:endParaRPr lang="en-US">
              <a:solidFill>
                <a:schemeClr val="tx1"/>
              </a:solidFill>
            </a:endParaRPr>
          </a:p>
        </p:txBody>
      </p:sp>
    </p:spTree>
    <p:extLst>
      <p:ext uri="{BB962C8B-B14F-4D97-AF65-F5344CB8AC3E}">
        <p14:creationId xmlns:p14="http://schemas.microsoft.com/office/powerpoint/2010/main" xmlns="" val="23529634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IETF Note Well</a:t>
            </a:r>
          </a:p>
        </p:txBody>
      </p:sp>
      <p:sp>
        <p:nvSpPr>
          <p:cNvPr id="3075" name="Rectangle 2"/>
          <p:cNvSpPr>
            <a:spLocks noGrp="1" noChangeArrowheads="1"/>
          </p:cNvSpPr>
          <p:nvPr>
            <p:ph idx="1"/>
          </p:nvPr>
        </p:nvSpPr>
        <p:spPr/>
        <p:txBody>
          <a:bodyPr>
            <a:normAutofit fontScale="85000" lnSpcReduction="20000"/>
          </a:bodyPr>
          <a:lstStyle/>
          <a:p>
            <a:pPr marL="0" indent="0">
              <a:buNone/>
            </a:pPr>
            <a:r>
              <a:rPr lang="en-US" sz="1600" dirty="0">
                <a:hlinkClick r:id="rId3"/>
              </a:rPr>
              <a:t>http://</a:t>
            </a:r>
            <a:r>
              <a:rPr lang="en-US" sz="1600" dirty="0" smtClean="0">
                <a:hlinkClick r:id="rId3"/>
              </a:rPr>
              <a:t>www.ietf.org/about/note-well.html</a:t>
            </a:r>
            <a:r>
              <a:rPr lang="en-US" sz="1600" dirty="0" smtClean="0"/>
              <a:t>:</a:t>
            </a:r>
            <a:endParaRPr lang="en-US" sz="1600" dirty="0"/>
          </a:p>
          <a:p>
            <a:pPr marL="0" indent="0">
              <a:buNone/>
            </a:pPr>
            <a:r>
              <a:rPr lang="en-US" sz="1600" dirty="0" smtClean="0"/>
              <a:t>Any </a:t>
            </a:r>
            <a:r>
              <a:rPr lang="en-US" sz="1600" dirty="0"/>
              <a:t>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600" dirty="0"/>
              <a:t>The IETF plenary session</a:t>
            </a:r>
          </a:p>
          <a:p>
            <a:pPr lvl="1"/>
            <a:r>
              <a:rPr lang="en-US" sz="1600" dirty="0"/>
              <a:t>The IESG, or any member thereof on behalf of the IESG</a:t>
            </a:r>
          </a:p>
          <a:p>
            <a:pPr lvl="1"/>
            <a:r>
              <a:rPr lang="en-US" sz="1600" dirty="0"/>
              <a:t>Any IETF mailing list, including the IETF list itself, any working group or design team list, or any other list functioning under IETF auspices </a:t>
            </a:r>
          </a:p>
          <a:p>
            <a:pPr lvl="1"/>
            <a:r>
              <a:rPr lang="en-US" sz="1600" dirty="0"/>
              <a:t>Any IETF working group or portion thereof</a:t>
            </a:r>
          </a:p>
          <a:p>
            <a:pPr lvl="1"/>
            <a:r>
              <a:rPr lang="en-US" sz="1600" dirty="0"/>
              <a:t>Any Birds of a Feather (BOF) session</a:t>
            </a:r>
          </a:p>
          <a:p>
            <a:pPr lvl="1"/>
            <a:r>
              <a:rPr lang="en-US" sz="1600" dirty="0"/>
              <a:t>The IAB or any member thereof on behalf of the IAB</a:t>
            </a:r>
          </a:p>
          <a:p>
            <a:pPr lvl="1"/>
            <a:r>
              <a:rPr lang="en-US" sz="1600" dirty="0"/>
              <a:t>The RFC Editor or the Internet-Drafts function</a:t>
            </a:r>
          </a:p>
          <a:p>
            <a:pPr marL="0" indent="0">
              <a:buNone/>
            </a:pPr>
            <a:r>
              <a:rPr lang="en-US" sz="1600" dirty="0"/>
              <a:t>All IETF Contributions are subject to the rules of </a:t>
            </a:r>
            <a:r>
              <a:rPr lang="en-US" sz="1600" dirty="0">
                <a:hlinkClick r:id="rId4"/>
              </a:rPr>
              <a:t>RFC 5378</a:t>
            </a:r>
            <a:r>
              <a:rPr lang="en-US" sz="1600" dirty="0"/>
              <a:t> and </a:t>
            </a:r>
            <a:r>
              <a:rPr lang="en-US" sz="1600" dirty="0">
                <a:hlinkClick r:id="rId5"/>
              </a:rPr>
              <a:t>RFC 3979</a:t>
            </a:r>
            <a:r>
              <a:rPr lang="en-US" sz="1600" dirty="0"/>
              <a:t> (updated by </a:t>
            </a:r>
            <a:r>
              <a:rPr lang="en-US" sz="1600" dirty="0">
                <a:hlinkClick r:id="rId6"/>
              </a:rPr>
              <a:t>RFC 4879</a:t>
            </a:r>
            <a:r>
              <a:rPr lang="en-US" sz="1600" dirty="0"/>
              <a:t>). </a:t>
            </a:r>
          </a:p>
          <a:p>
            <a:pPr marL="0" indent="0">
              <a:buNone/>
            </a:pPr>
            <a:r>
              <a:rPr lang="en-US" sz="1600" dirty="0"/>
              <a:t>Statements made outside of an IETF session, mailing list or other function, that are clearly not intended to be input to an IETF activity, group or function, are not IETF Contributions in the context of this notice.</a:t>
            </a:r>
          </a:p>
          <a:p>
            <a:pPr marL="0" indent="0">
              <a:buNone/>
            </a:pPr>
            <a:r>
              <a:rPr lang="en-US" sz="1600" dirty="0"/>
              <a:t>Please consult </a:t>
            </a:r>
            <a:r>
              <a:rPr lang="en-US" sz="1600" dirty="0">
                <a:hlinkClick r:id="rId4"/>
              </a:rPr>
              <a:t>RFC 5378</a:t>
            </a:r>
            <a:r>
              <a:rPr lang="en-US" sz="1600" dirty="0"/>
              <a:t> and </a:t>
            </a:r>
            <a:r>
              <a:rPr lang="en-US" sz="1600" dirty="0">
                <a:hlinkClick r:id="rId5"/>
              </a:rPr>
              <a:t>RFC 3979</a:t>
            </a:r>
            <a:r>
              <a:rPr lang="en-US" sz="1600" dirty="0"/>
              <a:t> for details.</a:t>
            </a:r>
          </a:p>
          <a:p>
            <a:pPr marL="0" indent="0">
              <a:buNone/>
            </a:pPr>
            <a:r>
              <a:rPr lang="en-US" sz="1600" dirty="0"/>
              <a:t>A participant in any IETF activity is deemed to accept all IETF rules of process, as documented in Best Current Practices RFCs and IESG Statements.</a:t>
            </a:r>
          </a:p>
          <a:p>
            <a:pPr marL="0" indent="0">
              <a:buNone/>
            </a:pPr>
            <a:r>
              <a:rPr lang="en-US" sz="1600" dirty="0"/>
              <a:t>A participant in any IETF activity acknowledges that written, audio and video records of meetings may be made and may be available to the public. </a:t>
            </a:r>
            <a:endParaRPr lang="en-US" sz="1600" dirty="0" smtClean="0"/>
          </a:p>
        </p:txBody>
      </p:sp>
      <p:sp>
        <p:nvSpPr>
          <p:cNvPr id="3076" name="Footer Placeholder 4"/>
          <p:cNvSpPr>
            <a:spLocks noGrp="1"/>
          </p:cNvSpPr>
          <p:nvPr>
            <p:ph type="ft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smtClean="0">
                <a:solidFill>
                  <a:srgbClr val="000000"/>
                </a:solidFill>
              </a:rPr>
              <a:t>82nd IETF CCAMP Working Group</a:t>
            </a:r>
            <a:endParaRPr lang="en-US">
              <a:solidFill>
                <a:srgbClr val="000000"/>
              </a:solidFill>
            </a:endParaRPr>
          </a:p>
        </p:txBody>
      </p:sp>
      <p:sp>
        <p:nvSpPr>
          <p:cNvPr id="3077" name="Slide Number Placeholder 5"/>
          <p:cNvSpPr>
            <a:spLocks noGrp="1"/>
          </p:cNvSpPr>
          <p:nvPr>
            <p:ph type="sldNum" idx="12"/>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3626C306-02B4-468F-98B2-340C3435360E}" type="slidenum">
              <a:rPr lang="en-US" smtClean="0">
                <a:solidFill>
                  <a:srgbClr val="000000"/>
                </a:solidFill>
              </a:rPr>
              <a:pPr eaLnBrk="1" hangingPunct="1"/>
              <a:t>2</a:t>
            </a:fld>
            <a:endParaRPr lang="en-US" smtClean="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smtClean="0"/>
              <a:t>Administrative</a:t>
            </a:r>
            <a:endParaRPr lang="en-GB" dirty="0" smtClean="0"/>
          </a:p>
        </p:txBody>
      </p:sp>
      <p:sp>
        <p:nvSpPr>
          <p:cNvPr id="4101" name="Rectangle 2"/>
          <p:cNvSpPr>
            <a:spLocks noGrp="1" noChangeArrowheads="1"/>
          </p:cNvSpPr>
          <p:nvPr>
            <p:ph idx="1"/>
          </p:nvPr>
        </p:nvSpPr>
        <p:spPr/>
        <p:txBody>
          <a:bodyPr/>
          <a:lstStyle/>
          <a:p>
            <a:r>
              <a:rPr lang="en-GB" dirty="0" smtClean="0"/>
              <a:t>Audio Streaming/Recording</a:t>
            </a:r>
          </a:p>
          <a:p>
            <a:pPr lvl="1"/>
            <a:r>
              <a:rPr lang="en-GB" dirty="0" smtClean="0"/>
              <a:t>Please speak only using the microphones</a:t>
            </a:r>
          </a:p>
          <a:p>
            <a:pPr lvl="1"/>
            <a:r>
              <a:rPr lang="en-GB" dirty="0" smtClean="0"/>
              <a:t>Please state your name before speaking</a:t>
            </a:r>
          </a:p>
          <a:p>
            <a:r>
              <a:rPr lang="en-GB" dirty="0" smtClean="0"/>
              <a:t>Jabber scribes?</a:t>
            </a:r>
          </a:p>
          <a:p>
            <a:r>
              <a:rPr lang="en-GB" dirty="0" err="1" smtClean="0"/>
              <a:t>Etherpad</a:t>
            </a:r>
            <a:r>
              <a:rPr lang="en-GB" dirty="0" smtClean="0"/>
              <a:t> </a:t>
            </a:r>
            <a:r>
              <a:rPr lang="en-GB" smtClean="0"/>
              <a:t>note takers?</a:t>
            </a:r>
            <a:endParaRPr lang="en-GB" dirty="0" smtClean="0"/>
          </a:p>
          <a:p>
            <a:pPr>
              <a:buNone/>
            </a:pPr>
            <a:r>
              <a:rPr lang="en-GB" dirty="0" smtClean="0">
                <a:hlinkClick r:id="rId3"/>
              </a:rPr>
              <a:t>http://tools.ietf.org/wg/ccamp/minutes</a:t>
            </a:r>
            <a:endParaRPr lang="en-GB" dirty="0" smtClean="0"/>
          </a:p>
          <a:p>
            <a:pPr>
              <a:buNone/>
            </a:pPr>
            <a:endParaRPr lang="en-GB" dirty="0" smtClean="0"/>
          </a:p>
        </p:txBody>
      </p:sp>
      <p:sp>
        <p:nvSpPr>
          <p:cNvPr id="4098" name="Footer Placeholder 4"/>
          <p:cNvSpPr>
            <a:spLocks noGrp="1"/>
          </p:cNvSpPr>
          <p:nvPr>
            <p:ph type="ft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smtClean="0"/>
              <a:t>82nd IETF CCAMP Working Group</a:t>
            </a:r>
            <a:endParaRPr lang="en-US"/>
          </a:p>
        </p:txBody>
      </p:sp>
      <p:sp>
        <p:nvSpPr>
          <p:cNvPr id="4099" name="Slide Number Placeholder 5"/>
          <p:cNvSpPr>
            <a:spLocks noGrp="1"/>
          </p:cNvSpPr>
          <p:nvPr>
            <p:ph type="sldNum" idx="12"/>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fld id="{99CA39D4-4903-4B75-8F08-AB823A3E443F}" type="slidenum">
              <a:rPr lang="en-US" smtClean="0"/>
              <a:pPr/>
              <a:t>3</a:t>
            </a:fld>
            <a:endParaRPr lang="en-US" smtClean="0"/>
          </a:p>
        </p:txBody>
      </p:sp>
      <p:sp>
        <p:nvSpPr>
          <p:cNvPr id="14" name="Footer Placeholder 4"/>
          <p:cNvSpPr txBox="1">
            <a:spLocks/>
          </p:cNvSpPr>
          <p:nvPr/>
        </p:nvSpPr>
        <p:spPr bwMode="auto">
          <a:xfrm>
            <a:off x="2628900" y="6553200"/>
            <a:ext cx="3887787"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r>
              <a:rPr lang="en-US" dirty="0" smtClean="0">
                <a:solidFill>
                  <a:srgbClr val="000000"/>
                </a:solidFill>
              </a:rPr>
              <a:t>82nd IETF CCAMP Working Group</a:t>
            </a:r>
            <a:endParaRPr lang="en-US" dirty="0">
              <a:solidFill>
                <a:srgbClr val="000000"/>
              </a:solidFill>
            </a:endParaRPr>
          </a:p>
        </p:txBody>
      </p:sp>
      <p:sp>
        <p:nvSpPr>
          <p:cNvPr id="15" name="Slide Number Placeholder 5"/>
          <p:cNvSpPr txBox="1">
            <a:spLocks/>
          </p:cNvSpPr>
          <p:nvPr/>
        </p:nvSpPr>
        <p:spPr bwMode="auto">
          <a:xfrm>
            <a:off x="6554787" y="6553200"/>
            <a:ext cx="2132013"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fld id="{3626C306-02B4-468F-98B2-340C3435360E}" type="slidenum">
              <a:rPr lang="en-US" smtClean="0">
                <a:solidFill>
                  <a:srgbClr val="000000"/>
                </a:solidFill>
              </a:rPr>
              <a:pPr eaLnBrk="1" hangingPunct="1"/>
              <a:t>3</a:t>
            </a:fld>
            <a:endParaRPr lang="en-US" smtClean="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
          <p:cNvSpPr>
            <a:spLocks noGrp="1" noChangeArrowheads="1"/>
          </p:cNvSpPr>
          <p:nvPr>
            <p:ph type="title"/>
          </p:nvPr>
        </p:nvSpPr>
        <p:spPr/>
        <p:txBody>
          <a:bodyPr/>
          <a:lstStyle/>
          <a:p>
            <a:r>
              <a:rPr lang="en-US" smtClean="0"/>
              <a:t>Agenda</a:t>
            </a:r>
            <a:endParaRPr lang="en-US" dirty="0" smtClean="0"/>
          </a:p>
        </p:txBody>
      </p:sp>
      <p:sp>
        <p:nvSpPr>
          <p:cNvPr id="6146" name="Rectangle 2"/>
          <p:cNvSpPr>
            <a:spLocks noGrp="1" noChangeArrowheads="1"/>
          </p:cNvSpPr>
          <p:nvPr>
            <p:ph idx="1"/>
          </p:nvPr>
        </p:nvSpPr>
        <p:spPr/>
        <p:txBody>
          <a:bodyPr>
            <a:normAutofit/>
          </a:bodyPr>
          <a:lstStyle/>
          <a:p>
            <a:r>
              <a:rPr lang="en-US" dirty="0" smtClean="0"/>
              <a:t>Two sessions:</a:t>
            </a:r>
          </a:p>
          <a:p>
            <a:pPr lvl="1"/>
            <a:r>
              <a:rPr lang="en-US" dirty="0" smtClean="0"/>
              <a:t>First Session:</a:t>
            </a:r>
          </a:p>
          <a:p>
            <a:pPr lvl="2"/>
            <a:r>
              <a:rPr lang="en-US" dirty="0" smtClean="0"/>
              <a:t>Tuesday, November 15, 2011</a:t>
            </a:r>
          </a:p>
          <a:p>
            <a:pPr lvl="2"/>
            <a:r>
              <a:rPr lang="en-US" dirty="0" smtClean="0"/>
              <a:t>1300 - 1500 Afternoon Session I </a:t>
            </a:r>
          </a:p>
          <a:p>
            <a:pPr lvl="2"/>
            <a:r>
              <a:rPr lang="en-US" dirty="0" smtClean="0"/>
              <a:t>Room Name: 3F Banquet</a:t>
            </a:r>
          </a:p>
          <a:p>
            <a:pPr lvl="1"/>
            <a:r>
              <a:rPr lang="en-US" dirty="0" smtClean="0"/>
              <a:t>Second Session:</a:t>
            </a:r>
          </a:p>
          <a:p>
            <a:pPr lvl="2"/>
            <a:r>
              <a:rPr lang="en-US" dirty="0" smtClean="0"/>
              <a:t>Friday, November 18, 2011</a:t>
            </a:r>
          </a:p>
          <a:p>
            <a:pPr lvl="2"/>
            <a:r>
              <a:rPr lang="en-US" dirty="0" smtClean="0"/>
              <a:t>0900-1100 Morning Session I</a:t>
            </a:r>
          </a:p>
          <a:p>
            <a:pPr lvl="2"/>
            <a:r>
              <a:rPr lang="en-US" dirty="0" smtClean="0"/>
              <a:t>Room Name: 3F Banquet	</a:t>
            </a:r>
          </a:p>
          <a:p>
            <a:r>
              <a:rPr lang="en-US" dirty="0" smtClean="0"/>
              <a:t>Details:</a:t>
            </a:r>
          </a:p>
          <a:p>
            <a:pPr lvl="1"/>
            <a:r>
              <a:rPr lang="en-US" sz="2000" dirty="0" smtClean="0">
                <a:hlinkClick r:id="rId3"/>
              </a:rPr>
              <a:t>http://tools.ietf.org/wg/ccamp/agenda?item=agenda82.html</a:t>
            </a:r>
            <a:endParaRPr lang="en-US" sz="2000" dirty="0" smtClean="0"/>
          </a:p>
          <a:p>
            <a:pPr lvl="1"/>
            <a:endParaRPr lang="en-US" dirty="0" smtClean="0"/>
          </a:p>
        </p:txBody>
      </p:sp>
      <p:sp>
        <p:nvSpPr>
          <p:cNvPr id="5122" name="Footer Placeholder 4"/>
          <p:cNvSpPr>
            <a:spLocks noGrp="1"/>
          </p:cNvSpPr>
          <p:nvPr>
            <p:ph type="ft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smtClean="0"/>
              <a:t>82nd IETF CCAMP Working Group</a:t>
            </a:r>
            <a:endParaRPr lang="en-US"/>
          </a:p>
        </p:txBody>
      </p:sp>
      <p:sp>
        <p:nvSpPr>
          <p:cNvPr id="5123" name="Slide Number Placeholder 5"/>
          <p:cNvSpPr>
            <a:spLocks noGrp="1"/>
          </p:cNvSpPr>
          <p:nvPr>
            <p:ph type="sldNum" idx="12"/>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fld id="{8094CC9B-49B1-4B9C-A13E-CD2779CEDA8F}" type="slidenum">
              <a:rPr lang="en-US" smtClean="0"/>
              <a:pPr/>
              <a:t>4</a:t>
            </a:fld>
            <a:endParaRPr lang="en-US" smtClean="0"/>
          </a:p>
        </p:txBody>
      </p:sp>
      <p:sp>
        <p:nvSpPr>
          <p:cNvPr id="10" name="Footer Placeholder 4"/>
          <p:cNvSpPr txBox="1">
            <a:spLocks/>
          </p:cNvSpPr>
          <p:nvPr/>
        </p:nvSpPr>
        <p:spPr bwMode="auto">
          <a:xfrm>
            <a:off x="2628900" y="6553200"/>
            <a:ext cx="3887787"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r>
              <a:rPr lang="en-US" dirty="0" smtClean="0">
                <a:solidFill>
                  <a:srgbClr val="000000"/>
                </a:solidFill>
              </a:rPr>
              <a:t>82nd IETF CCAMP Working Group</a:t>
            </a:r>
            <a:endParaRPr lang="en-US" dirty="0">
              <a:solidFill>
                <a:srgbClr val="000000"/>
              </a:solidFill>
            </a:endParaRPr>
          </a:p>
        </p:txBody>
      </p:sp>
      <p:sp>
        <p:nvSpPr>
          <p:cNvPr id="11" name="Slide Number Placeholder 5"/>
          <p:cNvSpPr txBox="1">
            <a:spLocks/>
          </p:cNvSpPr>
          <p:nvPr/>
        </p:nvSpPr>
        <p:spPr bwMode="auto">
          <a:xfrm>
            <a:off x="6554787" y="6553200"/>
            <a:ext cx="2132013"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fld id="{3626C306-02B4-468F-98B2-340C3435360E}" type="slidenum">
              <a:rPr lang="en-US" smtClean="0">
                <a:solidFill>
                  <a:srgbClr val="000000"/>
                </a:solidFill>
              </a:rPr>
              <a:pPr eaLnBrk="1" hangingPunct="1"/>
              <a:t>4</a:t>
            </a:fld>
            <a:endParaRPr lang="en-US" smtClean="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465E14E3-20FD-4C7E-9AB9-437277CF687D}" type="slidenum">
              <a:rPr lang="en-US" sz="1400">
                <a:solidFill>
                  <a:srgbClr val="000000"/>
                </a:solidFill>
              </a:rPr>
              <a:pPr algn="r" eaLnBrk="1" hangingPunct="1"/>
              <a:t>5</a:t>
            </a:fld>
            <a:endParaRPr lang="en-US" sz="1400">
              <a:solidFill>
                <a:srgbClr val="000000"/>
              </a:solidFill>
            </a:endParaRPr>
          </a:p>
        </p:txBody>
      </p:sp>
      <p:sp>
        <p:nvSpPr>
          <p:cNvPr id="2051" name="Text Box 3"/>
          <p:cNvSpPr txBox="1">
            <a:spLocks noChangeArrowheads="1"/>
          </p:cNvSpPr>
          <p:nvPr/>
        </p:nvSpPr>
        <p:spPr bwMode="auto">
          <a:xfrm>
            <a:off x="685800" y="2130425"/>
            <a:ext cx="777240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nchor="ct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ctr" eaLnBrk="1" hangingPunct="1"/>
            <a:r>
              <a:rPr lang="en-US" sz="4400" dirty="0">
                <a:solidFill>
                  <a:srgbClr val="000000"/>
                </a:solidFill>
              </a:rPr>
              <a:t>CCAMP Working Group</a:t>
            </a:r>
            <a:br>
              <a:rPr lang="en-US" sz="4400" dirty="0">
                <a:solidFill>
                  <a:srgbClr val="000000"/>
                </a:solidFill>
              </a:rPr>
            </a:br>
            <a:r>
              <a:rPr lang="en-US" sz="4400" dirty="0">
                <a:solidFill>
                  <a:srgbClr val="000000"/>
                </a:solidFill>
              </a:rPr>
              <a:t>Status</a:t>
            </a:r>
          </a:p>
        </p:txBody>
      </p:sp>
      <p:sp>
        <p:nvSpPr>
          <p:cNvPr id="2052" name="Text Box 4"/>
          <p:cNvSpPr txBox="1">
            <a:spLocks noChangeArrowheads="1"/>
          </p:cNvSpPr>
          <p:nvPr/>
        </p:nvSpPr>
        <p:spPr bwMode="auto">
          <a:xfrm>
            <a:off x="1371600" y="3886200"/>
            <a:ext cx="6400800" cy="17526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ctr" eaLnBrk="1" hangingPunct="1">
              <a:spcBef>
                <a:spcPts val="700"/>
              </a:spcBef>
            </a:pPr>
            <a:r>
              <a:rPr lang="en-US" sz="2800" dirty="0">
                <a:solidFill>
                  <a:srgbClr val="000000"/>
                </a:solidFill>
              </a:rPr>
              <a:t>Chairs:</a:t>
            </a:r>
          </a:p>
          <a:p>
            <a:pPr algn="ctr" eaLnBrk="1" hangingPunct="1">
              <a:spcBef>
                <a:spcPts val="700"/>
              </a:spcBef>
            </a:pPr>
            <a:r>
              <a:rPr lang="en-US" sz="2800" dirty="0">
                <a:solidFill>
                  <a:srgbClr val="000000"/>
                </a:solidFill>
              </a:rPr>
              <a:t>Lou Berger </a:t>
            </a:r>
            <a:r>
              <a:rPr lang="en-US" sz="2800" dirty="0" smtClean="0">
                <a:solidFill>
                  <a:srgbClr val="000000"/>
                </a:solidFill>
              </a:rPr>
              <a:t>&lt;</a:t>
            </a:r>
            <a:r>
              <a:rPr lang="en-US" sz="2800" dirty="0" smtClean="0">
                <a:solidFill>
                  <a:srgbClr val="000000"/>
                </a:solidFill>
                <a:hlinkClick r:id="rId3"/>
              </a:rPr>
              <a:t>lberger@labn.net</a:t>
            </a:r>
            <a:r>
              <a:rPr lang="en-US" sz="2800" dirty="0" smtClean="0">
                <a:solidFill>
                  <a:srgbClr val="000000"/>
                </a:solidFill>
              </a:rPr>
              <a:t>&gt;</a:t>
            </a:r>
            <a:endParaRPr lang="en-US" sz="2800" dirty="0">
              <a:solidFill>
                <a:srgbClr val="000000"/>
              </a:solidFill>
            </a:endParaRPr>
          </a:p>
          <a:p>
            <a:pPr algn="ctr" eaLnBrk="1" hangingPunct="1">
              <a:spcBef>
                <a:spcPts val="700"/>
              </a:spcBef>
            </a:pPr>
            <a:r>
              <a:rPr lang="en-US" sz="2800" dirty="0">
                <a:solidFill>
                  <a:srgbClr val="000000"/>
                </a:solidFill>
              </a:rPr>
              <a:t>Deborah </a:t>
            </a:r>
            <a:r>
              <a:rPr lang="en-US" sz="2800" dirty="0" err="1">
                <a:solidFill>
                  <a:srgbClr val="000000"/>
                </a:solidFill>
              </a:rPr>
              <a:t>Brungard</a:t>
            </a:r>
            <a:r>
              <a:rPr lang="en-US" sz="2800" dirty="0">
                <a:solidFill>
                  <a:srgbClr val="000000"/>
                </a:solidFill>
              </a:rPr>
              <a:t> </a:t>
            </a:r>
            <a:r>
              <a:rPr lang="en-US" sz="2800" dirty="0" smtClean="0">
                <a:solidFill>
                  <a:srgbClr val="000000"/>
                </a:solidFill>
              </a:rPr>
              <a:t>&lt;</a:t>
            </a:r>
            <a:r>
              <a:rPr lang="en-US" sz="2800" dirty="0" smtClean="0">
                <a:solidFill>
                  <a:srgbClr val="000000"/>
                </a:solidFill>
                <a:hlinkClick r:id="rId4"/>
              </a:rPr>
              <a:t>db3546@att.com</a:t>
            </a:r>
            <a:r>
              <a:rPr lang="en-US" sz="2800" dirty="0" smtClean="0">
                <a:solidFill>
                  <a:srgbClr val="000000"/>
                </a:solidFill>
              </a:rPr>
              <a:t>&gt;</a:t>
            </a:r>
            <a:endParaRPr lang="en-US" sz="2800" dirty="0">
              <a:solidFill>
                <a:srgbClr val="000000"/>
              </a:solidFill>
            </a:endParaRPr>
          </a:p>
          <a:p>
            <a:pPr algn="ctr" eaLnBrk="1" hangingPunct="1">
              <a:spcBef>
                <a:spcPts val="700"/>
              </a:spcBef>
            </a:pPr>
            <a:r>
              <a:rPr lang="en-US" sz="2800" dirty="0">
                <a:solidFill>
                  <a:srgbClr val="000000"/>
                </a:solidFill>
              </a:rPr>
              <a:t>Secretary:</a:t>
            </a:r>
          </a:p>
          <a:p>
            <a:pPr algn="ctr" eaLnBrk="1" hangingPunct="1">
              <a:spcBef>
                <a:spcPts val="700"/>
              </a:spcBef>
            </a:pPr>
            <a:r>
              <a:rPr lang="en-US" sz="2800" dirty="0">
                <a:solidFill>
                  <a:srgbClr val="000000"/>
                </a:solidFill>
              </a:rPr>
              <a:t>Dan </a:t>
            </a:r>
            <a:r>
              <a:rPr lang="en-US" sz="2800">
                <a:solidFill>
                  <a:srgbClr val="000000"/>
                </a:solidFill>
              </a:rPr>
              <a:t>King </a:t>
            </a:r>
            <a:r>
              <a:rPr lang="en-US" sz="2800" smtClean="0">
                <a:solidFill>
                  <a:srgbClr val="000000"/>
                </a:solidFill>
              </a:rPr>
              <a:t>&lt;</a:t>
            </a:r>
            <a:r>
              <a:rPr lang="en-US" sz="2800" smtClean="0">
                <a:solidFill>
                  <a:srgbClr val="000000"/>
                </a:solidFill>
                <a:hlinkClick r:id="rId5"/>
              </a:rPr>
              <a:t>daniel@olddog.co.uk</a:t>
            </a:r>
            <a:r>
              <a:rPr lang="en-US" sz="2800" smtClean="0">
                <a:solidFill>
                  <a:srgbClr val="000000"/>
                </a:solidFill>
              </a:rPr>
              <a:t>&gt;</a:t>
            </a:r>
            <a:endParaRPr lang="en-US" sz="2800" dirty="0">
              <a:solidFill>
                <a:srgbClr val="000000"/>
              </a:solidFill>
            </a:endParaRPr>
          </a:p>
        </p:txBody>
      </p:sp>
      <p:sp>
        <p:nvSpPr>
          <p:cNvPr id="2053"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smtClean="0">
                <a:solidFill>
                  <a:srgbClr val="000000"/>
                </a:solidFill>
              </a:rPr>
              <a:t>82nd IETF CCAMP Working Group</a:t>
            </a:r>
            <a:endParaRPr lang="en-US" dirty="0">
              <a:solidFill>
                <a:srgbClr val="000000"/>
              </a:solidFill>
            </a:endParaRPr>
          </a:p>
        </p:txBody>
      </p:sp>
    </p:spTree>
    <p:extLst>
      <p:ext uri="{BB962C8B-B14F-4D97-AF65-F5344CB8AC3E}">
        <p14:creationId xmlns:p14="http://schemas.microsoft.com/office/powerpoint/2010/main" xmlns="" val="3627242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2"/>
          <p:cNvSpPr>
            <a:spLocks noGrp="1"/>
          </p:cNvSpPr>
          <p:nvPr>
            <p:ph type="title"/>
          </p:nvPr>
        </p:nvSpPr>
        <p:spPr>
          <a:xfrm>
            <a:off x="457200" y="196851"/>
            <a:ext cx="8228013" cy="565149"/>
          </a:xfrm>
        </p:spPr>
        <p:txBody>
          <a:bodyPr/>
          <a:lstStyle/>
          <a:p>
            <a:r>
              <a:rPr lang="en-GB" dirty="0" smtClean="0"/>
              <a:t>Document Status – RFCs </a:t>
            </a:r>
            <a:endParaRPr lang="en-US" dirty="0" smtClean="0"/>
          </a:p>
        </p:txBody>
      </p:sp>
      <p:sp>
        <p:nvSpPr>
          <p:cNvPr id="4" name="Content Placeholder 3"/>
          <p:cNvSpPr>
            <a:spLocks noGrp="1"/>
          </p:cNvSpPr>
          <p:nvPr>
            <p:ph idx="1"/>
          </p:nvPr>
        </p:nvSpPr>
        <p:spPr>
          <a:xfrm>
            <a:off x="457200" y="1066799"/>
            <a:ext cx="8228013" cy="5456239"/>
          </a:xfrm>
        </p:spPr>
        <p:txBody>
          <a:bodyPr>
            <a:normAutofit fontScale="77500" lnSpcReduction="20000"/>
          </a:bodyPr>
          <a:lstStyle/>
          <a:p>
            <a:r>
              <a:rPr lang="en-GB" dirty="0" smtClean="0"/>
              <a:t>Recent RFCs:</a:t>
            </a:r>
          </a:p>
          <a:p>
            <a:pPr lvl="1"/>
            <a:r>
              <a:rPr lang="en-US" dirty="0" smtClean="0">
                <a:hlinkClick r:id="rId3"/>
              </a:rPr>
              <a:t>RFC 6344</a:t>
            </a:r>
            <a:r>
              <a:rPr lang="en-US" dirty="0" smtClean="0"/>
              <a:t>: Operating Virtual Concatenation (VCAT) and the Link Capacity Adjustment Scheme (LCAS) with Generalized Multi-Protocol Label Switching (GMPLS)</a:t>
            </a:r>
          </a:p>
          <a:p>
            <a:pPr lvl="1"/>
            <a:r>
              <a:rPr lang="en-US" dirty="0" smtClean="0">
                <a:hlinkClick r:id="rId4"/>
              </a:rPr>
              <a:t>RFC 6373</a:t>
            </a:r>
            <a:r>
              <a:rPr lang="en-US" dirty="0" smtClean="0"/>
              <a:t>: MPLS Transport Profile (MPLS-TP) Control Plane Framework</a:t>
            </a:r>
          </a:p>
          <a:p>
            <a:pPr lvl="1"/>
            <a:r>
              <a:rPr lang="en-US" dirty="0" smtClean="0">
                <a:hlinkClick r:id="rId5"/>
              </a:rPr>
              <a:t>RFC 6387</a:t>
            </a:r>
            <a:r>
              <a:rPr lang="en-US" dirty="0" smtClean="0"/>
              <a:t>: GMPLS Asymmetric Bandwidth Bidirectional Label Switched Paths (LSPs) </a:t>
            </a:r>
            <a:endParaRPr lang="en-GB" dirty="0" smtClean="0"/>
          </a:p>
          <a:p>
            <a:r>
              <a:rPr lang="en-GB" dirty="0" smtClean="0"/>
              <a:t>In RFC Editor’s Queue:</a:t>
            </a:r>
          </a:p>
          <a:p>
            <a:pPr lvl="1"/>
            <a:r>
              <a:rPr lang="en-US" dirty="0" smtClean="0">
                <a:hlinkClick r:id="rId6"/>
              </a:rPr>
              <a:t>draft-ietf-ccamp-attribute-bnf-02</a:t>
            </a:r>
            <a:endParaRPr lang="en-US" dirty="0" smtClean="0"/>
          </a:p>
          <a:p>
            <a:r>
              <a:rPr lang="en-US" smtClean="0"/>
              <a:t>New Errata:</a:t>
            </a:r>
            <a:endParaRPr lang="en-US" dirty="0" smtClean="0"/>
          </a:p>
          <a:p>
            <a:pPr lvl="1"/>
            <a:r>
              <a:rPr lang="en-US" dirty="0" smtClean="0"/>
              <a:t>Per list discussion</a:t>
            </a:r>
          </a:p>
          <a:p>
            <a:pPr lvl="2"/>
            <a:r>
              <a:rPr lang="en-US" sz="2300" dirty="0" smtClean="0">
                <a:hlinkClick r:id="rId7"/>
              </a:rPr>
              <a:t>http://www.rfc-editor.org/errata_search.php?rfc=6107&amp;eid=3018</a:t>
            </a:r>
            <a:r>
              <a:rPr lang="en-US" sz="2300" dirty="0" smtClean="0"/>
              <a:t> </a:t>
            </a:r>
          </a:p>
          <a:p>
            <a:pPr lvl="1"/>
            <a:r>
              <a:rPr lang="en-US" dirty="0" smtClean="0"/>
              <a:t>Announced, but filed against wrong RFC</a:t>
            </a:r>
          </a:p>
          <a:p>
            <a:pPr lvl="2"/>
            <a:r>
              <a:rPr lang="en-US" sz="2300" dirty="0" smtClean="0">
                <a:hlinkClick r:id="rId8"/>
              </a:rPr>
              <a:t>http://www.rfc-editor.org/errata_search.php?rfc=6163&amp;eid=2902</a:t>
            </a:r>
            <a:endParaRPr lang="en-US" sz="2300" dirty="0" smtClean="0"/>
          </a:p>
          <a:p>
            <a:pPr lvl="1"/>
            <a:endParaRPr lang="en-GB" dirty="0" smtClean="0"/>
          </a:p>
          <a:p>
            <a:endParaRPr lang="en-US" dirty="0"/>
          </a:p>
        </p:txBody>
      </p:sp>
      <p:sp>
        <p:nvSpPr>
          <p:cNvPr id="3077" name="Footer Placeholder 2"/>
          <p:cNvSpPr>
            <a:spLocks noGrp="1"/>
          </p:cNvSpPr>
          <p:nvPr>
            <p:ph type="ftr" idx="11"/>
          </p:nvPr>
        </p:nvSpPr>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t>82nd IETF CCAMP Working Group</a:t>
            </a:r>
            <a:endParaRPr lang="en-US"/>
          </a:p>
        </p:txBody>
      </p:sp>
      <p:sp>
        <p:nvSpPr>
          <p:cNvPr id="2" name="Slide Number Placeholder 1"/>
          <p:cNvSpPr>
            <a:spLocks noGrp="1"/>
          </p:cNvSpPr>
          <p:nvPr>
            <p:ph type="sldNum" idx="12"/>
          </p:nvPr>
        </p:nvSpPr>
        <p:spPr/>
        <p:txBody>
          <a:bodyPr/>
          <a:lstStyle/>
          <a:p>
            <a:fld id="{12A4BBA2-F6FF-43D7-861C-281739B4C31A}" type="slidenum">
              <a:rPr lang="en-US" smtClean="0"/>
              <a:pPr/>
              <a:t>6</a:t>
            </a:fld>
            <a:endParaRPr lang="en-US" dirty="0"/>
          </a:p>
        </p:txBody>
      </p:sp>
    </p:spTree>
    <p:extLst>
      <p:ext uri="{BB962C8B-B14F-4D97-AF65-F5344CB8AC3E}">
        <p14:creationId xmlns:p14="http://schemas.microsoft.com/office/powerpoint/2010/main" xmlns="" val="26420053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621F8E8B-BF36-468D-A31D-A02D762313DE}" type="slidenum">
              <a:rPr lang="en-US" sz="1400">
                <a:solidFill>
                  <a:srgbClr val="000000"/>
                </a:solidFill>
              </a:rPr>
              <a:pPr algn="r" eaLnBrk="1" hangingPunct="1"/>
              <a:t>7</a:t>
            </a:fld>
            <a:endParaRPr lang="en-US" sz="1400">
              <a:solidFill>
                <a:srgbClr val="000000"/>
              </a:solidFill>
            </a:endParaRPr>
          </a:p>
        </p:txBody>
      </p:sp>
      <p:sp>
        <p:nvSpPr>
          <p:cNvPr id="4099" name="Text Box 4"/>
          <p:cNvSpPr txBox="1">
            <a:spLocks noChangeArrowheads="1"/>
          </p:cNvSpPr>
          <p:nvPr/>
        </p:nvSpPr>
        <p:spPr bwMode="auto">
          <a:xfrm>
            <a:off x="457200" y="1370013"/>
            <a:ext cx="8229600" cy="5154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p>
        </p:txBody>
      </p:sp>
      <p:sp>
        <p:nvSpPr>
          <p:cNvPr id="5" name="Title 4"/>
          <p:cNvSpPr>
            <a:spLocks noGrp="1"/>
          </p:cNvSpPr>
          <p:nvPr>
            <p:ph type="title"/>
          </p:nvPr>
        </p:nvSpPr>
        <p:spPr/>
        <p:txBody>
          <a:bodyPr/>
          <a:lstStyle/>
          <a:p>
            <a:pPr eaLnBrk="1" hangingPunct="1">
              <a:buFont typeface="Times New Roman" pitchFamily="16" charset="0"/>
              <a:buNone/>
              <a:defRPr/>
            </a:pPr>
            <a:r>
              <a:rPr lang="en-GB" kern="1200" dirty="0" smtClean="0"/>
              <a:t>Document Status </a:t>
            </a:r>
            <a:r>
              <a:rPr lang="en-GB" sz="4000" kern="1200" dirty="0" smtClean="0"/>
              <a:t>– </a:t>
            </a:r>
            <a:br>
              <a:rPr lang="en-GB" sz="4000" kern="1200" dirty="0" smtClean="0"/>
            </a:br>
            <a:r>
              <a:rPr lang="en-GB" kern="1200" dirty="0" smtClean="0"/>
              <a:t>IESG Processing</a:t>
            </a:r>
            <a:endParaRPr lang="en-US" dirty="0"/>
          </a:p>
        </p:txBody>
      </p:sp>
      <p:sp>
        <p:nvSpPr>
          <p:cNvPr id="4101" name="Text Placeholder 1"/>
          <p:cNvSpPr>
            <a:spLocks noGrp="1"/>
          </p:cNvSpPr>
          <p:nvPr>
            <p:ph idx="1"/>
          </p:nvPr>
        </p:nvSpPr>
        <p:spPr>
          <a:xfrm>
            <a:off x="457200" y="1447799"/>
            <a:ext cx="8228013" cy="5075239"/>
          </a:xfrm>
        </p:spPr>
        <p:txBody>
          <a:bodyPr/>
          <a:lstStyle/>
          <a:p>
            <a:pPr marL="457200" indent="-457200">
              <a:buFont typeface="Arial" pitchFamily="34" charset="0"/>
              <a:buChar char="•"/>
            </a:pPr>
            <a:r>
              <a:rPr lang="en-US" dirty="0" smtClean="0">
                <a:hlinkClick r:id="rId3"/>
              </a:rPr>
              <a:t>draft-</a:t>
            </a:r>
            <a:r>
              <a:rPr lang="en-US" dirty="0" err="1" smtClean="0">
                <a:hlinkClick r:id="rId3"/>
              </a:rPr>
              <a:t>ietf</a:t>
            </a:r>
            <a:r>
              <a:rPr lang="en-US" dirty="0" smtClean="0">
                <a:hlinkClick r:id="rId3"/>
              </a:rPr>
              <a:t>-</a:t>
            </a:r>
            <a:r>
              <a:rPr lang="en-US" dirty="0" err="1" smtClean="0">
                <a:hlinkClick r:id="rId3"/>
              </a:rPr>
              <a:t>ccamp</a:t>
            </a:r>
            <a:r>
              <a:rPr lang="en-US" dirty="0" smtClean="0">
                <a:hlinkClick r:id="rId3"/>
              </a:rPr>
              <a:t>-</a:t>
            </a:r>
            <a:r>
              <a:rPr lang="en-US" dirty="0" err="1" smtClean="0">
                <a:hlinkClick r:id="rId3"/>
              </a:rPr>
              <a:t>wson</a:t>
            </a:r>
            <a:r>
              <a:rPr lang="en-US" dirty="0" smtClean="0">
                <a:hlinkClick r:id="rId3"/>
              </a:rPr>
              <a:t>-impairments</a:t>
            </a:r>
            <a:endParaRPr lang="en-US" dirty="0" smtClean="0"/>
          </a:p>
          <a:p>
            <a:pPr marL="457200" indent="-457200">
              <a:buFont typeface="Arial" pitchFamily="34" charset="0"/>
              <a:buChar char="•"/>
            </a:pPr>
            <a:r>
              <a:rPr lang="en-US" dirty="0" smtClean="0"/>
              <a:t>draft-ietf-ccamp-rfc5787bis-03</a:t>
            </a:r>
          </a:p>
        </p:txBody>
      </p:sp>
      <p:sp>
        <p:nvSpPr>
          <p:cNvPr id="4102" name="Footer Placeholder 2"/>
          <p:cNvSpPr>
            <a:spLocks noGrp="1"/>
          </p:cNvSpPr>
          <p:nvPr>
            <p:ph type="ft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smtClean="0">
                <a:solidFill>
                  <a:srgbClr val="000000"/>
                </a:solidFill>
              </a:rPr>
              <a:t>82nd IETF CCAMP Working Group</a:t>
            </a:r>
            <a:endParaRPr lang="en-US">
              <a:solidFill>
                <a:srgbClr val="000000"/>
              </a:solidFill>
            </a:endParaRPr>
          </a:p>
        </p:txBody>
      </p:sp>
    </p:spTree>
    <p:extLst>
      <p:ext uri="{BB962C8B-B14F-4D97-AF65-F5344CB8AC3E}">
        <p14:creationId xmlns:p14="http://schemas.microsoft.com/office/powerpoint/2010/main" xmlns="" val="11557055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16AAF8ED-E135-42E6-9474-C52BC6C53D07}" type="slidenum">
              <a:rPr lang="en-US" sz="1400">
                <a:solidFill>
                  <a:srgbClr val="000000"/>
                </a:solidFill>
              </a:rPr>
              <a:pPr algn="r" eaLnBrk="1" hangingPunct="1"/>
              <a:t>8</a:t>
            </a:fld>
            <a:endParaRPr lang="en-US" sz="1400">
              <a:solidFill>
                <a:srgbClr val="000000"/>
              </a:solidFill>
            </a:endParaRPr>
          </a:p>
        </p:txBody>
      </p:sp>
      <p:sp>
        <p:nvSpPr>
          <p:cNvPr id="5123" name="Title 5"/>
          <p:cNvSpPr>
            <a:spLocks noGrp="1"/>
          </p:cNvSpPr>
          <p:nvPr>
            <p:ph type="title"/>
          </p:nvPr>
        </p:nvSpPr>
        <p:spPr/>
        <p:txBody>
          <a:bodyPr/>
          <a:lstStyle/>
          <a:p>
            <a:r>
              <a:rPr lang="en-GB" smtClean="0"/>
              <a:t>Document Status – </a:t>
            </a:r>
            <a:br>
              <a:rPr lang="en-GB" smtClean="0"/>
            </a:br>
            <a:r>
              <a:rPr lang="en-GB" smtClean="0"/>
              <a:t>Post WG Last Call</a:t>
            </a:r>
            <a:endParaRPr lang="en-US" smtClean="0"/>
          </a:p>
        </p:txBody>
      </p:sp>
      <p:sp>
        <p:nvSpPr>
          <p:cNvPr id="5124" name="Content Placeholder 6"/>
          <p:cNvSpPr>
            <a:spLocks noGrp="1"/>
          </p:cNvSpPr>
          <p:nvPr>
            <p:ph idx="1"/>
          </p:nvPr>
        </p:nvSpPr>
        <p:spPr>
          <a:xfrm>
            <a:off x="465138" y="1390650"/>
            <a:ext cx="8228012" cy="5153025"/>
          </a:xfrm>
        </p:spPr>
        <p:txBody>
          <a:bodyPr/>
          <a:lstStyle/>
          <a:p>
            <a:r>
              <a:rPr lang="en-US" dirty="0">
                <a:hlinkClick r:id="rId3"/>
              </a:rPr>
              <a:t>draft-</a:t>
            </a:r>
            <a:r>
              <a:rPr lang="en-US" dirty="0" err="1">
                <a:hlinkClick r:id="rId3"/>
              </a:rPr>
              <a:t>ietf</a:t>
            </a:r>
            <a:r>
              <a:rPr lang="en-US" dirty="0">
                <a:hlinkClick r:id="rId3"/>
              </a:rPr>
              <a:t>-</a:t>
            </a:r>
            <a:r>
              <a:rPr lang="en-US" dirty="0" err="1">
                <a:hlinkClick r:id="rId3"/>
              </a:rPr>
              <a:t>ccamp</a:t>
            </a:r>
            <a:r>
              <a:rPr lang="en-US" dirty="0">
                <a:hlinkClick r:id="rId3"/>
              </a:rPr>
              <a:t>-</a:t>
            </a:r>
            <a:r>
              <a:rPr lang="en-US" dirty="0" err="1">
                <a:hlinkClick r:id="rId3"/>
              </a:rPr>
              <a:t>gmpls</a:t>
            </a:r>
            <a:r>
              <a:rPr lang="en-US" dirty="0">
                <a:hlinkClick r:id="rId3"/>
              </a:rPr>
              <a:t>-ted-</a:t>
            </a:r>
            <a:r>
              <a:rPr lang="en-US" dirty="0" err="1">
                <a:hlinkClick r:id="rId3"/>
              </a:rPr>
              <a:t>mib</a:t>
            </a:r>
            <a:r>
              <a:rPr lang="en-US" dirty="0" smtClean="0"/>
              <a:t> </a:t>
            </a:r>
          </a:p>
          <a:p>
            <a:pPr lvl="1"/>
            <a:r>
              <a:rPr lang="en-US" dirty="0" smtClean="0"/>
              <a:t>2</a:t>
            </a:r>
            <a:r>
              <a:rPr lang="en-US" baseline="30000" dirty="0" smtClean="0"/>
              <a:t>nd</a:t>
            </a:r>
            <a:r>
              <a:rPr lang="en-US" dirty="0" smtClean="0"/>
              <a:t> LC completed</a:t>
            </a:r>
          </a:p>
          <a:p>
            <a:pPr lvl="1"/>
            <a:r>
              <a:rPr lang="en-US" dirty="0" smtClean="0"/>
              <a:t>Waiting on e-mail from authors</a:t>
            </a:r>
          </a:p>
          <a:p>
            <a:r>
              <a:rPr lang="en-US" dirty="0">
                <a:hlinkClick r:id="rId4"/>
              </a:rPr>
              <a:t>draft-</a:t>
            </a:r>
            <a:r>
              <a:rPr lang="en-US" dirty="0" err="1">
                <a:hlinkClick r:id="rId4"/>
              </a:rPr>
              <a:t>ietf</a:t>
            </a:r>
            <a:r>
              <a:rPr lang="en-US" dirty="0">
                <a:hlinkClick r:id="rId4"/>
              </a:rPr>
              <a:t>-</a:t>
            </a:r>
            <a:r>
              <a:rPr lang="en-US" dirty="0" err="1">
                <a:hlinkClick r:id="rId4"/>
              </a:rPr>
              <a:t>ccamp</a:t>
            </a:r>
            <a:r>
              <a:rPr lang="en-US" dirty="0">
                <a:hlinkClick r:id="rId4"/>
              </a:rPr>
              <a:t>-</a:t>
            </a:r>
            <a:r>
              <a:rPr lang="en-US" dirty="0" err="1">
                <a:hlinkClick r:id="rId4"/>
              </a:rPr>
              <a:t>assoc</a:t>
            </a:r>
            <a:r>
              <a:rPr lang="en-US" dirty="0">
                <a:hlinkClick r:id="rId4"/>
              </a:rPr>
              <a:t>-info</a:t>
            </a:r>
            <a:r>
              <a:rPr lang="en-US" dirty="0" smtClean="0"/>
              <a:t> </a:t>
            </a:r>
          </a:p>
          <a:p>
            <a:pPr lvl="1"/>
            <a:r>
              <a:rPr lang="en-GB" dirty="0" smtClean="0"/>
              <a:t>Waiting on chairs for </a:t>
            </a:r>
            <a:r>
              <a:rPr lang="en-GB" dirty="0" smtClean="0"/>
              <a:t>PROTO </a:t>
            </a:r>
            <a:r>
              <a:rPr lang="en-GB" dirty="0" smtClean="0"/>
              <a:t>write-up</a:t>
            </a:r>
          </a:p>
        </p:txBody>
      </p:sp>
      <p:sp>
        <p:nvSpPr>
          <p:cNvPr id="5125"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solidFill>
                  <a:schemeClr val="tx1"/>
                </a:solidFill>
              </a:rPr>
              <a:t>82nd IETF CCAMP Working Group</a:t>
            </a:r>
            <a:endParaRPr lang="en-US" dirty="0">
              <a:solidFill>
                <a:schemeClr val="tx1"/>
              </a:solidFill>
            </a:endParaRPr>
          </a:p>
        </p:txBody>
      </p:sp>
    </p:spTree>
    <p:extLst>
      <p:ext uri="{BB962C8B-B14F-4D97-AF65-F5344CB8AC3E}">
        <p14:creationId xmlns:p14="http://schemas.microsoft.com/office/powerpoint/2010/main" xmlns="" val="40351401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p:txBody>
          <a:bodyPr/>
          <a:lstStyle/>
          <a:p>
            <a:r>
              <a:rPr lang="en-US" smtClean="0"/>
              <a:t>WG Drafts on the Agenda</a:t>
            </a:r>
          </a:p>
        </p:txBody>
      </p:sp>
      <p:sp>
        <p:nvSpPr>
          <p:cNvPr id="4" name="Text Placeholder 3"/>
          <p:cNvSpPr>
            <a:spLocks noGrp="1"/>
          </p:cNvSpPr>
          <p:nvPr>
            <p:ph idx="1"/>
          </p:nvPr>
        </p:nvSpPr>
        <p:spPr/>
        <p:txBody>
          <a:bodyPr>
            <a:normAutofit fontScale="77500" lnSpcReduction="20000"/>
          </a:bodyPr>
          <a:lstStyle/>
          <a:p>
            <a:pPr>
              <a:defRPr/>
            </a:pPr>
            <a:r>
              <a:rPr lang="en-GB" dirty="0"/>
              <a:t>draft-</a:t>
            </a:r>
            <a:r>
              <a:rPr lang="en-GB" dirty="0" err="1"/>
              <a:t>ietf</a:t>
            </a:r>
            <a:r>
              <a:rPr lang="en-GB" dirty="0"/>
              <a:t>-</a:t>
            </a:r>
            <a:r>
              <a:rPr lang="en-GB" dirty="0" err="1"/>
              <a:t>ccamp-assoc-ext</a:t>
            </a:r>
            <a:endParaRPr lang="en-GB" dirty="0"/>
          </a:p>
          <a:p>
            <a:pPr>
              <a:defRPr/>
            </a:pPr>
            <a:r>
              <a:rPr lang="en-GB" dirty="0"/>
              <a:t>draft-ietf-ccamp-gmpls-g709-framework</a:t>
            </a:r>
          </a:p>
          <a:p>
            <a:pPr>
              <a:defRPr/>
            </a:pPr>
            <a:r>
              <a:rPr lang="en-GB" dirty="0"/>
              <a:t>draft-</a:t>
            </a:r>
            <a:r>
              <a:rPr lang="en-GB" dirty="0" err="1"/>
              <a:t>ietf</a:t>
            </a:r>
            <a:r>
              <a:rPr lang="en-GB" dirty="0"/>
              <a:t>-</a:t>
            </a:r>
            <a:r>
              <a:rPr lang="en-GB" dirty="0" err="1"/>
              <a:t>ccamp</a:t>
            </a:r>
            <a:r>
              <a:rPr lang="en-GB" dirty="0"/>
              <a:t>-</a:t>
            </a:r>
            <a:r>
              <a:rPr lang="en-GB" dirty="0" err="1"/>
              <a:t>gmpls</a:t>
            </a:r>
            <a:r>
              <a:rPr lang="en-GB" dirty="0"/>
              <a:t>-general-constraints-</a:t>
            </a:r>
            <a:r>
              <a:rPr lang="en-GB" dirty="0" err="1"/>
              <a:t>ospf</a:t>
            </a:r>
            <a:r>
              <a:rPr lang="en-GB" dirty="0"/>
              <a:t>-</a:t>
            </a:r>
            <a:r>
              <a:rPr lang="en-GB" dirty="0" err="1"/>
              <a:t>te</a:t>
            </a:r>
            <a:endParaRPr lang="en-GB" dirty="0"/>
          </a:p>
          <a:p>
            <a:pPr>
              <a:defRPr/>
            </a:pPr>
            <a:r>
              <a:rPr lang="en-GB" dirty="0"/>
              <a:t>draft-ietf-ccamp-gmpls-ospf-g709v3</a:t>
            </a:r>
          </a:p>
          <a:p>
            <a:pPr>
              <a:defRPr/>
            </a:pPr>
            <a:r>
              <a:rPr lang="en-GB" dirty="0"/>
              <a:t>draft-ietf-ccamp-gmpls-signaling-g709v3</a:t>
            </a:r>
          </a:p>
          <a:p>
            <a:pPr>
              <a:defRPr/>
            </a:pPr>
            <a:r>
              <a:rPr lang="en-GB" dirty="0"/>
              <a:t>draft-</a:t>
            </a:r>
            <a:r>
              <a:rPr lang="en-GB" dirty="0" err="1"/>
              <a:t>ietf</a:t>
            </a:r>
            <a:r>
              <a:rPr lang="en-GB" dirty="0"/>
              <a:t>-</a:t>
            </a:r>
            <a:r>
              <a:rPr lang="en-GB" dirty="0" err="1"/>
              <a:t>ccamp</a:t>
            </a:r>
            <a:r>
              <a:rPr lang="en-GB" dirty="0"/>
              <a:t>-</a:t>
            </a:r>
            <a:r>
              <a:rPr lang="en-GB" dirty="0" err="1"/>
              <a:t>oam</a:t>
            </a:r>
            <a:r>
              <a:rPr lang="en-GB" dirty="0"/>
              <a:t>-configuration-</a:t>
            </a:r>
            <a:r>
              <a:rPr lang="en-GB" dirty="0" err="1"/>
              <a:t>fwk</a:t>
            </a:r>
            <a:endParaRPr lang="en-GB" dirty="0"/>
          </a:p>
          <a:p>
            <a:pPr>
              <a:defRPr/>
            </a:pPr>
            <a:r>
              <a:rPr lang="en-GB" dirty="0"/>
              <a:t>draft-ietf-ccamp-otn-g709-info-model</a:t>
            </a:r>
          </a:p>
          <a:p>
            <a:pPr>
              <a:defRPr/>
            </a:pPr>
            <a:r>
              <a:rPr lang="en-GB" dirty="0"/>
              <a:t>draft-</a:t>
            </a:r>
            <a:r>
              <a:rPr lang="en-GB" dirty="0" err="1"/>
              <a:t>ietf</a:t>
            </a:r>
            <a:r>
              <a:rPr lang="en-GB" dirty="0"/>
              <a:t>-</a:t>
            </a:r>
            <a:r>
              <a:rPr lang="en-GB" dirty="0" err="1"/>
              <a:t>ccamp</a:t>
            </a:r>
            <a:r>
              <a:rPr lang="en-GB" dirty="0"/>
              <a:t>-rsvp-</a:t>
            </a:r>
            <a:r>
              <a:rPr lang="en-GB" dirty="0" err="1"/>
              <a:t>te</a:t>
            </a:r>
            <a:r>
              <a:rPr lang="en-GB" dirty="0"/>
              <a:t>-eth-</a:t>
            </a:r>
            <a:r>
              <a:rPr lang="en-GB" dirty="0" err="1"/>
              <a:t>oam</a:t>
            </a:r>
            <a:r>
              <a:rPr lang="en-GB" dirty="0"/>
              <a:t>-</a:t>
            </a:r>
            <a:r>
              <a:rPr lang="en-GB" dirty="0" err="1"/>
              <a:t>ext</a:t>
            </a:r>
            <a:endParaRPr lang="en-GB" dirty="0"/>
          </a:p>
          <a:p>
            <a:pPr>
              <a:defRPr/>
            </a:pPr>
            <a:r>
              <a:rPr lang="en-GB" dirty="0"/>
              <a:t>draft-</a:t>
            </a:r>
            <a:r>
              <a:rPr lang="en-GB" dirty="0" err="1"/>
              <a:t>ietf</a:t>
            </a:r>
            <a:r>
              <a:rPr lang="en-GB" dirty="0"/>
              <a:t>-</a:t>
            </a:r>
            <a:r>
              <a:rPr lang="en-GB" dirty="0" err="1"/>
              <a:t>ccamp</a:t>
            </a:r>
            <a:r>
              <a:rPr lang="en-GB" dirty="0"/>
              <a:t>-rsvp-</a:t>
            </a:r>
            <a:r>
              <a:rPr lang="en-GB" dirty="0" err="1"/>
              <a:t>te</a:t>
            </a:r>
            <a:r>
              <a:rPr lang="en-GB" dirty="0"/>
              <a:t>-</a:t>
            </a:r>
            <a:r>
              <a:rPr lang="en-GB" dirty="0" err="1"/>
              <a:t>mpls-tp-oam-ext</a:t>
            </a:r>
            <a:endParaRPr lang="en-GB" dirty="0"/>
          </a:p>
          <a:p>
            <a:pPr>
              <a:defRPr/>
            </a:pPr>
            <a:r>
              <a:rPr lang="en-GB" dirty="0"/>
              <a:t>draft-</a:t>
            </a:r>
            <a:r>
              <a:rPr lang="en-GB" dirty="0" err="1"/>
              <a:t>ietf</a:t>
            </a:r>
            <a:r>
              <a:rPr lang="en-GB" dirty="0"/>
              <a:t>-</a:t>
            </a:r>
            <a:r>
              <a:rPr lang="en-GB" dirty="0" err="1"/>
              <a:t>ccamp</a:t>
            </a:r>
            <a:r>
              <a:rPr lang="en-GB" dirty="0"/>
              <a:t>-rsvp-</a:t>
            </a:r>
            <a:r>
              <a:rPr lang="en-GB" dirty="0" err="1"/>
              <a:t>te</a:t>
            </a:r>
            <a:r>
              <a:rPr lang="en-GB" dirty="0"/>
              <a:t>-</a:t>
            </a:r>
            <a:r>
              <a:rPr lang="en-GB" dirty="0" err="1"/>
              <a:t>sdh-otn-oam-ext</a:t>
            </a:r>
            <a:endParaRPr lang="en-GB" dirty="0"/>
          </a:p>
          <a:p>
            <a:pPr>
              <a:defRPr/>
            </a:pPr>
            <a:r>
              <a:rPr lang="en-GB" dirty="0"/>
              <a:t>draft-</a:t>
            </a:r>
            <a:r>
              <a:rPr lang="en-GB" dirty="0" err="1"/>
              <a:t>ietf</a:t>
            </a:r>
            <a:r>
              <a:rPr lang="en-GB" dirty="0"/>
              <a:t>-</a:t>
            </a:r>
            <a:r>
              <a:rPr lang="en-GB" dirty="0" err="1"/>
              <a:t>ccamp</a:t>
            </a:r>
            <a:r>
              <a:rPr lang="en-GB" dirty="0"/>
              <a:t>-</a:t>
            </a:r>
            <a:r>
              <a:rPr lang="en-GB" dirty="0" err="1"/>
              <a:t>rwa</a:t>
            </a:r>
            <a:r>
              <a:rPr lang="en-GB" dirty="0"/>
              <a:t>-</a:t>
            </a:r>
            <a:r>
              <a:rPr lang="en-GB" dirty="0" err="1"/>
              <a:t>wson</a:t>
            </a:r>
            <a:r>
              <a:rPr lang="en-GB" dirty="0"/>
              <a:t>-encode</a:t>
            </a:r>
          </a:p>
          <a:p>
            <a:pPr>
              <a:defRPr/>
            </a:pPr>
            <a:r>
              <a:rPr lang="en-GB" dirty="0"/>
              <a:t>draft-</a:t>
            </a:r>
            <a:r>
              <a:rPr lang="en-GB" dirty="0" err="1"/>
              <a:t>ietf</a:t>
            </a:r>
            <a:r>
              <a:rPr lang="en-GB" dirty="0"/>
              <a:t>-</a:t>
            </a:r>
            <a:r>
              <a:rPr lang="en-GB" dirty="0" err="1"/>
              <a:t>ccamp</a:t>
            </a:r>
            <a:r>
              <a:rPr lang="en-GB" dirty="0"/>
              <a:t>-</a:t>
            </a:r>
            <a:r>
              <a:rPr lang="en-GB" dirty="0" err="1"/>
              <a:t>wson</a:t>
            </a:r>
            <a:r>
              <a:rPr lang="en-GB" dirty="0"/>
              <a:t>-signal-compatibility-</a:t>
            </a:r>
            <a:r>
              <a:rPr lang="en-GB" dirty="0" err="1"/>
              <a:t>ospf</a:t>
            </a:r>
            <a:endParaRPr lang="en-US" dirty="0"/>
          </a:p>
        </p:txBody>
      </p:sp>
      <p:sp>
        <p:nvSpPr>
          <p:cNvPr id="6148" name="Footer Placeholder 1"/>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smtClean="0">
                <a:solidFill>
                  <a:srgbClr val="000000"/>
                </a:solidFill>
              </a:rPr>
              <a:t>82nd IETF CCAMP Working Group</a:t>
            </a:r>
            <a:endParaRPr lang="en-US">
              <a:solidFill>
                <a:srgbClr val="000000"/>
              </a:solidFill>
            </a:endParaRPr>
          </a:p>
        </p:txBody>
      </p:sp>
      <p:sp>
        <p:nvSpPr>
          <p:cNvPr id="2" name="Slide Number Placeholder 1"/>
          <p:cNvSpPr>
            <a:spLocks noGrp="1"/>
          </p:cNvSpPr>
          <p:nvPr>
            <p:ph type="sldNum" idx="12"/>
          </p:nvPr>
        </p:nvSpPr>
        <p:spPr/>
        <p:txBody>
          <a:bodyPr/>
          <a:lstStyle/>
          <a:p>
            <a:pPr>
              <a:defRPr/>
            </a:pPr>
            <a:fld id="{12A4BBA2-F6FF-43D7-861C-281739B4C31A}" type="slidenum">
              <a:rPr lang="en-US" smtClean="0"/>
              <a:pPr>
                <a:defRPr/>
              </a:pPr>
              <a:t>9</a:t>
            </a:fld>
            <a:endParaRPr lang="en-US"/>
          </a:p>
        </p:txBody>
      </p:sp>
    </p:spTree>
    <p:extLst>
      <p:ext uri="{BB962C8B-B14F-4D97-AF65-F5344CB8AC3E}">
        <p14:creationId xmlns:p14="http://schemas.microsoft.com/office/powerpoint/2010/main" xmlns="" val="2540777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Default Design">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13591</TotalTime>
  <Words>696</Words>
  <Application>Microsoft Office PowerPoint</Application>
  <PresentationFormat>On-screen Show (4:3)</PresentationFormat>
  <Paragraphs>135</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CCAMP Working Group</vt:lpstr>
      <vt:lpstr>IETF Note Well</vt:lpstr>
      <vt:lpstr>Administrative</vt:lpstr>
      <vt:lpstr>Agenda</vt:lpstr>
      <vt:lpstr>Slide 5</vt:lpstr>
      <vt:lpstr>Document Status – RFCs </vt:lpstr>
      <vt:lpstr>Document Status –  IESG Processing</vt:lpstr>
      <vt:lpstr>Document Status –  Post WG Last Call</vt:lpstr>
      <vt:lpstr>WG Drafts on the Agenda</vt:lpstr>
      <vt:lpstr>WG Drafts Not on Agenda</vt:lpstr>
      <vt:lpstr>Liaisons and Communications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ccamp template</dc:title>
  <dc:creator>Lou</dc:creator>
  <cp:lastModifiedBy>dbrungard</cp:lastModifiedBy>
  <cp:revision>145</cp:revision>
  <cp:lastPrinted>1601-01-01T00:00:00Z</cp:lastPrinted>
  <dcterms:created xsi:type="dcterms:W3CDTF">2003-07-15T07:15:36Z</dcterms:created>
  <dcterms:modified xsi:type="dcterms:W3CDTF">2011-11-15T04:25:45Z</dcterms:modified>
</cp:coreProperties>
</file>