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8" r:id="rId3"/>
    <p:sldId id="299" r:id="rId4"/>
    <p:sldId id="300" r:id="rId5"/>
    <p:sldId id="301" r:id="rId6"/>
    <p:sldId id="302" r:id="rId7"/>
    <p:sldId id="304" r:id="rId8"/>
    <p:sldId id="303" r:id="rId9"/>
    <p:sldId id="305" r:id="rId10"/>
    <p:sldId id="306" r:id="rId11"/>
    <p:sldId id="309" r:id="rId12"/>
    <p:sldId id="308" r:id="rId13"/>
    <p:sldId id="297" r:id="rId14"/>
    <p:sldId id="287" r:id="rId15"/>
    <p:sldId id="307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71" autoAdjust="0"/>
  </p:normalViewPr>
  <p:slideViewPr>
    <p:cSldViewPr>
      <p:cViewPr>
        <p:scale>
          <a:sx n="70" d="100"/>
          <a:sy n="70" d="100"/>
        </p:scale>
        <p:origin x="-30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0DA04-717A-45B2-AF50-76FF75DCC8D6}" type="datetimeFigureOut">
              <a:rPr lang="de-DE" smtClean="0"/>
              <a:pPr/>
              <a:t>16.11.2011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7A0B3-1CEF-4546-8088-9D11565DD3D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98991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50FD-5D81-47BF-8958-6FA094F9B7B9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9366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C9F7-6506-497B-AD35-973846933AE7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9925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738B-148A-479A-A2A3-D3EEBB3AF3E9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2003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81AB-8691-440B-9962-22CC50E6F5F5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6682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9C6E-57A0-4F28-8849-61B981A330B6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1998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F53E-3B00-4623-81D4-9618F2F3571A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9263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40112-EEF9-4ADA-9E21-917A63FD2A49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0716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C175-027F-4BE8-8D77-57C43E2A0118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7071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D490-5784-4E9E-99A2-181463FCDA93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3682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FE60-1A35-4C3C-B327-0CE704EF0AFA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7472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3E80-4CD3-4A3B-8E54-E9140951401B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0829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DD594-FF8D-46B7-AF5C-592FA060EDC8}" type="datetime1">
              <a:rPr lang="de-DE" smtClean="0"/>
              <a:pPr/>
              <a:t>16.11.2011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D6285-E7F9-40A4-9381-918FDE7017F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059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hussain@infinera.com" TargetMode="External"/><Relationship Id="rId2" Type="http://schemas.openxmlformats.org/officeDocument/2006/relationships/hyperlink" Target="mailto:adhillon@infinera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rao@infinera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s%20and%20Settings\rrao\Local%20Settings\Temp\p4win\FlexILS%20ospf-te%20exten%20diagrams.vsd\Drawing\~bw-encoding-v2\Sheet.2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Documents%20and%20Settings\rrao\Local%20Settings\Temp\p4win\FlexILS%20ospf-te%20exten%20diagrams.vsd\Drawing\~bw-encoding-v2\Sheet.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147002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OSPF-TE Extensions for Flex-grid</a:t>
            </a:r>
            <a:endParaRPr lang="en-US" sz="3600" b="1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980656"/>
            <a:ext cx="9144000" cy="1752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Abinder Dhillon (</a:t>
            </a:r>
            <a:r>
              <a:rPr lang="en-US" sz="1800" dirty="0" smtClean="0">
                <a:hlinkClick r:id="rId2"/>
              </a:rPr>
              <a:t>adhillon@infinera.com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Iftekhar Hussain (</a:t>
            </a:r>
            <a:r>
              <a:rPr lang="en-US" sz="1800" dirty="0" smtClean="0">
                <a:hlinkClick r:id="rId3"/>
              </a:rPr>
              <a:t>ihussain@infinera.com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Rajan Rao (</a:t>
            </a:r>
            <a:r>
              <a:rPr lang="en-US" sz="1800" dirty="0" smtClean="0">
                <a:hlinkClick r:id="rId4"/>
              </a:rPr>
              <a:t>rrao@infinera.com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Marco Sosa (</a:t>
            </a:r>
            <a:r>
              <a:rPr lang="en-US" sz="1800" dirty="0" smtClean="0">
                <a:hlinkClick r:id="rId4"/>
              </a:rPr>
              <a:t>msosa@infinera.com</a:t>
            </a:r>
            <a:r>
              <a:rPr lang="en-US" sz="1800" dirty="0" smtClean="0"/>
              <a:t>)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93988"/>
            <a:ext cx="9144000" cy="735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draft-dhillon-ccamp-super-channel-ospfte-ext-01.txt</a:t>
            </a:r>
          </a:p>
          <a:p>
            <a:r>
              <a:rPr lang="nl-NL" sz="1800" b="1" dirty="0"/>
              <a:t>IETF 82 -  Taipei, Taiwan</a:t>
            </a:r>
          </a:p>
          <a:p>
            <a:r>
              <a:rPr lang="nl-NL" sz="1800" b="1" dirty="0" smtClean="0"/>
              <a:t>November </a:t>
            </a:r>
            <a:r>
              <a:rPr lang="nl-NL" sz="1800" b="1" dirty="0"/>
              <a:t>13 - 18, 2011</a:t>
            </a:r>
            <a:endParaRPr lang="en-US" sz="1800" b="1" dirty="0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4114800" cy="304800"/>
          </a:xfrm>
        </p:spPr>
        <p:txBody>
          <a:bodyPr/>
          <a:lstStyle/>
          <a:p>
            <a:r>
              <a:rPr lang="en-US" b="1" dirty="0" smtClean="0"/>
              <a:t>draft-dhillon-ccamp-super-channel-ospfte-ext-01.txt</a:t>
            </a:r>
          </a:p>
        </p:txBody>
      </p:sp>
    </p:spTree>
    <p:extLst>
      <p:ext uri="{BB962C8B-B14F-4D97-AF65-F5344CB8AC3E}">
        <p14:creationId xmlns="" xmlns:p14="http://schemas.microsoft.com/office/powerpoint/2010/main" val="14946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04800" y="59816"/>
            <a:ext cx="8534400" cy="93237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dirty="0" smtClean="0"/>
              <a:t>Example:  BW adv &amp; Super-Channel LSPs cont’d</a:t>
            </a:r>
            <a:endParaRPr lang="en-US" sz="3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667000" y="6400800"/>
            <a:ext cx="4114800" cy="304800"/>
          </a:xfrm>
        </p:spPr>
        <p:txBody>
          <a:bodyPr/>
          <a:lstStyle/>
          <a:p>
            <a:r>
              <a:rPr lang="en-US" b="1" dirty="0" smtClean="0"/>
              <a:t>draft-dhillon-ccamp-super-channel-ospfte-ext-01.txt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0102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381000" y="4038600"/>
            <a:ext cx="8382000" cy="223837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a Te-Link that </a:t>
            </a:r>
            <a:r>
              <a:rPr lang="en-US" sz="3200" dirty="0" smtClean="0"/>
              <a:t>supports 4.8THz  extended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C-band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N-start = -142 (encode in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2’s complement)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Slice spacing = 12.5GHz (ref to Enumerated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values in the draft)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number of slices available on the link = 384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 SW field shows min consumption of 4 Slices per LSP ( =50GHz)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 SW field shows up to 400GHz BW allowed per LSP (32x12.5GHz)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CCAMP Mailing List Comments/Response</a:t>
            </a:r>
            <a:endParaRPr lang="en-US" sz="3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[Ramon Casellas] What will be the Max LSP BW for super channel</a:t>
            </a:r>
          </a:p>
          <a:p>
            <a:pPr lvl="1"/>
            <a:r>
              <a:rPr lang="en-US" sz="2000" dirty="0" smtClean="0"/>
              <a:t>[Abinder Nov04/2011] Max LSP BW is not really  needed for super channel connection. All we need is max number of spectral slices which I am proposing in ISCD specific information. If we do want to show LSP BW in bps then we can convert spectral bandwidth of super channel into bps based on modulation.</a:t>
            </a:r>
            <a:endParaRPr lang="en-US" sz="20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667000" y="6400800"/>
            <a:ext cx="4114800" cy="304800"/>
          </a:xfrm>
        </p:spPr>
        <p:txBody>
          <a:bodyPr/>
          <a:lstStyle/>
          <a:p>
            <a:r>
              <a:rPr lang="en-US" b="1" dirty="0" smtClean="0"/>
              <a:t>draft-dhillon-ccamp-super-channel-ospfte-ext-01.txt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Re-using of existing ISCD definitions (RFC 4202)</a:t>
            </a:r>
          </a:p>
          <a:p>
            <a:r>
              <a:rPr lang="en-US" sz="2400" dirty="0" smtClean="0"/>
              <a:t>Technology specific extensions consistent with GMPLS arch</a:t>
            </a:r>
          </a:p>
          <a:p>
            <a:r>
              <a:rPr lang="en-US" sz="2400" dirty="0" smtClean="0"/>
              <a:t>Coverage for evolving Flex-Grid technology</a:t>
            </a:r>
          </a:p>
          <a:p>
            <a:pPr lvl="1"/>
            <a:r>
              <a:rPr lang="en-US" sz="2000" dirty="0" smtClean="0"/>
              <a:t>Different slice spacing, N-Start, Min/Max LSP  BW</a:t>
            </a:r>
          </a:p>
          <a:p>
            <a:r>
              <a:rPr lang="en-US" sz="2400" dirty="0" smtClean="0"/>
              <a:t>Coverage for all </a:t>
            </a:r>
            <a:r>
              <a:rPr lang="en-US" sz="2400" dirty="0" smtClean="0"/>
              <a:t>8-priorities</a:t>
            </a: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Next Steps:</a:t>
            </a:r>
          </a:p>
          <a:p>
            <a:r>
              <a:rPr lang="en-US" sz="2400" dirty="0" smtClean="0"/>
              <a:t>Discuss the requirements </a:t>
            </a:r>
          </a:p>
          <a:p>
            <a:r>
              <a:rPr lang="en-US" sz="2400" dirty="0" smtClean="0"/>
              <a:t>Evaluate options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Backup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Super-Channel Connection</a:t>
            </a:r>
            <a:endParaRPr lang="en-US" sz="3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Multi-rate end to end connection on flex-grid</a:t>
            </a:r>
          </a:p>
          <a:p>
            <a:r>
              <a:rPr lang="en-US" dirty="0" smtClean="0"/>
              <a:t>Realized with set of 12.5 GHz spectral slices  </a:t>
            </a:r>
          </a:p>
          <a:p>
            <a:r>
              <a:rPr lang="en-US" dirty="0" smtClean="0"/>
              <a:t>Spectral Slices can be contiguous or non-contiguous (split-spectrum super-channel) 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 Super Channel  connection with  spectral bandwidth of 200GHz ( 16 slices) </a:t>
            </a:r>
          </a:p>
          <a:p>
            <a:pPr lvl="1"/>
            <a:r>
              <a:rPr lang="en-US" dirty="0" smtClean="0"/>
              <a:t>Split-spectrum  super-channel with spectral bandwidth of 250Ghz  – 5  sets of slots of 50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4114800" cy="304800"/>
          </a:xfrm>
        </p:spPr>
        <p:txBody>
          <a:bodyPr/>
          <a:lstStyle/>
          <a:p>
            <a:r>
              <a:rPr lang="en-US" b="1" dirty="0" smtClean="0"/>
              <a:t>draft-dhillon-ccamp-super-channel-ospfte-ext-01.txt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Example-3: If Type=2 TLV is used</a:t>
            </a:r>
            <a:br>
              <a:rPr lang="en-US" dirty="0" smtClean="0"/>
            </a:br>
            <a:r>
              <a:rPr lang="en-US" dirty="0" smtClean="0"/>
              <a:t>(ref to e.g. in slide-9)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1706563"/>
          </a:xfrm>
        </p:spPr>
        <p:txBody>
          <a:bodyPr/>
          <a:lstStyle/>
          <a:p>
            <a:r>
              <a:rPr lang="en-US" dirty="0" smtClean="0"/>
              <a:t>Manipulate N-Start &amp; N-End fields If Type=2 BW sub-TLV is used for adv of slices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172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Proposal</a:t>
            </a:r>
          </a:p>
          <a:p>
            <a:pPr lvl="1"/>
            <a:r>
              <a:rPr lang="en-US" dirty="0" smtClean="0"/>
              <a:t> BW sub-TLVs</a:t>
            </a:r>
          </a:p>
          <a:p>
            <a:r>
              <a:rPr lang="en-US" dirty="0" smtClean="0"/>
              <a:t>Examples</a:t>
            </a:r>
          </a:p>
          <a:p>
            <a:r>
              <a:rPr lang="en-US" dirty="0" smtClean="0"/>
              <a:t>Discussion items</a:t>
            </a:r>
          </a:p>
          <a:p>
            <a:r>
              <a:rPr lang="en-US" dirty="0" smtClean="0"/>
              <a:t>Summary  &amp; Next Steps</a:t>
            </a:r>
          </a:p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sz="2800" dirty="0" smtClean="0"/>
              <a:t>Address Flex-Grid needs in GMPLS:</a:t>
            </a:r>
          </a:p>
          <a:p>
            <a:pPr hangingPunct="0"/>
            <a:r>
              <a:rPr lang="en-GB" sz="2800" dirty="0" smtClean="0"/>
              <a:t>Allow use of any combination of ‘Frequency Slots’ </a:t>
            </a:r>
          </a:p>
          <a:p>
            <a:pPr lvl="1" hangingPunct="0"/>
            <a:r>
              <a:rPr lang="en-GB" sz="2400" dirty="0" smtClean="0"/>
              <a:t>Allocation of ‘Frequency Slots’ of different widths based on service needs (Modulation, Bit-rate)</a:t>
            </a:r>
          </a:p>
          <a:p>
            <a:pPr lvl="1" hangingPunct="0"/>
            <a:r>
              <a:rPr lang="en-GB" sz="2400" dirty="0" smtClean="0"/>
              <a:t>Slot overlap not allowed</a:t>
            </a:r>
          </a:p>
          <a:p>
            <a:pPr hangingPunct="0"/>
            <a:r>
              <a:rPr lang="en-GB" sz="2800" dirty="0" smtClean="0"/>
              <a:t>Slot Width Granularity </a:t>
            </a:r>
          </a:p>
          <a:p>
            <a:pPr lvl="1" hangingPunct="0"/>
            <a:r>
              <a:rPr lang="en-GB" sz="2000" dirty="0" smtClean="0"/>
              <a:t>12.5 GHz × m where ‘m’ is a positive integer</a:t>
            </a:r>
          </a:p>
          <a:p>
            <a:pPr hangingPunct="0"/>
            <a:r>
              <a:rPr lang="en-GB" sz="2800" dirty="0" smtClean="0"/>
              <a:t>Central Frequency Granularity</a:t>
            </a:r>
          </a:p>
          <a:p>
            <a:pPr lvl="1" hangingPunct="0"/>
            <a:r>
              <a:rPr lang="en-GB" sz="2400" dirty="0" smtClean="0"/>
              <a:t>6.35GHz</a:t>
            </a:r>
          </a:p>
          <a:p>
            <a:pPr lvl="1" hangingPunct="0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smtClean="0"/>
              <a:t>generic BW </a:t>
            </a:r>
            <a:r>
              <a:rPr lang="en-US" dirty="0" smtClean="0"/>
              <a:t>model that:</a:t>
            </a:r>
          </a:p>
          <a:p>
            <a:pPr lvl="1"/>
            <a:r>
              <a:rPr lang="en-US" dirty="0" smtClean="0"/>
              <a:t>covers all Super-Channel services</a:t>
            </a:r>
          </a:p>
          <a:p>
            <a:pPr lvl="2"/>
            <a:r>
              <a:rPr lang="en-US" dirty="0" smtClean="0"/>
              <a:t>Contiguous optical spectrum use</a:t>
            </a:r>
          </a:p>
          <a:p>
            <a:pPr lvl="2"/>
            <a:r>
              <a:rPr lang="en-US" dirty="0" smtClean="0"/>
              <a:t>Non-contiguous optical spectrum use (split-spectrum)</a:t>
            </a:r>
          </a:p>
          <a:p>
            <a:pPr lvl="1"/>
            <a:r>
              <a:rPr lang="en-US" dirty="0" smtClean="0"/>
              <a:t>covers potential evolution Flex-Grid standards</a:t>
            </a:r>
          </a:p>
          <a:p>
            <a:pPr lvl="2"/>
            <a:r>
              <a:rPr lang="en-US" dirty="0" smtClean="0"/>
              <a:t>Changes to slot-width, central frequencies</a:t>
            </a:r>
          </a:p>
          <a:p>
            <a:pPr lvl="1"/>
            <a:r>
              <a:rPr lang="en-US" dirty="0" smtClean="0"/>
              <a:t>ready for VCAT </a:t>
            </a:r>
            <a:r>
              <a:rPr lang="en-US" dirty="0" smtClean="0"/>
              <a:t>services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Simple extensions to ISCD [RFC 4202]</a:t>
            </a:r>
          </a:p>
          <a:p>
            <a:pPr lvl="1"/>
            <a:r>
              <a:rPr lang="en-US" dirty="0" smtClean="0"/>
              <a:t>Use a new Switching Capability</a:t>
            </a:r>
          </a:p>
          <a:p>
            <a:pPr lvl="1"/>
            <a:r>
              <a:rPr lang="en-US" dirty="0" smtClean="0"/>
              <a:t>Introduce Flex-Grid extensions in SCSI</a:t>
            </a:r>
          </a:p>
          <a:p>
            <a:r>
              <a:rPr lang="en-US" dirty="0" smtClean="0"/>
              <a:t>Flex-Grid extensions summary</a:t>
            </a:r>
          </a:p>
          <a:p>
            <a:pPr lvl="1"/>
            <a:r>
              <a:rPr lang="en-US" dirty="0" smtClean="0"/>
              <a:t>Divide C-band spectrum in to ‘Slices’ of certain width</a:t>
            </a:r>
          </a:p>
          <a:p>
            <a:pPr lvl="1"/>
            <a:r>
              <a:rPr lang="en-US" dirty="0" smtClean="0"/>
              <a:t> Advertise ‘Slice’ availability</a:t>
            </a:r>
          </a:p>
          <a:p>
            <a:pPr lvl="1"/>
            <a:r>
              <a:rPr lang="en-US" dirty="0" smtClean="0"/>
              <a:t>Cover all 8-priorities</a:t>
            </a:r>
          </a:p>
          <a:p>
            <a:pPr lvl="1"/>
            <a:r>
              <a:rPr lang="en-US" dirty="0" smtClean="0"/>
              <a:t>Cover Min/Max  ‘Frequency Slot’ use per LSP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Slicing the C-band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10000"/>
            <a:ext cx="89154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 usable spectrum is divided in to n-slices </a:t>
            </a:r>
            <a:endParaRPr lang="en-US" sz="2800" dirty="0" smtClean="0"/>
          </a:p>
          <a:p>
            <a:r>
              <a:rPr lang="en-US" sz="2800" dirty="0" smtClean="0"/>
              <a:t>Slice </a:t>
            </a:r>
            <a:r>
              <a:rPr lang="en-US" sz="2800" dirty="0" smtClean="0"/>
              <a:t>availability is advertised in </a:t>
            </a:r>
            <a:r>
              <a:rPr lang="en-US" sz="2800" dirty="0" smtClean="0"/>
              <a:t>BW-sub-TLV(s)</a:t>
            </a:r>
            <a:endParaRPr lang="en-US" sz="2800" dirty="0" smtClean="0"/>
          </a:p>
          <a:p>
            <a:r>
              <a:rPr lang="en-US" sz="2800" dirty="0" smtClean="0"/>
              <a:t>Slice Numbering </a:t>
            </a:r>
            <a:r>
              <a:rPr lang="en-US" sz="2800" dirty="0" smtClean="0"/>
              <a:t>is anchored </a:t>
            </a:r>
            <a:r>
              <a:rPr lang="en-US" sz="2800" dirty="0" smtClean="0"/>
              <a:t>@ </a:t>
            </a:r>
            <a:r>
              <a:rPr lang="en-US" sz="2800" dirty="0" smtClean="0"/>
              <a:t>N-Start</a:t>
            </a:r>
          </a:p>
          <a:p>
            <a:r>
              <a:rPr lang="en-US" sz="2800" dirty="0" smtClean="0"/>
              <a:t>N-Start identifies start of usable spectrum supported by the advertising </a:t>
            </a:r>
            <a:r>
              <a:rPr lang="en-US" sz="2800" dirty="0" smtClean="0"/>
              <a:t>node</a:t>
            </a:r>
            <a:endParaRPr lang="en-US" sz="2800" dirty="0" smtClean="0"/>
          </a:p>
          <a:p>
            <a:r>
              <a:rPr lang="en-US" sz="2800" dirty="0" smtClean="0"/>
              <a:t>Slice Spacing is Single Slice granularity (e.g. 12.5GHz)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305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Proposal: ISCD/SCSI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10200"/>
            <a:ext cx="8229600" cy="99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Switching Capability = Super Channel Switching Capable</a:t>
            </a:r>
          </a:p>
          <a:p>
            <a:r>
              <a:rPr lang="en-US" sz="2400" dirty="0" smtClean="0"/>
              <a:t>SCSI to contain one or more BW-sub-TLVs (Type=1 or Type=2)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314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Proposal: BW-sub-TLV(s)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00600"/>
            <a:ext cx="2895600" cy="868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Sub-TLV for List or Range  option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draft-hoene-codec-quality-01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381000" y="990600"/>
          <a:ext cx="4876800" cy="2590800"/>
        </p:xfrm>
        <a:graphic>
          <a:graphicData uri="http://schemas.openxmlformats.org/presentationml/2006/ole">
            <p:oleObj spid="_x0000_s43011" name="Visio" r:id="rId3" imgW="4335533" imgH="2049411" progId="Visio.Drawing.11">
              <p:link updateAutomatic="1"/>
            </p:oleObj>
          </a:graphicData>
        </a:graphic>
      </p:graphicFrame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505200" y="3733800"/>
          <a:ext cx="5105400" cy="2667000"/>
        </p:xfrm>
        <a:graphic>
          <a:graphicData uri="http://schemas.openxmlformats.org/presentationml/2006/ole">
            <p:oleObj spid="_x0000_s43012" name="Visio" r:id="rId4" imgW="5022526" imgH="2117943" progId="Visio.Drawing.11">
              <p:link updateAutomatic="1"/>
            </p:oleObj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486400" y="1828800"/>
            <a:ext cx="3048000" cy="868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Sub-TLV for Bit-map option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6285-E7F9-40A4-9381-918FDE7017F0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04800" y="59816"/>
            <a:ext cx="8534400" cy="9323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 BW adv </a:t>
            </a:r>
            <a:r>
              <a:rPr lang="en-US" sz="3600" dirty="0" smtClean="0"/>
              <a:t>&amp; Super-Channel LSPs</a:t>
            </a:r>
            <a:endParaRPr lang="en-US" sz="3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667000" y="6400800"/>
            <a:ext cx="4114800" cy="304800"/>
          </a:xfrm>
        </p:spPr>
        <p:txBody>
          <a:bodyPr/>
          <a:lstStyle/>
          <a:p>
            <a:r>
              <a:rPr lang="en-US" b="1" dirty="0" smtClean="0"/>
              <a:t>draft-dhillon-ccamp-super-channel-ospfte-ext-01.txt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066800"/>
            <a:ext cx="5562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3"/>
          <p:cNvSpPr txBox="1">
            <a:spLocks/>
          </p:cNvSpPr>
          <p:nvPr/>
        </p:nvSpPr>
        <p:spPr>
          <a:xfrm>
            <a:off x="304800" y="3733800"/>
            <a:ext cx="8382000" cy="243840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create a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 Channel LSP over a single Flex-Grid link</a:t>
            </a:r>
            <a:r>
              <a:rPr lang="en-US" sz="2800" dirty="0" smtClean="0"/>
              <a:t> with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Contiguous BW requirement = 200GHz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(assume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Transponder fully tunable)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path computing node performs the following: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 the number of slices required for the LSP (200/S</a:t>
            </a:r>
            <a:r>
              <a:rPr lang="en-US" sz="2800" dirty="0" smtClean="0"/>
              <a:t>lice-Spacing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16)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Look for contiguous spectrum availability on each link from BW adv (both dir)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available select the link for LSP creation.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Signal for LSP creation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Once created,  update BW available using Bandwidth sub-TLV.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</TotalTime>
  <Words>670</Words>
  <Application>Microsoft Office PowerPoint</Application>
  <PresentationFormat>On-screen Show (4:3)</PresentationFormat>
  <Paragraphs>127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Larissa</vt:lpstr>
      <vt:lpstr>C:\Documents and Settings\rrao\Local Settings\Temp\p4win\FlexILS ospf-te exten diagrams.vsd\Drawing\~bw-encoding-v2\Sheet.2</vt:lpstr>
      <vt:lpstr>C:\Documents and Settings\rrao\Local Settings\Temp\p4win\FlexILS ospf-te exten diagrams.vsd\Drawing\~bw-encoding-v2\Sheet.3</vt:lpstr>
      <vt:lpstr>OSPF-TE Extensions for Flex-grid</vt:lpstr>
      <vt:lpstr>Outline</vt:lpstr>
      <vt:lpstr>Motivation</vt:lpstr>
      <vt:lpstr>Goals</vt:lpstr>
      <vt:lpstr>Proposal</vt:lpstr>
      <vt:lpstr>Slicing the C-band Spectrum</vt:lpstr>
      <vt:lpstr>Proposal: ISCD/SCSI formats</vt:lpstr>
      <vt:lpstr>Proposal: BW-sub-TLV(s)</vt:lpstr>
      <vt:lpstr>Example:  BW adv &amp; Super-Channel LSPs</vt:lpstr>
      <vt:lpstr>Example:  BW adv &amp; Super-Channel LSPs cont’d</vt:lpstr>
      <vt:lpstr>CCAMP Mailing List Comments/Response</vt:lpstr>
      <vt:lpstr>Summary &amp; Next Steps</vt:lpstr>
      <vt:lpstr>Backup </vt:lpstr>
      <vt:lpstr>What is Super-Channel Connection</vt:lpstr>
      <vt:lpstr>Example-3: If Type=2 TLV is used (ref to e.g. in slide-9)</vt:lpstr>
    </vt:vector>
  </TitlesOfParts>
  <Company>Universität Tübingen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draft-hoene-codec-quality-01</dc:title>
  <dc:creator>Christian Hoene</dc:creator>
  <cp:lastModifiedBy>ellis</cp:lastModifiedBy>
  <cp:revision>162</cp:revision>
  <dcterms:created xsi:type="dcterms:W3CDTF">2011-07-27T17:28:42Z</dcterms:created>
  <dcterms:modified xsi:type="dcterms:W3CDTF">2011-11-16T03:58:20Z</dcterms:modified>
</cp:coreProperties>
</file>