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87" r:id="rId3"/>
    <p:sldId id="280" r:id="rId4"/>
    <p:sldId id="275" r:id="rId5"/>
    <p:sldId id="281" r:id="rId6"/>
    <p:sldId id="283" r:id="rId7"/>
    <p:sldId id="282" r:id="rId8"/>
    <p:sldId id="284" r:id="rId9"/>
    <p:sldId id="285" r:id="rId10"/>
    <p:sldId id="286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71" autoAdjust="0"/>
  </p:normalViewPr>
  <p:slideViewPr>
    <p:cSldViewPr>
      <p:cViewPr>
        <p:scale>
          <a:sx n="70" d="100"/>
          <a:sy n="70" d="100"/>
        </p:scale>
        <p:origin x="-51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0DA04-717A-45B2-AF50-76FF75DCC8D6}" type="datetimeFigureOut">
              <a:rPr lang="de-DE" smtClean="0"/>
              <a:pPr/>
              <a:t>12.11.2011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7A0B3-1CEF-4546-8088-9D11565DD3D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8991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50FD-5D81-47BF-8958-6FA094F9B7B9}" type="datetime1">
              <a:rPr lang="de-DE" smtClean="0"/>
              <a:pPr/>
              <a:t>12.11.2011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664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C9F7-6506-497B-AD35-973846933AE7}" type="datetime1">
              <a:rPr lang="de-DE" smtClean="0"/>
              <a:pPr/>
              <a:t>12.11.2011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9255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D738B-148A-479A-A2A3-D3EEBB3AF3E9}" type="datetime1">
              <a:rPr lang="de-DE" smtClean="0"/>
              <a:pPr/>
              <a:t>12.11.2011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0038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581AB-8691-440B-9962-22CC50E6F5F5}" type="datetime1">
              <a:rPr lang="de-DE" smtClean="0"/>
              <a:pPr/>
              <a:t>12.11.2011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6825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9C6E-57A0-4F28-8849-61B981A330B6}" type="datetime1">
              <a:rPr lang="de-DE" smtClean="0"/>
              <a:pPr/>
              <a:t>12.11.2011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9983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F53E-3B00-4623-81D4-9618F2F3571A}" type="datetime1">
              <a:rPr lang="de-DE" smtClean="0"/>
              <a:pPr/>
              <a:t>12.11.2011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2639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0112-EEF9-4ADA-9E21-917A63FD2A49}" type="datetime1">
              <a:rPr lang="de-DE" smtClean="0"/>
              <a:pPr/>
              <a:t>12.11.2011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7166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9C175-027F-4BE8-8D77-57C43E2A0118}" type="datetime1">
              <a:rPr lang="de-DE" smtClean="0"/>
              <a:pPr/>
              <a:t>12.11.2011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0717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D490-5784-4E9E-99A2-181463FCDA93}" type="datetime1">
              <a:rPr lang="de-DE" smtClean="0"/>
              <a:pPr/>
              <a:t>12.11.2011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6820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FE60-1A35-4C3C-B327-0CE704EF0AFA}" type="datetime1">
              <a:rPr lang="de-DE" smtClean="0"/>
              <a:pPr/>
              <a:t>12.11.2011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4727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B3E80-4CD3-4A3B-8E54-E9140951401B}" type="datetime1">
              <a:rPr lang="de-DE" smtClean="0"/>
              <a:pPr/>
              <a:t>12.11.2011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8292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DD594-FF8D-46B7-AF5C-592FA060EDC8}" type="datetime1">
              <a:rPr lang="de-DE" smtClean="0"/>
              <a:pPr/>
              <a:t>12.11.2011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5980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andrew.g.malis@verizon.com" TargetMode="External"/><Relationship Id="rId3" Type="http://schemas.openxmlformats.org/officeDocument/2006/relationships/hyperlink" Target="mailto:adhillon@infinera.com" TargetMode="External"/><Relationship Id="rId7" Type="http://schemas.openxmlformats.org/officeDocument/2006/relationships/hyperlink" Target="mailto:steve.liu@verizon.com" TargetMode="External"/><Relationship Id="rId2" Type="http://schemas.openxmlformats.org/officeDocument/2006/relationships/hyperlink" Target="mailto:ihussain@infinera.com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bert.e.basch@verizon.com" TargetMode="External"/><Relationship Id="rId5" Type="http://schemas.openxmlformats.org/officeDocument/2006/relationships/hyperlink" Target="mailto:msosa@infinera.com" TargetMode="External"/><Relationship Id="rId4" Type="http://schemas.openxmlformats.org/officeDocument/2006/relationships/hyperlink" Target="mailto:zpan@infinera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steve.liu@verizon.com" TargetMode="External"/><Relationship Id="rId2" Type="http://schemas.openxmlformats.org/officeDocument/2006/relationships/hyperlink" Target="mailto:bert.e.basch@verizon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andrew.g.malis@verizon.co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124744"/>
            <a:ext cx="9144000" cy="1470025"/>
          </a:xfrm>
        </p:spPr>
        <p:txBody>
          <a:bodyPr>
            <a:normAutofit/>
          </a:bodyPr>
          <a:lstStyle/>
          <a:p>
            <a:r>
              <a:rPr lang="en-US" b="1" dirty="0"/>
              <a:t>Generalized Label for Super-Channel Assignment on Flexible </a:t>
            </a:r>
            <a:r>
              <a:rPr lang="en-US" b="1" dirty="0" smtClean="0"/>
              <a:t>Grid</a:t>
            </a:r>
            <a:endParaRPr lang="en-US" b="1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980656"/>
            <a:ext cx="9144000" cy="2328664"/>
          </a:xfrm>
        </p:spPr>
        <p:txBody>
          <a:bodyPr>
            <a:noAutofit/>
          </a:bodyPr>
          <a:lstStyle/>
          <a:p>
            <a:r>
              <a:rPr lang="en-US" sz="1600" dirty="0"/>
              <a:t>Iftekhar Hussain (</a:t>
            </a:r>
            <a:r>
              <a:rPr lang="en-US" sz="1600" dirty="0">
                <a:hlinkClick r:id="rId2"/>
              </a:rPr>
              <a:t>ihussain@infinera.com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Abinder </a:t>
            </a:r>
            <a:r>
              <a:rPr lang="en-US" sz="1600" dirty="0" smtClean="0"/>
              <a:t>Dhillon (</a:t>
            </a:r>
            <a:r>
              <a:rPr lang="en-US" sz="1600" dirty="0" smtClean="0">
                <a:hlinkClick r:id="rId3"/>
              </a:rPr>
              <a:t>adhillon@infinera.com</a:t>
            </a:r>
            <a:r>
              <a:rPr lang="en-US" sz="1600" dirty="0" smtClean="0"/>
              <a:t>)</a:t>
            </a:r>
          </a:p>
          <a:p>
            <a:r>
              <a:rPr lang="en-US" sz="1600" dirty="0" err="1" smtClean="0"/>
              <a:t>Zhong</a:t>
            </a:r>
            <a:r>
              <a:rPr lang="en-US" sz="1600" dirty="0" smtClean="0"/>
              <a:t> Pan (</a:t>
            </a:r>
            <a:r>
              <a:rPr lang="en-US" sz="1600" dirty="0" smtClean="0">
                <a:hlinkClick r:id="rId4"/>
              </a:rPr>
              <a:t>zpan@infinera.com</a:t>
            </a:r>
            <a:r>
              <a:rPr lang="en-US" sz="1600" dirty="0" smtClean="0"/>
              <a:t>)</a:t>
            </a:r>
          </a:p>
          <a:p>
            <a:r>
              <a:rPr lang="en-US" sz="1600" dirty="0" smtClean="0"/>
              <a:t>Marco Sosa (</a:t>
            </a:r>
            <a:r>
              <a:rPr lang="en-US" sz="1600" dirty="0" smtClean="0">
                <a:hlinkClick r:id="rId5"/>
              </a:rPr>
              <a:t>msosa@infinera.com</a:t>
            </a:r>
            <a:r>
              <a:rPr lang="en-US" sz="1600" dirty="0" smtClean="0"/>
              <a:t>)</a:t>
            </a:r>
          </a:p>
          <a:p>
            <a:endParaRPr lang="en-US" sz="1600" dirty="0" smtClean="0"/>
          </a:p>
          <a:p>
            <a:r>
              <a:rPr lang="en-US" sz="1600" dirty="0" smtClean="0"/>
              <a:t>Bert </a:t>
            </a:r>
            <a:r>
              <a:rPr lang="en-US" sz="1600" dirty="0" err="1" smtClean="0"/>
              <a:t>Basch</a:t>
            </a:r>
            <a:r>
              <a:rPr lang="en-US" sz="1600" dirty="0" smtClean="0"/>
              <a:t> (</a:t>
            </a:r>
            <a:r>
              <a:rPr lang="en-US" sz="1600" dirty="0" smtClean="0">
                <a:hlinkClick r:id="rId6"/>
              </a:rPr>
              <a:t>bert.e.basch@verizon.com</a:t>
            </a:r>
            <a:r>
              <a:rPr lang="en-US" sz="1600" dirty="0" smtClean="0"/>
              <a:t>)</a:t>
            </a:r>
          </a:p>
          <a:p>
            <a:r>
              <a:rPr lang="en-US" sz="1600" dirty="0" smtClean="0"/>
              <a:t>Steve Liu (</a:t>
            </a:r>
            <a:r>
              <a:rPr lang="en-US" sz="1600" dirty="0" smtClean="0">
                <a:hlinkClick r:id="rId7"/>
              </a:rPr>
              <a:t>steve.liu@verizon.com</a:t>
            </a:r>
            <a:r>
              <a:rPr lang="en-US" sz="1600" dirty="0" smtClean="0"/>
              <a:t>)</a:t>
            </a:r>
          </a:p>
          <a:p>
            <a:r>
              <a:rPr lang="en-US" sz="1600" dirty="0" smtClean="0"/>
              <a:t>Andrew G. </a:t>
            </a:r>
            <a:r>
              <a:rPr lang="en-US" sz="1600" dirty="0" err="1" smtClean="0"/>
              <a:t>Malis</a:t>
            </a:r>
            <a:r>
              <a:rPr lang="en-US" sz="1600" dirty="0" smtClean="0"/>
              <a:t> (</a:t>
            </a:r>
            <a:r>
              <a:rPr lang="en-US" sz="1600" dirty="0" smtClean="0">
                <a:hlinkClick r:id="rId8"/>
              </a:rPr>
              <a:t>andrew.g.malis@verizon.com</a:t>
            </a:r>
            <a:r>
              <a:rPr lang="en-US" sz="1600" dirty="0" smtClean="0"/>
              <a:t>)</a:t>
            </a:r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2765996"/>
            <a:ext cx="9144000" cy="735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 smtClean="0"/>
              <a:t>draft-hussain-ccamp-super-channel-label-02</a:t>
            </a:r>
          </a:p>
          <a:p>
            <a:endParaRPr lang="en-US" sz="1400" b="1" dirty="0" smtClean="0"/>
          </a:p>
          <a:p>
            <a:r>
              <a:rPr lang="nl-NL" sz="1400" b="1" dirty="0"/>
              <a:t>IETF 82 -  Taipei, Taiwan</a:t>
            </a:r>
          </a:p>
          <a:p>
            <a:r>
              <a:rPr lang="nl-NL" sz="1400" b="1" dirty="0" smtClean="0"/>
              <a:t>November </a:t>
            </a:r>
            <a:r>
              <a:rPr lang="nl-NL" sz="1400" b="1" dirty="0"/>
              <a:t>13 - 18, 2011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49466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b="1" noProof="0" dirty="0" smtClean="0"/>
              <a:t>Comparison of Flex-Grid Drafts</a:t>
            </a:r>
            <a:endParaRPr lang="en-US" sz="3600" b="1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3536032" cy="313009"/>
          </a:xfrm>
        </p:spPr>
        <p:txBody>
          <a:bodyPr/>
          <a:lstStyle/>
          <a:p>
            <a:r>
              <a:rPr lang="de-DE" dirty="0" smtClean="0"/>
              <a:t>draft-hussain-ccamp-super-channel-label-02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061053"/>
              </p:ext>
            </p:extLst>
          </p:nvPr>
        </p:nvGraphicFramePr>
        <p:xfrm>
          <a:off x="72008" y="1484784"/>
          <a:ext cx="8892480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5736"/>
                <a:gridCol w="2212292"/>
                <a:gridCol w="2260800"/>
                <a:gridCol w="2223652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draft-hussain-ccamp-super-channel-label-02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draft-farrkingel-ccamp-flexigrid-lambda-label-01</a:t>
                      </a:r>
                      <a:endParaRPr lang="en-US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draft-zhang-ccamp-flexible-grid-rsvp-te-ext-00</a:t>
                      </a:r>
                      <a:endParaRPr lang="en-US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Defines</a:t>
                      </a:r>
                      <a:r>
                        <a:rPr lang="en-US" sz="1400" b="0" baseline="0" dirty="0" smtClean="0"/>
                        <a:t> a new GMPLS label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US" sz="1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US" sz="1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r>
                        <a:rPr lang="en-US" sz="1400" dirty="0" smtClean="0"/>
                        <a:t>.</a:t>
                      </a:r>
                      <a:r>
                        <a:rPr lang="en-US" sz="1400" baseline="0" dirty="0" smtClean="0"/>
                        <a:t> Instead proposes to use  RSVP </a:t>
                      </a:r>
                      <a:r>
                        <a:rPr lang="en-US" sz="1400" baseline="0" dirty="0" err="1" smtClean="0"/>
                        <a:t>Tspec</a:t>
                      </a:r>
                      <a:r>
                        <a:rPr lang="en-US" sz="1400" baseline="0" dirty="0" smtClean="0"/>
                        <a:t> to signal similar information</a:t>
                      </a:r>
                      <a:endParaRPr lang="en-US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Encoding  formats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Two options : </a:t>
                      </a:r>
                      <a:r>
                        <a:rPr lang="en-US" sz="1400" baseline="0" dirty="0" err="1" smtClean="0"/>
                        <a:t>Nx</a:t>
                      </a:r>
                      <a:r>
                        <a:rPr lang="en-US" sz="1400" baseline="0" dirty="0" smtClean="0"/>
                        <a:t>(start, end) and bitmap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Frequency</a:t>
                      </a:r>
                      <a:r>
                        <a:rPr lang="en-US" sz="1400" baseline="0" dirty="0" smtClean="0"/>
                        <a:t> (n) and spectrum width (m)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Frequency (n)</a:t>
                      </a:r>
                      <a:r>
                        <a:rPr lang="en-US" sz="1400" baseline="0" dirty="0" smtClean="0"/>
                        <a:t> and spectrum width (m)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Supports super-channels with contiguous spectrum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US" sz="1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US" sz="1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US" sz="1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Supports</a:t>
                      </a:r>
                      <a:r>
                        <a:rPr lang="en-US" sz="1400" baseline="0" dirty="0" smtClean="0"/>
                        <a:t> s</a:t>
                      </a:r>
                      <a:r>
                        <a:rPr lang="en-US" sz="1400" dirty="0" smtClean="0"/>
                        <a:t>plit-spectrum super-channels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US" sz="1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Flexibility to support networks with wavelength conversion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US" sz="1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US" sz="1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(Since 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</a:rPr>
                        <a:t>Tspec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 is end-to-end)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54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US" b="1" noProof="0" dirty="0" smtClean="0"/>
              <a:t>New Co-Authors</a:t>
            </a:r>
            <a:endParaRPr lang="en-US" sz="3100" b="1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4016" y="1556792"/>
            <a:ext cx="8964488" cy="1872208"/>
          </a:xfrm>
        </p:spPr>
        <p:txBody>
          <a:bodyPr>
            <a:normAutofit/>
          </a:bodyPr>
          <a:lstStyle/>
          <a:p>
            <a:pPr marL="971550" lvl="1" indent="-571500">
              <a:lnSpc>
                <a:spcPct val="120000"/>
              </a:lnSpc>
              <a:buFont typeface="Courier New" pitchFamily="49" charset="0"/>
              <a:buChar char="o"/>
            </a:pPr>
            <a:r>
              <a:rPr lang="en-US" sz="1800" dirty="0" smtClean="0"/>
              <a:t>Bert </a:t>
            </a:r>
            <a:r>
              <a:rPr lang="en-US" sz="1800" dirty="0" err="1"/>
              <a:t>Basch</a:t>
            </a:r>
            <a:r>
              <a:rPr lang="en-US" sz="1800" dirty="0"/>
              <a:t> (</a:t>
            </a:r>
            <a:r>
              <a:rPr lang="en-US" sz="1800" dirty="0">
                <a:hlinkClick r:id="rId2"/>
              </a:rPr>
              <a:t>bert.e.basch@verizon.com</a:t>
            </a:r>
            <a:r>
              <a:rPr lang="en-US" sz="1800" dirty="0" smtClean="0"/>
              <a:t>)</a:t>
            </a:r>
            <a:endParaRPr lang="en-US" sz="1800" dirty="0"/>
          </a:p>
          <a:p>
            <a:pPr marL="971550" lvl="1" indent="-571500">
              <a:lnSpc>
                <a:spcPct val="120000"/>
              </a:lnSpc>
              <a:buFont typeface="Courier New" pitchFamily="49" charset="0"/>
              <a:buChar char="o"/>
            </a:pPr>
            <a:r>
              <a:rPr lang="en-US" sz="1800" dirty="0"/>
              <a:t>Steve Liu (</a:t>
            </a:r>
            <a:r>
              <a:rPr lang="en-US" sz="1800" dirty="0">
                <a:hlinkClick r:id="rId3"/>
              </a:rPr>
              <a:t>steve.liu@verizon.com</a:t>
            </a:r>
            <a:r>
              <a:rPr lang="en-US" sz="1800" dirty="0" smtClean="0"/>
              <a:t>)</a:t>
            </a:r>
            <a:endParaRPr lang="en-US" sz="1800" dirty="0"/>
          </a:p>
          <a:p>
            <a:pPr marL="971550" lvl="1" indent="-571500">
              <a:lnSpc>
                <a:spcPct val="120000"/>
              </a:lnSpc>
              <a:buFont typeface="Courier New" pitchFamily="49" charset="0"/>
              <a:buChar char="o"/>
            </a:pPr>
            <a:r>
              <a:rPr lang="en-US" sz="1800" dirty="0"/>
              <a:t>Andrew G. </a:t>
            </a:r>
            <a:r>
              <a:rPr lang="en-US" sz="1800" dirty="0" err="1" smtClean="0"/>
              <a:t>Malis</a:t>
            </a:r>
            <a:r>
              <a:rPr lang="en-US" sz="1800" dirty="0" smtClean="0"/>
              <a:t> (</a:t>
            </a:r>
            <a:r>
              <a:rPr lang="en-US" sz="1800" dirty="0" smtClean="0">
                <a:hlinkClick r:id="rId4"/>
              </a:rPr>
              <a:t>andrew.g.malis@verizon.com</a:t>
            </a:r>
            <a:r>
              <a:rPr lang="en-US" sz="1800" dirty="0" smtClean="0"/>
              <a:t>)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320008" cy="385018"/>
          </a:xfrm>
        </p:spPr>
        <p:txBody>
          <a:bodyPr/>
          <a:lstStyle/>
          <a:p>
            <a:r>
              <a:rPr lang="de-DE" dirty="0" smtClean="0"/>
              <a:t>draft-hussain-ccamp-super-channel-label-02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134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US" b="1" noProof="0" dirty="0" smtClean="0"/>
              <a:t>Motivation</a:t>
            </a:r>
            <a:endParaRPr lang="en-US" sz="3100" b="1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507288" cy="4997152"/>
          </a:xfrm>
        </p:spPr>
        <p:txBody>
          <a:bodyPr>
            <a:normAutofit fontScale="47500" lnSpcReduction="20000"/>
          </a:bodyPr>
          <a:lstStyle/>
          <a:p>
            <a:pPr marL="0" lvl="1" indent="0">
              <a:buNone/>
            </a:pPr>
            <a:r>
              <a:rPr lang="en-US" sz="3600" b="1" dirty="0" smtClean="0"/>
              <a:t>Fixed Grid Limitations</a:t>
            </a:r>
            <a:endParaRPr lang="en-US" sz="3600" b="1" noProof="0" dirty="0" smtClean="0"/>
          </a:p>
          <a:p>
            <a:pPr marL="0" lvl="1" indent="0">
              <a:buNone/>
            </a:pPr>
            <a:endParaRPr lang="en-US" sz="3600" b="1" noProof="0" dirty="0" smtClean="0"/>
          </a:p>
          <a:p>
            <a:pPr marL="914400" lvl="1" indent="-514350">
              <a:lnSpc>
                <a:spcPct val="120000"/>
              </a:lnSpc>
              <a:buFont typeface="+mj-lt"/>
              <a:buAutoNum type="arabicPeriod"/>
            </a:pPr>
            <a:r>
              <a:rPr lang="en-US" sz="3800" dirty="0"/>
              <a:t>Future transport systems are expected to support </a:t>
            </a:r>
            <a:r>
              <a:rPr lang="en-US" sz="3800" dirty="0" smtClean="0"/>
              <a:t>data </a:t>
            </a:r>
            <a:r>
              <a:rPr lang="en-US" sz="3800" dirty="0"/>
              <a:t>rates of </a:t>
            </a:r>
            <a:r>
              <a:rPr lang="en-US" sz="3800" dirty="0" smtClean="0"/>
              <a:t>400 Gbps - 1 </a:t>
            </a:r>
            <a:r>
              <a:rPr lang="en-US" sz="3800" dirty="0"/>
              <a:t>Tbps and </a:t>
            </a:r>
            <a:r>
              <a:rPr lang="en-US" sz="3800" dirty="0" smtClean="0"/>
              <a:t>beyond, using wider bandwidth optical channels</a:t>
            </a:r>
          </a:p>
          <a:p>
            <a:pPr marL="914400" lvl="1" indent="-514350">
              <a:lnSpc>
                <a:spcPct val="120000"/>
              </a:lnSpc>
              <a:buFont typeface="+mj-lt"/>
              <a:buAutoNum type="arabicPeriod"/>
            </a:pPr>
            <a:r>
              <a:rPr lang="en-US" sz="3800" dirty="0">
                <a:sym typeface="Wingdings"/>
              </a:rPr>
              <a:t>ITU-T </a:t>
            </a:r>
            <a:r>
              <a:rPr lang="en-US" sz="3800" dirty="0" smtClean="0">
                <a:sym typeface="Wingdings"/>
              </a:rPr>
              <a:t>G.694.1 (</a:t>
            </a:r>
            <a:r>
              <a:rPr lang="en-US" sz="3800" dirty="0">
                <a:sym typeface="Wingdings"/>
              </a:rPr>
              <a:t>fixed-grid </a:t>
            </a:r>
            <a:r>
              <a:rPr lang="en-US" sz="3800" dirty="0" smtClean="0">
                <a:sym typeface="Wingdings"/>
              </a:rPr>
              <a:t>) permits </a:t>
            </a:r>
            <a:r>
              <a:rPr lang="en-US" sz="3800" dirty="0">
                <a:sym typeface="Wingdings"/>
              </a:rPr>
              <a:t>allocation of channel spectrum bandwidth in "single" </a:t>
            </a:r>
            <a:r>
              <a:rPr lang="en-US" sz="3800" dirty="0" smtClean="0">
                <a:sym typeface="Wingdings"/>
              </a:rPr>
              <a:t>fixed- sized </a:t>
            </a:r>
            <a:r>
              <a:rPr lang="en-US" sz="3800" dirty="0">
                <a:sym typeface="Wingdings"/>
              </a:rPr>
              <a:t>slots (e.g., 50GHz, 100GHz </a:t>
            </a:r>
            <a:r>
              <a:rPr lang="en-US" sz="3800" dirty="0" smtClean="0">
                <a:sym typeface="Wingdings"/>
              </a:rPr>
              <a:t>) </a:t>
            </a:r>
            <a:r>
              <a:rPr lang="en-US" sz="3800" dirty="0">
                <a:sym typeface="Wingdings"/>
              </a:rPr>
              <a:t>independent of the channel </a:t>
            </a:r>
            <a:r>
              <a:rPr lang="en-US" sz="3800" dirty="0" smtClean="0">
                <a:sym typeface="Wingdings"/>
              </a:rPr>
              <a:t>bit </a:t>
            </a:r>
            <a:r>
              <a:rPr lang="en-US" sz="3800" dirty="0">
                <a:sym typeface="Wingdings"/>
              </a:rPr>
              <a:t>rate</a:t>
            </a:r>
            <a:r>
              <a:rPr lang="en-US" sz="3800" dirty="0" smtClean="0">
                <a:sym typeface="Wingdings"/>
              </a:rPr>
              <a:t>.</a:t>
            </a:r>
          </a:p>
          <a:p>
            <a:pPr marL="914400" lvl="1" indent="-514350">
              <a:lnSpc>
                <a:spcPct val="120000"/>
              </a:lnSpc>
              <a:buFont typeface="+mj-lt"/>
              <a:buAutoNum type="arabicPeriod"/>
            </a:pPr>
            <a:r>
              <a:rPr lang="en-US" sz="3800" dirty="0" smtClean="0">
                <a:sym typeface="Wingdings"/>
              </a:rPr>
              <a:t>This leads </a:t>
            </a:r>
            <a:r>
              <a:rPr lang="en-US" sz="3800" dirty="0">
                <a:sym typeface="Wingdings"/>
              </a:rPr>
              <a:t>to inefficient </a:t>
            </a:r>
            <a:r>
              <a:rPr lang="en-US" sz="3800" dirty="0" smtClean="0">
                <a:sym typeface="Wingdings"/>
              </a:rPr>
              <a:t>use of optical </a:t>
            </a:r>
            <a:r>
              <a:rPr lang="en-US" sz="3800" dirty="0">
                <a:sym typeface="Wingdings"/>
              </a:rPr>
              <a:t>spectrum due to excess frequency spacing for lower bit rate </a:t>
            </a:r>
            <a:r>
              <a:rPr lang="en-US" sz="3800" dirty="0" smtClean="0">
                <a:sym typeface="Wingdings"/>
              </a:rPr>
              <a:t>channels</a:t>
            </a:r>
            <a:endParaRPr lang="en-US" sz="3800" dirty="0">
              <a:sym typeface="Wingdings"/>
            </a:endParaRPr>
          </a:p>
          <a:p>
            <a:pPr marL="914400" lvl="1" indent="-514350">
              <a:lnSpc>
                <a:spcPct val="120000"/>
              </a:lnSpc>
              <a:buFont typeface="+mj-lt"/>
              <a:buAutoNum type="arabicPeriod"/>
            </a:pPr>
            <a:endParaRPr lang="en-US" b="1" dirty="0">
              <a:solidFill>
                <a:srgbClr val="FFC000"/>
              </a:solidFill>
              <a:sym typeface="Wingdings"/>
            </a:endParaRPr>
          </a:p>
          <a:p>
            <a:pPr marL="0" lvl="1" indent="0">
              <a:lnSpc>
                <a:spcPct val="120000"/>
              </a:lnSpc>
              <a:buNone/>
            </a:pPr>
            <a:r>
              <a:rPr lang="en-US" sz="3600" b="1" dirty="0"/>
              <a:t>Flexible </a:t>
            </a:r>
            <a:r>
              <a:rPr lang="en-US" sz="3600" b="1" dirty="0" smtClean="0"/>
              <a:t>Grid Benefits</a:t>
            </a:r>
          </a:p>
          <a:p>
            <a:pPr marL="0" lvl="1" indent="0">
              <a:lnSpc>
                <a:spcPct val="120000"/>
              </a:lnSpc>
              <a:buNone/>
            </a:pPr>
            <a:endParaRPr lang="en-US" sz="3600" b="1" dirty="0"/>
          </a:p>
          <a:p>
            <a:pPr lvl="1">
              <a:buFont typeface="Wingdings" pitchFamily="2" charset="2"/>
              <a:buChar char="v"/>
            </a:pPr>
            <a:r>
              <a:rPr lang="en-US" sz="3800" dirty="0" err="1"/>
              <a:t>FlexGrid</a:t>
            </a:r>
            <a:r>
              <a:rPr lang="en-US" sz="3800" dirty="0"/>
              <a:t> allows allocation of “arbitrary” size channel spectral bandwidth as an integer multiple of 12.5 GHz fine granularity </a:t>
            </a:r>
            <a:r>
              <a:rPr lang="en-US" sz="3800" dirty="0" smtClean="0"/>
              <a:t>contiguous or non-contiguous slices </a:t>
            </a:r>
            <a:r>
              <a:rPr lang="en-US" sz="3800" dirty="0"/>
              <a:t>depending on required channel bit </a:t>
            </a:r>
            <a:r>
              <a:rPr lang="en-US" sz="3800" dirty="0" smtClean="0"/>
              <a:t>rate</a:t>
            </a:r>
          </a:p>
          <a:p>
            <a:pPr marL="457200" lvl="1" indent="0">
              <a:buNone/>
            </a:pPr>
            <a:endParaRPr lang="en-US" sz="3800" dirty="0"/>
          </a:p>
          <a:p>
            <a:pPr lvl="1">
              <a:buFont typeface="Wingdings" pitchFamily="2" charset="2"/>
              <a:buChar char="v"/>
            </a:pPr>
            <a:r>
              <a:rPr lang="en-US" sz="3800" dirty="0" smtClean="0"/>
              <a:t>This </a:t>
            </a:r>
            <a:r>
              <a:rPr lang="en-US" sz="3800" dirty="0"/>
              <a:t>enables supporting multiple data </a:t>
            </a:r>
            <a:r>
              <a:rPr lang="en-US" sz="3800" dirty="0" smtClean="0"/>
              <a:t>rate super-channels in </a:t>
            </a:r>
            <a:r>
              <a:rPr lang="en-US" sz="3800" dirty="0"/>
              <a:t>a spectrally efficient manner</a:t>
            </a:r>
          </a:p>
          <a:p>
            <a:pPr lvl="1">
              <a:buFont typeface="+mj-lt"/>
              <a:buAutoNum type="arabicPeriod"/>
            </a:pPr>
            <a:endParaRPr lang="en-US" b="1" dirty="0">
              <a:solidFill>
                <a:srgbClr val="FFC000"/>
              </a:solidFill>
            </a:endParaRPr>
          </a:p>
          <a:p>
            <a:pPr lvl="1">
              <a:buFont typeface="+mj-lt"/>
              <a:buAutoNum type="arabicPeriod"/>
            </a:pPr>
            <a:endParaRPr lang="en-US" b="1" dirty="0">
              <a:solidFill>
                <a:srgbClr val="FFC000"/>
              </a:solidFill>
            </a:endParaRPr>
          </a:p>
          <a:p>
            <a:pPr marL="914400" lvl="1" indent="-514350">
              <a:lnSpc>
                <a:spcPct val="120000"/>
              </a:lnSpc>
              <a:buFont typeface="+mj-lt"/>
              <a:buAutoNum type="arabicPeriod"/>
            </a:pP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320008" cy="385018"/>
          </a:xfrm>
        </p:spPr>
        <p:txBody>
          <a:bodyPr/>
          <a:lstStyle/>
          <a:p>
            <a:r>
              <a:rPr lang="de-DE" dirty="0" smtClean="0"/>
              <a:t>draft-hussain-ccamp-super-channel-label-02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86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noProof="0" dirty="0" smtClean="0"/>
              <a:t>Super-Channel Label</a:t>
            </a:r>
            <a:endParaRPr lang="en-US" sz="3600" b="1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/>
              <a:t>Purpose</a:t>
            </a:r>
            <a:endParaRPr lang="en-US" sz="2000" b="1" noProof="0" dirty="0" smtClean="0"/>
          </a:p>
          <a:p>
            <a:pPr lvl="1"/>
            <a:r>
              <a:rPr lang="en-US" sz="2000" dirty="0"/>
              <a:t>A super-channel represents an ultra high aggregate capacity </a:t>
            </a:r>
            <a:r>
              <a:rPr lang="en-US" sz="2000" dirty="0" smtClean="0"/>
              <a:t>channel containing </a:t>
            </a:r>
            <a:r>
              <a:rPr lang="en-US" sz="2000" dirty="0"/>
              <a:t>multiple carriers which are co-routed through the </a:t>
            </a:r>
            <a:r>
              <a:rPr lang="en-US" sz="2000" dirty="0" smtClean="0"/>
              <a:t>network as </a:t>
            </a:r>
            <a:r>
              <a:rPr lang="en-US" sz="2000" dirty="0"/>
              <a:t>a single entity from the source transceiver to the </a:t>
            </a:r>
            <a:r>
              <a:rPr lang="en-US" sz="2000" dirty="0" smtClean="0"/>
              <a:t>sink  </a:t>
            </a:r>
            <a:r>
              <a:rPr lang="en-US" sz="2000" dirty="0"/>
              <a:t>transceiver</a:t>
            </a:r>
          </a:p>
          <a:p>
            <a:pPr lvl="1"/>
            <a:r>
              <a:rPr lang="en-US" sz="2000" dirty="0" smtClean="0"/>
              <a:t>This document defines a super-channel label format to </a:t>
            </a:r>
            <a:r>
              <a:rPr lang="en-US" sz="2000" dirty="0"/>
              <a:t>setup an optical path </a:t>
            </a:r>
            <a:r>
              <a:rPr lang="en-US" sz="2000" dirty="0" smtClean="0"/>
              <a:t>manually </a:t>
            </a:r>
            <a:r>
              <a:rPr lang="en-US" sz="2000" dirty="0"/>
              <a:t>or </a:t>
            </a:r>
            <a:r>
              <a:rPr lang="en-US" sz="2000" dirty="0" smtClean="0"/>
              <a:t>dynamically</a:t>
            </a:r>
            <a:r>
              <a:rPr lang="en-US" sz="2000" dirty="0"/>
              <a:t> </a:t>
            </a:r>
            <a:r>
              <a:rPr lang="en-US" sz="2000" dirty="0" smtClean="0"/>
              <a:t>on a Flex-Grid network</a:t>
            </a:r>
          </a:p>
          <a:p>
            <a:pPr marL="457200" lvl="1" indent="0">
              <a:buNone/>
            </a:pPr>
            <a:endParaRPr lang="en-US" sz="2000" noProof="0" dirty="0" smtClean="0"/>
          </a:p>
          <a:p>
            <a:pPr marL="0" indent="0">
              <a:buNone/>
            </a:pPr>
            <a:r>
              <a:rPr lang="en-US" sz="2000" b="1" dirty="0" smtClean="0"/>
              <a:t>Why?</a:t>
            </a:r>
            <a:endParaRPr lang="en-US" sz="2000" b="1" noProof="0" dirty="0" smtClean="0"/>
          </a:p>
          <a:p>
            <a:pPr lvl="1"/>
            <a:r>
              <a:rPr lang="en-US" sz="2000" dirty="0" smtClean="0"/>
              <a:t>The existing </a:t>
            </a:r>
            <a:r>
              <a:rPr lang="en-US" sz="2000" dirty="0"/>
              <a:t>label formats </a:t>
            </a:r>
            <a:r>
              <a:rPr lang="en-US" sz="2000" dirty="0" smtClean="0"/>
              <a:t>(e.g., RFC3471, RFC6205</a:t>
            </a:r>
            <a:r>
              <a:rPr lang="en-US" sz="2000" dirty="0"/>
              <a:t>) either lack necessary fields to carry required </a:t>
            </a:r>
            <a:r>
              <a:rPr lang="en-US" sz="2000" dirty="0" smtClean="0"/>
              <a:t>flex-grid </a:t>
            </a:r>
            <a:r>
              <a:rPr lang="en-US" sz="2000" dirty="0"/>
              <a:t>related information (e.g., channel spacing) or do not </a:t>
            </a:r>
            <a:r>
              <a:rPr lang="en-US" sz="2000" dirty="0" smtClean="0"/>
              <a:t>allow  </a:t>
            </a:r>
            <a:r>
              <a:rPr lang="en-US" sz="2000" dirty="0"/>
              <a:t>signaling of arbitrary flexible-size optical spectral bandwidth </a:t>
            </a:r>
            <a:r>
              <a:rPr lang="en-US" sz="2000" dirty="0" smtClean="0"/>
              <a:t>in an </a:t>
            </a:r>
            <a:r>
              <a:rPr lang="en-US" sz="2000" dirty="0"/>
              <a:t>efficient manner (e.g., in terms of integer multiple of </a:t>
            </a:r>
            <a:r>
              <a:rPr lang="en-US" sz="2000" dirty="0" smtClean="0"/>
              <a:t>fine  </a:t>
            </a:r>
            <a:r>
              <a:rPr lang="en-US" sz="2000" dirty="0"/>
              <a:t>granularity </a:t>
            </a:r>
            <a:r>
              <a:rPr lang="en-US" sz="2000" dirty="0" smtClean="0"/>
              <a:t>slices)</a:t>
            </a:r>
            <a:endParaRPr lang="en-US" sz="2000" noProof="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3536032" cy="313009"/>
          </a:xfrm>
        </p:spPr>
        <p:txBody>
          <a:bodyPr/>
          <a:lstStyle/>
          <a:p>
            <a:r>
              <a:rPr lang="de-DE" dirty="0" smtClean="0"/>
              <a:t>draft-hussain-ccamp-super-channel-label-02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435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noProof="0" dirty="0" smtClean="0"/>
              <a:t>Super-Channel Label Format</a:t>
            </a:r>
            <a:endParaRPr lang="en-US" sz="3600" b="1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b="1" dirty="0" smtClean="0"/>
              <a:t>Label Definition</a:t>
            </a:r>
            <a:endParaRPr lang="en-US" sz="2000" dirty="0" smtClean="0"/>
          </a:p>
          <a:p>
            <a:pPr lvl="1"/>
            <a:r>
              <a:rPr lang="en-US" sz="2000" dirty="0" smtClean="0"/>
              <a:t>This </a:t>
            </a:r>
            <a:r>
              <a:rPr lang="en-US" sz="2000" dirty="0"/>
              <a:t>document defines a super-channel label as </a:t>
            </a:r>
            <a:r>
              <a:rPr lang="en-US" sz="2000" dirty="0" smtClean="0"/>
              <a:t>consisting of </a:t>
            </a:r>
            <a:r>
              <a:rPr lang="en-US" sz="2000" dirty="0"/>
              <a:t>a Super-Channel Identifier and an associated list of </a:t>
            </a:r>
            <a:r>
              <a:rPr lang="en-US" sz="2000" dirty="0" smtClean="0"/>
              <a:t>slices </a:t>
            </a:r>
            <a:r>
              <a:rPr lang="en-US" sz="2000" dirty="0"/>
              <a:t>representing </a:t>
            </a:r>
            <a:r>
              <a:rPr lang="en-US" sz="2000" dirty="0" smtClean="0"/>
              <a:t>the optical </a:t>
            </a:r>
            <a:r>
              <a:rPr lang="en-US" sz="2000" dirty="0"/>
              <a:t>spectrum of the </a:t>
            </a:r>
            <a:r>
              <a:rPr lang="en-US" sz="2000" dirty="0" smtClean="0"/>
              <a:t>super-channel</a:t>
            </a:r>
            <a:endParaRPr lang="en-US" sz="2100" dirty="0"/>
          </a:p>
          <a:p>
            <a:pPr lvl="1"/>
            <a:r>
              <a:rPr lang="en-US" sz="2000" dirty="0" smtClean="0"/>
              <a:t>Optical spectrum of a super-channel is flexibly enabled to be any subset of the slices (allows for split-spectrum super-channels)</a:t>
            </a:r>
          </a:p>
          <a:p>
            <a:pPr lvl="1"/>
            <a:r>
              <a:rPr lang="en-US" sz="2000" dirty="0" smtClean="0"/>
              <a:t>The slice spacing used is identified within the label and can take on multiple standard options, with default flex-grid slice spacing of 12.5GHz used here</a:t>
            </a:r>
          </a:p>
          <a:p>
            <a:pPr marL="457200" lvl="1" indent="0">
              <a:buNone/>
            </a:pPr>
            <a:endParaRPr lang="en-US" sz="2000" noProof="0" dirty="0" smtClean="0"/>
          </a:p>
          <a:p>
            <a:pPr marL="0" indent="0">
              <a:buNone/>
            </a:pPr>
            <a:r>
              <a:rPr lang="en-US" sz="2000" b="1" noProof="0" dirty="0" smtClean="0"/>
              <a:t>Label Encoding Options</a:t>
            </a:r>
          </a:p>
          <a:p>
            <a:pPr lvl="1"/>
            <a:r>
              <a:rPr lang="en-US" sz="2000" dirty="0" smtClean="0"/>
              <a:t>Option A: Encode super-channel label as a list of start and end slice numbers corresponding to N slots (where a slot is a contiguous set of optical spectrum slices) with each slot denoted  by its starting and ending slice number (N defaults to 1 for use of a single slot super-channel)</a:t>
            </a:r>
          </a:p>
          <a:p>
            <a:pPr lvl="1"/>
            <a:r>
              <a:rPr lang="en-US" sz="2000" dirty="0" smtClean="0"/>
              <a:t>Option B: </a:t>
            </a:r>
            <a:r>
              <a:rPr lang="en-US" sz="2000" dirty="0"/>
              <a:t>Encode super-channel label as a first slice number </a:t>
            </a:r>
            <a:r>
              <a:rPr lang="en-US" sz="2000" dirty="0" smtClean="0"/>
              <a:t>of </a:t>
            </a:r>
            <a:r>
              <a:rPr lang="en-US" sz="2000" dirty="0"/>
              <a:t>the grid (denoted as "</a:t>
            </a:r>
            <a:r>
              <a:rPr lang="en-US" sz="2000" dirty="0" err="1"/>
              <a:t>n_start</a:t>
            </a:r>
            <a:r>
              <a:rPr lang="en-US" sz="2000" dirty="0"/>
              <a:t> of Grid") plus the entire list </a:t>
            </a:r>
            <a:r>
              <a:rPr lang="en-US" sz="2000" dirty="0" smtClean="0"/>
              <a:t>of </a:t>
            </a:r>
            <a:r>
              <a:rPr lang="en-US" sz="2000" dirty="0"/>
              <a:t>slices in the grid as a </a:t>
            </a:r>
            <a:r>
              <a:rPr lang="en-US" sz="2000" dirty="0" smtClean="0"/>
              <a:t>Bitmap where ‘1’ indicates inclusion of the slide in the super-channel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3536032" cy="313009"/>
          </a:xfrm>
        </p:spPr>
        <p:txBody>
          <a:bodyPr/>
          <a:lstStyle/>
          <a:p>
            <a:r>
              <a:rPr lang="de-DE" dirty="0" smtClean="0"/>
              <a:t>draft-hussain-ccamp-super-channel-label-02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8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664" y="116632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b="1" noProof="0" dirty="0" smtClean="0"/>
              <a:t>Super-Channel Label Encoding Option A</a:t>
            </a:r>
            <a:endParaRPr lang="en-US" sz="3600" b="1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3536032" cy="313009"/>
          </a:xfrm>
        </p:spPr>
        <p:txBody>
          <a:bodyPr/>
          <a:lstStyle/>
          <a:p>
            <a:r>
              <a:rPr lang="de-DE" dirty="0" smtClean="0"/>
              <a:t>draft-hussain-ccamp-super-channel-label-02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6693995" y="1589310"/>
            <a:ext cx="2270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Slice Spacing (e.g., 12.5 GHz)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411760" y="1681063"/>
            <a:ext cx="41870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Grid Type to be assigned by IANA (e.g., ITU-T Flex-Grid)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251520" y="1229270"/>
            <a:ext cx="62559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 logical </a:t>
            </a:r>
            <a:r>
              <a:rPr lang="en-US" sz="1400" dirty="0"/>
              <a:t>identifier for a </a:t>
            </a:r>
            <a:r>
              <a:rPr lang="en-US" sz="1400" dirty="0" smtClean="0"/>
              <a:t>super-channel  (similar to waveband Id defined in RFC3471)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200153" y="5549750"/>
            <a:ext cx="3795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The </a:t>
            </a:r>
            <a:r>
              <a:rPr lang="en-US" sz="1400" dirty="0"/>
              <a:t>lowest or starting </a:t>
            </a:r>
            <a:r>
              <a:rPr lang="en-US" sz="1400" dirty="0" smtClean="0"/>
              <a:t>slice </a:t>
            </a:r>
            <a:r>
              <a:rPr lang="en-US" sz="1400" dirty="0"/>
              <a:t>number of the </a:t>
            </a:r>
            <a:r>
              <a:rPr lang="en-US" sz="1400" dirty="0" smtClean="0"/>
              <a:t>slot # 1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4769366" y="5641503"/>
            <a:ext cx="3750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The highest </a:t>
            </a:r>
            <a:r>
              <a:rPr lang="en-US" sz="1400" dirty="0"/>
              <a:t>or ending </a:t>
            </a:r>
            <a:r>
              <a:rPr lang="en-US" sz="1400" dirty="0" smtClean="0"/>
              <a:t>slice </a:t>
            </a:r>
            <a:r>
              <a:rPr lang="en-US" sz="1400" dirty="0"/>
              <a:t>number of the </a:t>
            </a:r>
            <a:r>
              <a:rPr lang="en-US" sz="1400" dirty="0" smtClean="0"/>
              <a:t>slot #1</a:t>
            </a:r>
            <a:endParaRPr lang="en-US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6965992" y="3751292"/>
            <a:ext cx="19984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Number </a:t>
            </a:r>
            <a:r>
              <a:rPr lang="en-US" sz="1400" dirty="0"/>
              <a:t>of 32-bit entries in the super-channel label </a:t>
            </a:r>
            <a:r>
              <a:rPr lang="en-US" sz="1400" dirty="0" smtClean="0"/>
              <a:t>, where each entry is a contiguous slot of optical spectrum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57127"/>
            <a:ext cx="5897265" cy="2789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Straight Connector 22"/>
          <p:cNvCxnSpPr/>
          <p:nvPr/>
        </p:nvCxnSpPr>
        <p:spPr>
          <a:xfrm>
            <a:off x="1187624" y="1537047"/>
            <a:ext cx="1080120" cy="1296144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067671" y="2041103"/>
            <a:ext cx="0" cy="792088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4769366" y="1897087"/>
            <a:ext cx="2610946" cy="936104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6317922" y="3232654"/>
            <a:ext cx="864094" cy="419027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611560" y="3481351"/>
            <a:ext cx="757364" cy="2068399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 flipV="1">
            <a:off x="5868144" y="3553271"/>
            <a:ext cx="1061845" cy="207836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285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664" y="53752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b="1" noProof="0" dirty="0" smtClean="0"/>
              <a:t>Super-Channel Label Encoding Option B</a:t>
            </a:r>
            <a:endParaRPr lang="en-US" sz="3600" b="1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3536032" cy="313009"/>
          </a:xfrm>
        </p:spPr>
        <p:txBody>
          <a:bodyPr/>
          <a:lstStyle/>
          <a:p>
            <a:r>
              <a:rPr lang="de-DE" dirty="0" smtClean="0"/>
              <a:t>draft-hussain-ccamp-super-channel-label-02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26965"/>
            <a:ext cx="6334125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633180" y="1628800"/>
            <a:ext cx="410428" cy="1947572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79512" y="1052736"/>
            <a:ext cx="72297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First </a:t>
            </a:r>
            <a:r>
              <a:rPr lang="en-US" sz="1400" dirty="0"/>
              <a:t>slice number in </a:t>
            </a:r>
            <a:r>
              <a:rPr lang="en-US" sz="1400" dirty="0" smtClean="0"/>
              <a:t>optical Grid being referenced (</a:t>
            </a:r>
            <a:r>
              <a:rPr lang="en-US" sz="1400" dirty="0"/>
              <a:t>i.e., the start of the left most edge of the </a:t>
            </a:r>
            <a:r>
              <a:rPr lang="en-US" sz="1400" dirty="0" smtClean="0"/>
              <a:t>Grid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79512" y="1249596"/>
            <a:ext cx="78477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For example  </a:t>
            </a:r>
            <a:r>
              <a:rPr lang="en-US" sz="1400" dirty="0" err="1" smtClean="0"/>
              <a:t>n_start</a:t>
            </a:r>
            <a:r>
              <a:rPr lang="en-US" sz="1400" dirty="0" smtClean="0"/>
              <a:t> of Grid = -142 if the C-band left edge </a:t>
            </a:r>
            <a:r>
              <a:rPr lang="en-US" sz="1400" dirty="0"/>
              <a:t>starts </a:t>
            </a:r>
            <a:r>
              <a:rPr lang="en-US" sz="1400" dirty="0" smtClean="0"/>
              <a:t>at 191.3250 THz using following formula: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                </a:t>
            </a:r>
            <a:endParaRPr lang="en-US" sz="1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6296324" y="3587421"/>
            <a:ext cx="289321" cy="283290"/>
          </a:xfrm>
          <a:prstGeom prst="line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475089" y="3841303"/>
            <a:ext cx="25614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Total </a:t>
            </a:r>
            <a:r>
              <a:rPr lang="en-US" sz="1400" dirty="0"/>
              <a:t>number of slices in the </a:t>
            </a:r>
            <a:r>
              <a:rPr lang="en-US" sz="1400" dirty="0" smtClean="0"/>
              <a:t>grid</a:t>
            </a:r>
            <a:endParaRPr lang="en-US" sz="1400" dirty="0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336324" y="4012636"/>
            <a:ext cx="360040" cy="1814957"/>
          </a:xfrm>
          <a:prstGeom prst="line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79512" y="5786680"/>
            <a:ext cx="82026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Each bit in the 32-bitmap word represents a particular slice with a value of 1 or 0 to indicate whether for that slice reservation is required (1) or not (0). Bit position zero in the first word represents the first slice in the </a:t>
            </a:r>
            <a:r>
              <a:rPr lang="en-US" sz="1400" dirty="0" smtClean="0"/>
              <a:t>Grid </a:t>
            </a:r>
            <a:r>
              <a:rPr lang="en-US" sz="1400" dirty="0"/>
              <a:t>and corresponds to the value indicated in the “</a:t>
            </a:r>
            <a:r>
              <a:rPr lang="en-US" sz="1400" dirty="0" err="1"/>
              <a:t>n_start</a:t>
            </a:r>
            <a:r>
              <a:rPr lang="en-US" sz="1400" dirty="0"/>
              <a:t> of Grid” field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265" y="1556792"/>
            <a:ext cx="559117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283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noProof="0" dirty="0" smtClean="0"/>
              <a:t>Flexible Allowance of </a:t>
            </a:r>
            <a:r>
              <a:rPr lang="en-US" b="1" dirty="0" smtClean="0"/>
              <a:t>Split-Spectrum Super-Channel</a:t>
            </a:r>
            <a:endParaRPr lang="en-US" sz="3600" b="1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/>
              <a:t>Use Cases</a:t>
            </a:r>
            <a:endParaRPr lang="en-US" sz="2000" dirty="0" smtClean="0"/>
          </a:p>
          <a:p>
            <a:pPr lvl="1"/>
            <a:r>
              <a:rPr lang="en-US" sz="2000" dirty="0" smtClean="0"/>
              <a:t>Avoid wasted bandwidth on fiber with fragmented BW due to super-channels with different spectral widths</a:t>
            </a:r>
          </a:p>
          <a:p>
            <a:pPr lvl="2"/>
            <a:r>
              <a:rPr lang="en-US" sz="1600" dirty="0" smtClean="0"/>
              <a:t>Enable faster restoration of optical bandwidth in these scenarios</a:t>
            </a:r>
          </a:p>
          <a:p>
            <a:pPr lvl="1"/>
            <a:r>
              <a:rPr lang="en-US" sz="2000" dirty="0" smtClean="0"/>
              <a:t>Enable super-channel to efficiently use both sides around a non-viable part of spectrum (e.g., lambda zero)</a:t>
            </a:r>
          </a:p>
          <a:p>
            <a:pPr lvl="1"/>
            <a:r>
              <a:rPr lang="en-US" sz="2000" dirty="0" smtClean="0"/>
              <a:t>Enable assignment of a single super-channel label for a set of (e.g., alien) disjoint wavelengths that may be defined for use between a pair of ports</a:t>
            </a:r>
          </a:p>
          <a:p>
            <a:pPr marL="457200" lvl="1" indent="0">
              <a:buNone/>
            </a:pPr>
            <a:endParaRPr lang="en-US" sz="2000" noProof="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3536032" cy="313009"/>
          </a:xfrm>
        </p:spPr>
        <p:txBody>
          <a:bodyPr/>
          <a:lstStyle/>
          <a:p>
            <a:r>
              <a:rPr lang="de-DE" dirty="0" smtClean="0"/>
              <a:t>draft-hussain-ccamp-super-channel-label-02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133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b="1" noProof="0" dirty="0" smtClean="0"/>
              <a:t>Super-Channel Label Example </a:t>
            </a:r>
            <a:endParaRPr lang="en-US" sz="3600" b="1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496" y="1412776"/>
            <a:ext cx="8229600" cy="1440160"/>
          </a:xfrm>
        </p:spPr>
        <p:txBody>
          <a:bodyPr>
            <a:normAutofit/>
          </a:bodyPr>
          <a:lstStyle/>
          <a:p>
            <a:pPr lvl="1"/>
            <a:r>
              <a:rPr lang="en-US" sz="1400" dirty="0" smtClean="0"/>
              <a:t>Assume </a:t>
            </a:r>
            <a:r>
              <a:rPr lang="en-US" sz="1400" dirty="0"/>
              <a:t>the super-channel requires a </a:t>
            </a:r>
            <a:r>
              <a:rPr lang="en-US" sz="1400" dirty="0" smtClean="0"/>
              <a:t> </a:t>
            </a:r>
            <a:r>
              <a:rPr lang="en-US" sz="1400" dirty="0"/>
              <a:t>spectral bandwidth of 200 GHz with left-edge frequency of 191.475 THz for the left-most 12.5 GHz slice and left-edge frequency of 191.6625 THz for the right-most </a:t>
            </a:r>
            <a:r>
              <a:rPr lang="en-US" sz="1400" dirty="0" smtClean="0"/>
              <a:t>slice</a:t>
            </a:r>
          </a:p>
          <a:p>
            <a:pPr lvl="1"/>
            <a:r>
              <a:rPr lang="en-US" sz="1400" dirty="0" err="1"/>
              <a:t>n_start</a:t>
            </a:r>
            <a:r>
              <a:rPr lang="en-US" sz="1400" dirty="0"/>
              <a:t> = (191.475 – 193.1)/0.0125 = -130 </a:t>
            </a:r>
          </a:p>
          <a:p>
            <a:pPr lvl="1"/>
            <a:r>
              <a:rPr lang="en-US" sz="1400" dirty="0" err="1"/>
              <a:t>n_end</a:t>
            </a:r>
            <a:r>
              <a:rPr lang="en-US" sz="1400" dirty="0"/>
              <a:t> = (191.6625 – 193.1)/0.0125 = -115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3536032" cy="313009"/>
          </a:xfrm>
        </p:spPr>
        <p:txBody>
          <a:bodyPr/>
          <a:lstStyle/>
          <a:p>
            <a:r>
              <a:rPr lang="de-DE" dirty="0" smtClean="0"/>
              <a:t>draft-hussain-ccamp-super-channel-label-02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58" y="2924944"/>
            <a:ext cx="5639718" cy="357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437112"/>
            <a:ext cx="1642864" cy="1972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4499992" y="5589240"/>
            <a:ext cx="2376264" cy="288032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32856"/>
            <a:ext cx="4320480" cy="296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Straight Connector 18"/>
          <p:cNvCxnSpPr/>
          <p:nvPr/>
        </p:nvCxnSpPr>
        <p:spPr>
          <a:xfrm flipH="1">
            <a:off x="4211960" y="2281184"/>
            <a:ext cx="504056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824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930</Words>
  <Application>Microsoft Office PowerPoint</Application>
  <PresentationFormat>On-screen Show (4:3)</PresentationFormat>
  <Paragraphs>115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Larissa</vt:lpstr>
      <vt:lpstr>Generalized Label for Super-Channel Assignment on Flexible Grid</vt:lpstr>
      <vt:lpstr>New Co-Authors</vt:lpstr>
      <vt:lpstr>Motivation</vt:lpstr>
      <vt:lpstr>Super-Channel Label</vt:lpstr>
      <vt:lpstr>Super-Channel Label Format</vt:lpstr>
      <vt:lpstr>Super-Channel Label Encoding Option A</vt:lpstr>
      <vt:lpstr>Super-Channel Label Encoding Option B</vt:lpstr>
      <vt:lpstr>Flexible Allowance of Split-Spectrum Super-Channel</vt:lpstr>
      <vt:lpstr>Super-Channel Label Example </vt:lpstr>
      <vt:lpstr>Comparison of Flex-Grid Drafts</vt:lpstr>
    </vt:vector>
  </TitlesOfParts>
  <Company>Universität Tübingen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draft-hoene-codec-quality-01</dc:title>
  <dc:creator>Christian Hoene</dc:creator>
  <cp:lastModifiedBy>1</cp:lastModifiedBy>
  <cp:revision>40</cp:revision>
  <dcterms:created xsi:type="dcterms:W3CDTF">2011-07-27T17:28:42Z</dcterms:created>
  <dcterms:modified xsi:type="dcterms:W3CDTF">2011-11-13T02:42:00Z</dcterms:modified>
</cp:coreProperties>
</file>