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7"/>
  </p:notesMasterIdLst>
  <p:handoutMasterIdLst>
    <p:handoutMasterId r:id="rId8"/>
  </p:handoutMasterIdLst>
  <p:sldIdLst>
    <p:sldId id="289" r:id="rId2"/>
    <p:sldId id="334" r:id="rId3"/>
    <p:sldId id="335" r:id="rId4"/>
    <p:sldId id="333" r:id="rId5"/>
    <p:sldId id="332" r:id="rId6"/>
  </p:sldIdLst>
  <p:sldSz cx="9144000" cy="6858000" type="screen4x3"/>
  <p:notesSz cx="7010400" cy="9296400"/>
  <p:defaultTextStyle>
    <a:defPPr>
      <a:defRPr lang="en-US"/>
    </a:defPPr>
    <a:lvl1pPr algn="l" rtl="0" fontAlgn="base">
      <a:spcBef>
        <a:spcPct val="0"/>
      </a:spcBef>
      <a:spcAft>
        <a:spcPct val="0"/>
      </a:spcAft>
      <a:defRPr sz="3200" kern="1200">
        <a:solidFill>
          <a:schemeClr val="tx1"/>
        </a:solidFill>
        <a:latin typeface="Arial" charset="0"/>
        <a:ea typeface="+mn-ea"/>
        <a:cs typeface="+mn-cs"/>
      </a:defRPr>
    </a:lvl1pPr>
    <a:lvl2pPr marL="457200" algn="l" rtl="0" fontAlgn="base">
      <a:spcBef>
        <a:spcPct val="0"/>
      </a:spcBef>
      <a:spcAft>
        <a:spcPct val="0"/>
      </a:spcAft>
      <a:defRPr sz="3200" kern="1200">
        <a:solidFill>
          <a:schemeClr val="tx1"/>
        </a:solidFill>
        <a:latin typeface="Arial" charset="0"/>
        <a:ea typeface="+mn-ea"/>
        <a:cs typeface="+mn-cs"/>
      </a:defRPr>
    </a:lvl2pPr>
    <a:lvl3pPr marL="914400" algn="l" rtl="0" fontAlgn="base">
      <a:spcBef>
        <a:spcPct val="0"/>
      </a:spcBef>
      <a:spcAft>
        <a:spcPct val="0"/>
      </a:spcAft>
      <a:defRPr sz="3200" kern="1200">
        <a:solidFill>
          <a:schemeClr val="tx1"/>
        </a:solidFill>
        <a:latin typeface="Arial" charset="0"/>
        <a:ea typeface="+mn-ea"/>
        <a:cs typeface="+mn-cs"/>
      </a:defRPr>
    </a:lvl3pPr>
    <a:lvl4pPr marL="1371600" algn="l" rtl="0" fontAlgn="base">
      <a:spcBef>
        <a:spcPct val="0"/>
      </a:spcBef>
      <a:spcAft>
        <a:spcPct val="0"/>
      </a:spcAft>
      <a:defRPr sz="3200" kern="1200">
        <a:solidFill>
          <a:schemeClr val="tx1"/>
        </a:solidFill>
        <a:latin typeface="Arial" charset="0"/>
        <a:ea typeface="+mn-ea"/>
        <a:cs typeface="+mn-cs"/>
      </a:defRPr>
    </a:lvl4pPr>
    <a:lvl5pPr marL="1828800" algn="l"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99"/>
    <a:srgbClr val="FF3300"/>
    <a:srgbClr val="CC3300"/>
    <a:srgbClr val="990000"/>
    <a:srgbClr val="00DC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5" autoAdjust="0"/>
    <p:restoredTop sz="83694" autoAdjust="0"/>
  </p:normalViewPr>
  <p:slideViewPr>
    <p:cSldViewPr>
      <p:cViewPr>
        <p:scale>
          <a:sx n="87" d="100"/>
          <a:sy n="87" d="100"/>
        </p:scale>
        <p:origin x="-864" y="2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188" y="-96"/>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ltLang="zh-CN"/>
          </a:p>
        </p:txBody>
      </p:sp>
      <p:sp>
        <p:nvSpPr>
          <p:cNvPr id="69635"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ltLang="zh-CN"/>
          </a:p>
        </p:txBody>
      </p:sp>
      <p:sp>
        <p:nvSpPr>
          <p:cNvPr id="69636"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ltLang="zh-CN"/>
          </a:p>
        </p:txBody>
      </p:sp>
      <p:sp>
        <p:nvSpPr>
          <p:cNvPr id="69637"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41182833-B1A2-43C6-870C-03E7A355FD5F}" type="slidenum">
              <a:rPr lang="zh-CN" altLang="en-US"/>
              <a:pPr/>
              <a:t>‹#›</a:t>
            </a:fld>
            <a:endParaRPr lang="en-US" altLang="zh-CN"/>
          </a:p>
        </p:txBody>
      </p:sp>
    </p:spTree>
    <p:extLst>
      <p:ext uri="{BB962C8B-B14F-4D97-AF65-F5344CB8AC3E}">
        <p14:creationId xmlns="" xmlns:p14="http://schemas.microsoft.com/office/powerpoint/2010/main" val="4804485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atin typeface="Times New Roman" pitchFamily="18" charset="0"/>
              </a:defRPr>
            </a:lvl1pPr>
          </a:lstStyle>
          <a:p>
            <a:endParaRPr lang="en-US" altLang="zh-CN"/>
          </a:p>
        </p:txBody>
      </p:sp>
      <p:sp>
        <p:nvSpPr>
          <p:cNvPr id="5123"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atin typeface="Times New Roman" pitchFamily="18" charset="0"/>
              </a:defRPr>
            </a:lvl1pPr>
          </a:lstStyle>
          <a:p>
            <a:endParaRPr lang="en-US" altLang="zh-CN"/>
          </a:p>
        </p:txBody>
      </p:sp>
      <p:sp>
        <p:nvSpPr>
          <p:cNvPr id="512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26"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atin typeface="Times New Roman" pitchFamily="18" charset="0"/>
              </a:defRPr>
            </a:lvl1pPr>
          </a:lstStyle>
          <a:p>
            <a:endParaRPr lang="en-US" altLang="zh-CN"/>
          </a:p>
        </p:txBody>
      </p:sp>
      <p:sp>
        <p:nvSpPr>
          <p:cNvPr id="5127"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atin typeface="Times New Roman" pitchFamily="18" charset="0"/>
              </a:defRPr>
            </a:lvl1pPr>
          </a:lstStyle>
          <a:p>
            <a:fld id="{2AB0C9B0-C46A-4380-A98A-A84126C27CBA}" type="slidenum">
              <a:rPr lang="zh-CN" altLang="en-US"/>
              <a:pPr/>
              <a:t>‹#›</a:t>
            </a:fld>
            <a:endParaRPr lang="en-US" altLang="zh-CN"/>
          </a:p>
        </p:txBody>
      </p:sp>
    </p:spTree>
    <p:extLst>
      <p:ext uri="{BB962C8B-B14F-4D97-AF65-F5344CB8AC3E}">
        <p14:creationId xmlns="" xmlns:p14="http://schemas.microsoft.com/office/powerpoint/2010/main" val="16854999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CAA7C0-AD6C-4DFB-99F6-0AAD96F567CD}" type="slidenum">
              <a:rPr lang="zh-CN" altLang="en-US"/>
              <a:pPr/>
              <a:t>1</a:t>
            </a:fld>
            <a:endParaRPr lang="en-US" altLang="zh-CN"/>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81000"/>
            <a:ext cx="56769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3716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bwMode="auto">
          <a:xfrm>
            <a:off x="685800" y="381000"/>
            <a:ext cx="7772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43011" name="Rectangle 3"/>
          <p:cNvSpPr>
            <a:spLocks noGrp="1" noChangeArrowheads="1"/>
          </p:cNvSpPr>
          <p:nvPr>
            <p:ph type="body" idx="1"/>
          </p:nvPr>
        </p:nvSpPr>
        <p:spPr bwMode="auto">
          <a:xfrm>
            <a:off x="685800" y="1371600"/>
            <a:ext cx="77724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p:txBody>
      </p:sp>
      <p:sp>
        <p:nvSpPr>
          <p:cNvPr id="43019" name="Rectangle 11"/>
          <p:cNvSpPr>
            <a:spLocks noChangeArrowheads="1"/>
          </p:cNvSpPr>
          <p:nvPr userDrawn="1"/>
        </p:nvSpPr>
        <p:spPr bwMode="auto">
          <a:xfrm>
            <a:off x="3172386" y="6329363"/>
            <a:ext cx="3351688" cy="307777"/>
          </a:xfrm>
          <a:prstGeom prst="rect">
            <a:avLst/>
          </a:prstGeom>
          <a:noFill/>
          <a:ln w="9525">
            <a:noFill/>
            <a:miter lim="800000"/>
            <a:headEnd/>
            <a:tailEnd/>
          </a:ln>
          <a:effectLst/>
        </p:spPr>
        <p:txBody>
          <a:bodyPr wrap="none">
            <a:spAutoFit/>
          </a:bodyPr>
          <a:lstStyle/>
          <a:p>
            <a:pPr algn="ctr"/>
            <a:r>
              <a:rPr lang="en-US" altLang="zh-CN" sz="1400" dirty="0" smtClean="0">
                <a:solidFill>
                  <a:srgbClr val="000099"/>
                </a:solidFill>
                <a:latin typeface="Calibri" pitchFamily="34" charset="0"/>
                <a:ea typeface="宋体" pitchFamily="2" charset="-122"/>
              </a:rPr>
              <a:t>82</a:t>
            </a:r>
            <a:r>
              <a:rPr lang="en-US" altLang="zh-CN" sz="1400" baseline="30000" dirty="0" smtClean="0">
                <a:solidFill>
                  <a:srgbClr val="000099"/>
                </a:solidFill>
                <a:latin typeface="Calibri" pitchFamily="34" charset="0"/>
                <a:ea typeface="宋体" pitchFamily="2" charset="-122"/>
              </a:rPr>
              <a:t>nd</a:t>
            </a:r>
            <a:r>
              <a:rPr lang="en-US" altLang="zh-CN" sz="1400" dirty="0" smtClean="0">
                <a:solidFill>
                  <a:srgbClr val="000099"/>
                </a:solidFill>
                <a:latin typeface="Calibri" pitchFamily="34" charset="0"/>
                <a:ea typeface="宋体" pitchFamily="2" charset="-122"/>
              </a:rPr>
              <a:t> IETF –</a:t>
            </a:r>
            <a:r>
              <a:rPr lang="en-US" altLang="zh-CN" sz="1400" baseline="0" dirty="0" smtClean="0">
                <a:solidFill>
                  <a:srgbClr val="000099"/>
                </a:solidFill>
                <a:latin typeface="Calibri" pitchFamily="34" charset="0"/>
                <a:ea typeface="宋体" pitchFamily="2" charset="-122"/>
              </a:rPr>
              <a:t> Taipei, Taiwan,</a:t>
            </a:r>
            <a:r>
              <a:rPr lang="en-US" altLang="zh-CN" sz="1400" dirty="0" smtClean="0">
                <a:solidFill>
                  <a:srgbClr val="000099"/>
                </a:solidFill>
                <a:latin typeface="Calibri" pitchFamily="34" charset="0"/>
                <a:ea typeface="宋体" pitchFamily="2" charset="-122"/>
              </a:rPr>
              <a:t> November </a:t>
            </a:r>
            <a:r>
              <a:rPr lang="en-US" altLang="zh-CN" sz="1400" dirty="0">
                <a:solidFill>
                  <a:srgbClr val="000099"/>
                </a:solidFill>
                <a:latin typeface="Calibri" pitchFamily="34" charset="0"/>
                <a:ea typeface="宋体" pitchFamily="2" charset="-122"/>
              </a:rPr>
              <a:t>2011</a:t>
            </a:r>
            <a:endParaRPr lang="zh-CN" altLang="en-US" sz="1400" dirty="0">
              <a:solidFill>
                <a:srgbClr val="000099"/>
              </a:solidFill>
              <a:latin typeface="Calibri" pitchFamily="34" charset="0"/>
              <a:ea typeface="宋体" pitchFamily="2" charset="-122"/>
            </a:endParaRP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rtl="0" fontAlgn="base">
        <a:spcBef>
          <a:spcPct val="0"/>
        </a:spcBef>
        <a:spcAft>
          <a:spcPct val="0"/>
        </a:spcAft>
        <a:defRPr sz="2800" b="1">
          <a:solidFill>
            <a:schemeClr val="tx1"/>
          </a:solidFill>
          <a:latin typeface="+mj-lt"/>
          <a:ea typeface="+mj-ea"/>
          <a:cs typeface="+mj-cs"/>
        </a:defRPr>
      </a:lvl1pPr>
      <a:lvl2pPr algn="ctr" rtl="0" fontAlgn="base">
        <a:spcBef>
          <a:spcPct val="0"/>
        </a:spcBef>
        <a:spcAft>
          <a:spcPct val="0"/>
        </a:spcAft>
        <a:defRPr sz="2800" b="1">
          <a:solidFill>
            <a:schemeClr val="tx1"/>
          </a:solidFill>
          <a:latin typeface="Calibri" pitchFamily="34" charset="0"/>
        </a:defRPr>
      </a:lvl2pPr>
      <a:lvl3pPr algn="ctr" rtl="0" fontAlgn="base">
        <a:spcBef>
          <a:spcPct val="0"/>
        </a:spcBef>
        <a:spcAft>
          <a:spcPct val="0"/>
        </a:spcAft>
        <a:defRPr sz="2800" b="1">
          <a:solidFill>
            <a:schemeClr val="tx1"/>
          </a:solidFill>
          <a:latin typeface="Calibri" pitchFamily="34" charset="0"/>
        </a:defRPr>
      </a:lvl3pPr>
      <a:lvl4pPr algn="ctr" rtl="0" fontAlgn="base">
        <a:spcBef>
          <a:spcPct val="0"/>
        </a:spcBef>
        <a:spcAft>
          <a:spcPct val="0"/>
        </a:spcAft>
        <a:defRPr sz="2800" b="1">
          <a:solidFill>
            <a:schemeClr val="tx1"/>
          </a:solidFill>
          <a:latin typeface="Calibri" pitchFamily="34" charset="0"/>
        </a:defRPr>
      </a:lvl4pPr>
      <a:lvl5pPr algn="ctr" rtl="0" fontAlgn="base">
        <a:spcBef>
          <a:spcPct val="0"/>
        </a:spcBef>
        <a:spcAft>
          <a:spcPct val="0"/>
        </a:spcAft>
        <a:defRPr sz="2800" b="1">
          <a:solidFill>
            <a:schemeClr val="tx1"/>
          </a:solidFill>
          <a:latin typeface="Calibri" pitchFamily="34" charset="0"/>
        </a:defRPr>
      </a:lvl5pPr>
      <a:lvl6pPr marL="457200" algn="ctr" rtl="0" fontAlgn="base">
        <a:spcBef>
          <a:spcPct val="0"/>
        </a:spcBef>
        <a:spcAft>
          <a:spcPct val="0"/>
        </a:spcAft>
        <a:defRPr sz="2800" b="1">
          <a:solidFill>
            <a:schemeClr val="tx1"/>
          </a:solidFill>
          <a:latin typeface="Calibri" pitchFamily="34" charset="0"/>
        </a:defRPr>
      </a:lvl6pPr>
      <a:lvl7pPr marL="914400" algn="ctr" rtl="0" fontAlgn="base">
        <a:spcBef>
          <a:spcPct val="0"/>
        </a:spcBef>
        <a:spcAft>
          <a:spcPct val="0"/>
        </a:spcAft>
        <a:defRPr sz="2800" b="1">
          <a:solidFill>
            <a:schemeClr val="tx1"/>
          </a:solidFill>
          <a:latin typeface="Calibri" pitchFamily="34" charset="0"/>
        </a:defRPr>
      </a:lvl7pPr>
      <a:lvl8pPr marL="1371600" algn="ctr" rtl="0" fontAlgn="base">
        <a:spcBef>
          <a:spcPct val="0"/>
        </a:spcBef>
        <a:spcAft>
          <a:spcPct val="0"/>
        </a:spcAft>
        <a:defRPr sz="2800" b="1">
          <a:solidFill>
            <a:schemeClr val="tx1"/>
          </a:solidFill>
          <a:latin typeface="Calibri" pitchFamily="34" charset="0"/>
        </a:defRPr>
      </a:lvl8pPr>
      <a:lvl9pPr marL="1828800" algn="ctr" rtl="0" fontAlgn="base">
        <a:spcBef>
          <a:spcPct val="0"/>
        </a:spcBef>
        <a:spcAft>
          <a:spcPct val="0"/>
        </a:spcAft>
        <a:defRPr sz="2800" b="1">
          <a:solidFill>
            <a:schemeClr val="tx1"/>
          </a:solidFill>
          <a:latin typeface="Calibri" pitchFamily="34" charset="0"/>
        </a:defRPr>
      </a:lvl9pPr>
    </p:titleStyle>
    <p:bodyStyle>
      <a:lvl1pPr marL="342900" indent="-342900" algn="l" rtl="0" fontAlgn="base">
        <a:spcBef>
          <a:spcPct val="20000"/>
        </a:spcBef>
        <a:spcAft>
          <a:spcPct val="0"/>
        </a:spcAft>
        <a:buClr>
          <a:schemeClr val="tx1"/>
        </a:buClr>
        <a:buFont typeface="Wingdings" pitchFamily="2" charset="2"/>
        <a:buChar char="§"/>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400">
          <a:solidFill>
            <a:schemeClr val="tx1"/>
          </a:solidFill>
          <a:latin typeface="+mn-lt"/>
        </a:defRPr>
      </a:lvl2pPr>
      <a:lvl3pPr marL="1143000" indent="-228600" algn="l" rtl="0" fontAlgn="base">
        <a:spcBef>
          <a:spcPct val="20000"/>
        </a:spcBef>
        <a:spcAft>
          <a:spcPct val="0"/>
        </a:spcAft>
        <a:buFont typeface="Arial" charset="0"/>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Arial" charset="0"/>
        </a:defRPr>
      </a:lvl4pPr>
      <a:lvl5pPr marL="2057400" indent="-228600" algn="l" rtl="0" fontAlgn="base">
        <a:spcBef>
          <a:spcPct val="20000"/>
        </a:spcBef>
        <a:spcAft>
          <a:spcPct val="0"/>
        </a:spcAft>
        <a:buChar char="»"/>
        <a:defRPr>
          <a:solidFill>
            <a:schemeClr val="tx1"/>
          </a:solidFill>
          <a:latin typeface="Arial" charset="0"/>
        </a:defRPr>
      </a:lvl5pPr>
      <a:lvl6pPr marL="2514600" indent="-228600" algn="l" rtl="0" fontAlgn="base">
        <a:spcBef>
          <a:spcPct val="20000"/>
        </a:spcBef>
        <a:spcAft>
          <a:spcPct val="0"/>
        </a:spcAft>
        <a:buChar char="»"/>
        <a:defRPr>
          <a:solidFill>
            <a:schemeClr val="tx1"/>
          </a:solidFill>
          <a:latin typeface="Arial" charset="0"/>
        </a:defRPr>
      </a:lvl6pPr>
      <a:lvl7pPr marL="2971800" indent="-228600" algn="l" rtl="0" fontAlgn="base">
        <a:spcBef>
          <a:spcPct val="20000"/>
        </a:spcBef>
        <a:spcAft>
          <a:spcPct val="0"/>
        </a:spcAft>
        <a:buChar char="»"/>
        <a:defRPr>
          <a:solidFill>
            <a:schemeClr val="tx1"/>
          </a:solidFill>
          <a:latin typeface="Arial" charset="0"/>
        </a:defRPr>
      </a:lvl7pPr>
      <a:lvl8pPr marL="3429000" indent="-228600" algn="l" rtl="0" fontAlgn="base">
        <a:spcBef>
          <a:spcPct val="20000"/>
        </a:spcBef>
        <a:spcAft>
          <a:spcPct val="0"/>
        </a:spcAft>
        <a:buChar char="»"/>
        <a:defRPr>
          <a:solidFill>
            <a:schemeClr val="tx1"/>
          </a:solidFill>
          <a:latin typeface="Arial" charset="0"/>
        </a:defRPr>
      </a:lvl8pPr>
      <a:lvl9pPr marL="3886200" indent="-228600" algn="l" rtl="0" fontAlgn="base">
        <a:spcBef>
          <a:spcPct val="20000"/>
        </a:spcBef>
        <a:spcAft>
          <a:spcPct val="0"/>
        </a:spcAft>
        <a:buChar char="»"/>
        <a:defRPr>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ctrTitle"/>
          </p:nvPr>
        </p:nvSpPr>
        <p:spPr>
          <a:xfrm>
            <a:off x="685800" y="1066800"/>
            <a:ext cx="7772400" cy="1470025"/>
          </a:xfrm>
        </p:spPr>
        <p:txBody>
          <a:bodyPr/>
          <a:lstStyle/>
          <a:p>
            <a:r>
              <a:rPr lang="en-US" b="0" dirty="0" smtClean="0"/>
              <a:t>Routing and Wavelength Assignment Information Encoding for Wavelength Switched Optical Networks </a:t>
            </a:r>
            <a:br>
              <a:rPr lang="en-US" b="0" dirty="0" smtClean="0"/>
            </a:br>
            <a:r>
              <a:rPr lang="en-US" b="0" dirty="0" smtClean="0"/>
              <a:t/>
            </a:r>
            <a:br>
              <a:rPr lang="en-US" b="0" dirty="0" smtClean="0"/>
            </a:br>
            <a:r>
              <a:rPr lang="en-US" b="0" dirty="0" smtClean="0"/>
              <a:t>draft-ietf-ccamp-rwa-wson-encode-13.txt </a:t>
            </a:r>
            <a:endParaRPr lang="en-US" altLang="zh-CN" b="0" dirty="0">
              <a:ea typeface="宋体" pitchFamily="2" charset="-122"/>
            </a:endParaRPr>
          </a:p>
        </p:txBody>
      </p:sp>
      <p:sp>
        <p:nvSpPr>
          <p:cNvPr id="45065" name="DtsShapeName" descr="1216692930ED5E2@9920G6D@@CE87362096D;W8:2@4M62793!!!!!!BIHO@]M62793!!!11111111110BCGBD3519QBDQ!sdpthsdldou!gns!VRNO!!SV@,Ihsnrihl`W0/qqu!!!!!!!!!!!!!!!!!!!!!!!!!!!!!!!!!!!!!!!!!!!!!!!!!!!!!!!!!!!!!!!!!!!!!!!!!!!!!!!!!!!!!!!!!!!!!!!!!!!!!!!!!!!!!!!!!!!!!!!!!!!!!!!!!!!!!!!!!!!!!!!!!!!!!!!!!!!!!!!!!!!!!!!!!!!!!!!!!!!!!!!!!!!!!!!!!!!!!!!!!!!!!!!!!!!!!!!!!!!!!!!!!!!!!!!!!!!!!!!!!!!!!!!!!!!!!!!!!!!!!!!!!!!!!!!!!!!!!!!!!!!!!!!!!!!!!!!!!!!!!!!!!!!!!!!!!!!!!!!!!!!!!!!!!!!!!!!!!!!!!!!!!!!!!!!!!!!!!!!!!!!!!!!!!!!!!!!!!!!!!!!!!!!!!!!!!!!!!!!!!!!!!!!!!!!!!!!!!!!!!!!!!!!!!!!!!!!!!!!!!!!!!!!!!!!!!!!!!!!!!!!!!!!!!!!!!!!!!!!!!!!!!!!!!!!!!!!!!!!!!!!!!!!!!!!!!!!!!!!!!!!!!!!!!!!!!!!!!!!!!!!!!!!!!!!!!!!!!!!!!!!!!!!!!!!!!!!!!!!!!!!!!!!!!!!!!!!!!!!!!!!!!!!!!!!!!!!!!!!!!!!!!!!!!!!!!!!!!!!!!!!!!!!!!!!!!!!!!!!!!!!!!!!!!!!!!!!!!!!!!!!!!!!!!!!!!!!!!!!!!!!!!!!!!!!!!!!!!!!!!!!!!!!!!!!!!!!!!!!!!!!!!!!!!!!!!!!!!!!!!!!!!!!!!!!!!!!!!!!!!!!!!!!!!!!!!!!!!!!!!!!!!!!!!!!!!!!!!!!!!!!!!!!!!!!!!!!!!!!!!!!!!!!!!!!!!!!!!!!!!!!!!!!!!!!!!!!!!!!!!!!!!!!!!!!!!!!!!!!!!!!!!!!!!!!!!!!!!!!!!!!!!!!!!!!!!!!!!!!!!!!!!!!!!!!!!!!!!!!!!!!!!!!!!!!!!!!!!!!!!!!!!!!!!!!!!!!!!!!!!!!!!!!!!!!!!!!!!!!!!!!!!!!!!!!!!!!!!!!!!!!!!!!!!!!!!!!!!!!!!!!!!!!!!!!!!!!!!!!!!!!!!!!!!!!!!!!!!!!!!!!!!!!!!!!!!!!!!!!!!!!!!!!!!!!!!!!!!!!!!!!!!!!!!!!!!!!!!!!!!!!!!!!!!!!!!!!!!!!!!!!!!!!!!!!!!!!!!!!!!!!!!!!!!!!!!!!!!!!!!!!!!!!!!!!!!!!!!!!!!!!!!!!!!!!!!!!!!!!!!!!!!!!!!!!!!!!!!!!!!!!!!!!!!!!!!!!!!!!!!!!!!!!!!!!!!!!!!!!!!!!!!!!!!!!!!!!!!!!!!!!!!!!!!!!!!!!!!!!!!!!!!!!!!!!!!!!!!!!!!!!!!!!!!!!!!!!!!!!!!!!!!!!!!!!!!!!!!!!!!!!!!!!!!!!!!!!!!!!!!!!!!!!!!!!!!!!!!!!!!!!!!!!!!!!!!!!!!!!!!!!!!!!!!!!!!!!!!!!!!!!!!!!!!!!!!!!!!!!!!!!!!!!!!!!!!!!!!!!!!!!!!!!!!!!!!!!!!!!!!!!!!!!!!!!!!!!!!!!!!!!!!!!!!!!!!!!!!!!!!!!!!!!!!!!!!!!!!!!!!!!!!!!!!!!!!!!!!!!!!!!!!!!!!!!!!!!!!!!!!!!!!!!!!!!!!!!!!!!!!!!!!!!!!!!!!!!!!!!!!!!!!!!!!!!!!!!!!!!!!!!!!!!!!!!!!!!!!!!!!!!!!!!!!!!!!!!!!!!!!!!!!!!!!!!!!!!!!!!!!!!!!!!!!!!!!!!!!!!!!!!!!!!!!!!!!!!!!!!!!!!!!!!!!!!!!!!!!!!!!!!!!!!!!!!!!!!!!!!!!!!!!!!!!!!!!!!!!!!!!!!!!!!!!!!!!!!!!!!!!!!!!!!!!!!!!!!!!!!!!!!!!!!!!!!!!!!!!!!!!!!!!!!!!!!!!!!!!!!!!!!!!!!!!!!!!!!!!!!!!!!!!!!!!!!!!!!!!!!!!!!!!!!!!!!!!!!!!!!!!!!!!!!!!!!!!!!!!!!!!!!!!!!!!!!!!!!!!!!!!!!!!!!!!!!!!!!!!!!!!!!!!!!!!!!!!!!!!!!!!!!!!!!!!!!!!!!!!!!!!!!!!!!!!!!!!!!!!!!!!!!!!!!!!!!!!!!!!!!!!!!!!!!!!!!!!!!!!!!!!!!!!!!!!!!!!!!!!!!!!!!!!!!!!!!!!!!!!!!!!!!!!!!!!!!!!!!!!!!!!!!!!!!!!!!!!!!!!!!!!!!!!!!!!!!!!!!!!!!!!!!!!!!!!!!!!!!!!!!!!!!!!!!!!!!!!!!!!1!." hidden="1"/>
          <p:cNvSpPr>
            <a:spLocks noChangeArrowheads="1"/>
          </p:cNvSpPr>
          <p:nvPr/>
        </p:nvSpPr>
        <p:spPr bwMode="auto">
          <a:xfrm>
            <a:off x="0" y="0"/>
            <a:ext cx="1588" cy="1588"/>
          </a:xfrm>
          <a:custGeom>
            <a:avLst/>
            <a:gdLst>
              <a:gd name="T0" fmla="*/ 10860 w 21600"/>
              <a:gd name="T1" fmla="*/ 2187 h 21600"/>
              <a:gd name="T2" fmla="*/ 2928 w 21600"/>
              <a:gd name="T3" fmla="*/ 10800 h 21600"/>
              <a:gd name="T4" fmla="*/ 10860 w 21600"/>
              <a:gd name="T5" fmla="*/ 21600 h 21600"/>
              <a:gd name="T6" fmla="*/ 18672 w 21600"/>
              <a:gd name="T7" fmla="*/ 10800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9525">
            <a:solidFill>
              <a:schemeClr val="tx1"/>
            </a:solidFill>
            <a:miter lim="800000"/>
            <a:headEnd/>
            <a:tailEnd/>
          </a:ln>
          <a:effectLst/>
        </p:spPr>
        <p:txBody>
          <a:bodyPr wrap="none" anchor="ctr"/>
          <a:lstStyle/>
          <a:p>
            <a:endParaRPr lang="en-US"/>
          </a:p>
        </p:txBody>
      </p:sp>
      <p:sp>
        <p:nvSpPr>
          <p:cNvPr id="45067" name="Text Box 11"/>
          <p:cNvSpPr txBox="1">
            <a:spLocks noChangeArrowheads="1"/>
          </p:cNvSpPr>
          <p:nvPr/>
        </p:nvSpPr>
        <p:spPr bwMode="auto">
          <a:xfrm>
            <a:off x="533400" y="3124200"/>
            <a:ext cx="8305800" cy="3477875"/>
          </a:xfrm>
          <a:prstGeom prst="rect">
            <a:avLst/>
          </a:prstGeom>
          <a:noFill/>
          <a:ln w="9525">
            <a:noFill/>
            <a:miter lim="800000"/>
            <a:headEnd/>
            <a:tailEnd/>
          </a:ln>
          <a:effectLst/>
        </p:spPr>
        <p:txBody>
          <a:bodyPr>
            <a:spAutoFit/>
          </a:bodyPr>
          <a:lstStyle/>
          <a:p>
            <a:pPr algn="ctr"/>
            <a:r>
              <a:rPr lang="en-US" sz="2000" dirty="0" smtClean="0">
                <a:latin typeface="+mn-lt"/>
              </a:rPr>
              <a:t>Greg M. Bernstein (ed.), Grotto Networking</a:t>
            </a:r>
          </a:p>
          <a:p>
            <a:pPr algn="ctr"/>
            <a:r>
              <a:rPr lang="en-US" sz="2000" dirty="0" smtClean="0">
                <a:latin typeface="+mn-lt"/>
              </a:rPr>
              <a:t>Young Lee (ed.), Huawei</a:t>
            </a:r>
          </a:p>
          <a:p>
            <a:pPr algn="ctr"/>
            <a:r>
              <a:rPr lang="en-US" sz="2000" dirty="0" smtClean="0">
                <a:latin typeface="+mn-lt"/>
              </a:rPr>
              <a:t>Dan Li, Huawei </a:t>
            </a:r>
          </a:p>
          <a:p>
            <a:pPr algn="ctr"/>
            <a:r>
              <a:rPr lang="en-US" sz="2000" dirty="0" err="1" smtClean="0">
                <a:latin typeface="+mn-lt"/>
              </a:rPr>
              <a:t>Wataru</a:t>
            </a:r>
            <a:r>
              <a:rPr lang="en-US" sz="2000" dirty="0" smtClean="0">
                <a:latin typeface="+mn-lt"/>
              </a:rPr>
              <a:t> </a:t>
            </a:r>
            <a:r>
              <a:rPr lang="en-US" sz="2000" dirty="0" err="1" smtClean="0">
                <a:latin typeface="+mn-lt"/>
              </a:rPr>
              <a:t>Imajuku</a:t>
            </a:r>
            <a:r>
              <a:rPr lang="en-US" sz="2000" dirty="0" smtClean="0">
                <a:latin typeface="+mn-lt"/>
              </a:rPr>
              <a:t>, NTT </a:t>
            </a:r>
          </a:p>
          <a:p>
            <a:pPr algn="ctr"/>
            <a:r>
              <a:rPr lang="en-US" sz="2000" dirty="0" err="1" smtClean="0">
                <a:latin typeface="+mn-lt"/>
              </a:rPr>
              <a:t>Jianrui</a:t>
            </a:r>
            <a:r>
              <a:rPr lang="en-US" sz="2000" dirty="0" smtClean="0">
                <a:latin typeface="+mn-lt"/>
              </a:rPr>
              <a:t> Han, Huawei</a:t>
            </a:r>
          </a:p>
          <a:p>
            <a:pPr algn="ctr"/>
            <a:r>
              <a:rPr lang="en-US" sz="2000" dirty="0" smtClean="0">
                <a:latin typeface="+mn-lt"/>
              </a:rPr>
              <a:t>Diego </a:t>
            </a:r>
            <a:r>
              <a:rPr lang="en-US" sz="2000" dirty="0" err="1" smtClean="0">
                <a:latin typeface="+mn-lt"/>
              </a:rPr>
              <a:t>Caviglia</a:t>
            </a:r>
            <a:r>
              <a:rPr lang="en-US" sz="2000" dirty="0" smtClean="0">
                <a:latin typeface="+mn-lt"/>
              </a:rPr>
              <a:t>, Ericsson </a:t>
            </a:r>
          </a:p>
          <a:p>
            <a:pPr algn="ctr"/>
            <a:r>
              <a:rPr lang="en-US" sz="2000" dirty="0" smtClean="0">
                <a:latin typeface="+mn-lt"/>
              </a:rPr>
              <a:t>Anders </a:t>
            </a:r>
            <a:r>
              <a:rPr lang="en-US" sz="2000" dirty="0" err="1" smtClean="0">
                <a:latin typeface="+mn-lt"/>
              </a:rPr>
              <a:t>Gavler</a:t>
            </a:r>
            <a:r>
              <a:rPr lang="en-US" sz="2000" dirty="0" smtClean="0">
                <a:latin typeface="+mn-lt"/>
              </a:rPr>
              <a:t>, </a:t>
            </a:r>
            <a:r>
              <a:rPr lang="en-US" sz="2000" dirty="0" err="1" smtClean="0">
                <a:latin typeface="+mn-lt"/>
              </a:rPr>
              <a:t>Acreo</a:t>
            </a:r>
            <a:r>
              <a:rPr lang="en-US" sz="2000" dirty="0" smtClean="0">
                <a:latin typeface="+mn-lt"/>
              </a:rPr>
              <a:t> </a:t>
            </a:r>
          </a:p>
          <a:p>
            <a:pPr algn="ctr"/>
            <a:r>
              <a:rPr lang="en-US" sz="2000" dirty="0" smtClean="0">
                <a:latin typeface="+mn-lt"/>
              </a:rPr>
              <a:t>Jonas </a:t>
            </a:r>
            <a:r>
              <a:rPr lang="en-US" sz="2000" dirty="0" err="1" smtClean="0">
                <a:latin typeface="+mn-lt"/>
              </a:rPr>
              <a:t>Martensson</a:t>
            </a:r>
            <a:r>
              <a:rPr lang="en-US" sz="2000" dirty="0" smtClean="0">
                <a:latin typeface="+mn-lt"/>
              </a:rPr>
              <a:t>, </a:t>
            </a:r>
            <a:r>
              <a:rPr lang="en-US" sz="2000" dirty="0" err="1" smtClean="0">
                <a:latin typeface="+mn-lt"/>
              </a:rPr>
              <a:t>Acreo</a:t>
            </a:r>
            <a:r>
              <a:rPr lang="en-US" sz="2000" dirty="0" smtClean="0">
                <a:latin typeface="+mn-lt"/>
              </a:rPr>
              <a:t> </a:t>
            </a:r>
          </a:p>
          <a:p>
            <a:pPr algn="ctr"/>
            <a:r>
              <a:rPr lang="en-US" sz="2000" dirty="0" err="1" smtClean="0">
                <a:latin typeface="+mn-lt"/>
              </a:rPr>
              <a:t>Itaru</a:t>
            </a:r>
            <a:r>
              <a:rPr lang="en-US" sz="2000" dirty="0" smtClean="0">
                <a:latin typeface="+mn-lt"/>
              </a:rPr>
              <a:t> </a:t>
            </a:r>
            <a:r>
              <a:rPr lang="en-US" sz="2000" dirty="0" err="1" smtClean="0">
                <a:latin typeface="+mn-lt"/>
              </a:rPr>
              <a:t>Nishioka</a:t>
            </a:r>
            <a:r>
              <a:rPr lang="en-US" sz="2000" dirty="0" smtClean="0">
                <a:latin typeface="+mn-lt"/>
              </a:rPr>
              <a:t>, NEC </a:t>
            </a:r>
          </a:p>
          <a:p>
            <a:pPr algn="ctr"/>
            <a:r>
              <a:rPr lang="en-US" sz="2000" dirty="0" smtClean="0">
                <a:latin typeface="+mn-lt"/>
              </a:rPr>
              <a:t>Cyril Margaria, NSN </a:t>
            </a:r>
          </a:p>
          <a:p>
            <a:pPr algn="ctr"/>
            <a:endParaRPr lang="en-US" altLang="zh-CN" sz="2000" dirty="0">
              <a:latin typeface="+mn-lt"/>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smtClean="0"/>
              <a:t>Updates from v.11 to v.12</a:t>
            </a:r>
            <a:endParaRPr lang="en-US" dirty="0"/>
          </a:p>
        </p:txBody>
      </p:sp>
      <p:sp>
        <p:nvSpPr>
          <p:cNvPr id="111619" name="Rectangle 3"/>
          <p:cNvSpPr>
            <a:spLocks noGrp="1" noChangeArrowheads="1"/>
          </p:cNvSpPr>
          <p:nvPr>
            <p:ph type="body" idx="1"/>
          </p:nvPr>
        </p:nvSpPr>
        <p:spPr>
          <a:xfrm>
            <a:off x="762000" y="990600"/>
            <a:ext cx="7772400" cy="5334000"/>
          </a:xfrm>
        </p:spPr>
        <p:txBody>
          <a:bodyPr/>
          <a:lstStyle/>
          <a:p>
            <a:r>
              <a:rPr lang="en-US" dirty="0" smtClean="0"/>
              <a:t>Added clarifying text on Resources, Blocks, Sets, and the Resource Pool (In Section 3)</a:t>
            </a:r>
          </a:p>
          <a:p>
            <a:r>
              <a:rPr lang="en-US" dirty="0" smtClean="0"/>
              <a:t>Added </a:t>
            </a:r>
            <a:r>
              <a:rPr lang="en-US" dirty="0" smtClean="0"/>
              <a:t>clarifying text on </a:t>
            </a:r>
            <a:r>
              <a:rPr lang="en-US" dirty="0" smtClean="0"/>
              <a:t>RB and RB Set </a:t>
            </a:r>
            <a:r>
              <a:rPr lang="en-US" dirty="0" smtClean="0"/>
              <a:t>in Section 3.1.</a:t>
            </a:r>
          </a:p>
          <a:p>
            <a:pPr>
              <a:buNone/>
            </a:pPr>
            <a:r>
              <a:rPr lang="en-US" sz="2400" dirty="0" smtClean="0"/>
              <a:t>	“In a WSON node that includes resource blocks (RB), denoting subsets of these blocks allows one to efficiently describe common properties of the blocks and to describe the structure and characteristics, if non- trivial, of the resource pool. The RB Set field is defined in a similar manner to the label set concept of [RFC3471</a:t>
            </a:r>
            <a:r>
              <a:rPr lang="en-US" sz="2400" dirty="0" smtClean="0"/>
              <a:t>].”</a:t>
            </a:r>
          </a:p>
          <a:p>
            <a:pPr>
              <a:buNone/>
            </a:pPr>
            <a:endParaRPr lang="en-US" sz="2400" b="1" dirty="0" smtClean="0"/>
          </a:p>
        </p:txBody>
      </p:sp>
      <p:sp>
        <p:nvSpPr>
          <p:cNvPr id="111622" name="Rectangle 6"/>
          <p:cNvSpPr>
            <a:spLocks noChangeArrowheads="1"/>
          </p:cNvSpPr>
          <p:nvPr/>
        </p:nvSpPr>
        <p:spPr bwMode="auto">
          <a:xfrm>
            <a:off x="914400" y="2286000"/>
            <a:ext cx="7772400" cy="4114800"/>
          </a:xfrm>
          <a:prstGeom prst="rect">
            <a:avLst/>
          </a:prstGeom>
          <a:noFill/>
          <a:ln w="9525">
            <a:noFill/>
            <a:miter lim="800000"/>
            <a:headEnd/>
            <a:tailEnd/>
          </a:ln>
          <a:effectLst/>
        </p:spPr>
        <p:txBody>
          <a:bodyPr/>
          <a:lstStyle/>
          <a:p>
            <a:pPr marL="342900" indent="-342900">
              <a:lnSpc>
                <a:spcPct val="80000"/>
              </a:lnSpc>
              <a:spcBef>
                <a:spcPct val="20000"/>
              </a:spcBef>
              <a:buClr>
                <a:schemeClr val="tx1"/>
              </a:buClr>
              <a:buFont typeface="Wingdings" pitchFamily="2" charset="2"/>
              <a:buNone/>
            </a:pPr>
            <a:r>
              <a:rPr lang="en-US" altLang="ja-JP" sz="2000">
                <a:latin typeface="Calibri" pitchFamily="34" charset="0"/>
                <a:ea typeface="ＭＳ Ｐゴシック" pitchFamily="34" charset="-128"/>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dirty="0" smtClean="0"/>
              <a:t>Resources, Blocks, </a:t>
            </a:r>
            <a:r>
              <a:rPr lang="en-US" b="1" i="1" dirty="0" smtClean="0"/>
              <a:t>Sets</a:t>
            </a:r>
            <a:r>
              <a:rPr lang="en-US" dirty="0" smtClean="0"/>
              <a:t> and Pool</a:t>
            </a:r>
          </a:p>
        </p:txBody>
      </p:sp>
      <p:sp>
        <p:nvSpPr>
          <p:cNvPr id="24578" name="Content Placeholder 2"/>
          <p:cNvSpPr>
            <a:spLocks noGrp="1"/>
          </p:cNvSpPr>
          <p:nvPr>
            <p:ph idx="1"/>
          </p:nvPr>
        </p:nvSpPr>
        <p:spPr>
          <a:xfrm>
            <a:off x="533400" y="3962400"/>
            <a:ext cx="8229600" cy="2667000"/>
          </a:xfrm>
        </p:spPr>
        <p:txBody>
          <a:bodyPr/>
          <a:lstStyle/>
          <a:p>
            <a:pPr eaLnBrk="1" hangingPunct="1"/>
            <a:r>
              <a:rPr lang="en-US" sz="2400" dirty="0" smtClean="0"/>
              <a:t>Simple hierarchy:</a:t>
            </a:r>
          </a:p>
          <a:p>
            <a:pPr lvl="1" eaLnBrk="1" hangingPunct="1"/>
            <a:r>
              <a:rPr lang="en-US" sz="2000" dirty="0" smtClean="0"/>
              <a:t>The </a:t>
            </a:r>
            <a:r>
              <a:rPr lang="en-US" sz="2000" b="1" i="1" dirty="0" smtClean="0"/>
              <a:t>resource pool </a:t>
            </a:r>
            <a:r>
              <a:rPr lang="en-US" sz="2000" dirty="0" smtClean="0"/>
              <a:t>is partitioned into </a:t>
            </a:r>
            <a:r>
              <a:rPr lang="en-US" sz="2000" b="1" i="1" dirty="0" smtClean="0"/>
              <a:t>resource blocks </a:t>
            </a:r>
            <a:r>
              <a:rPr lang="en-US" sz="2000" dirty="0" smtClean="0"/>
              <a:t>containing individual </a:t>
            </a:r>
            <a:r>
              <a:rPr lang="en-US" sz="2000" b="1" i="1" dirty="0" smtClean="0"/>
              <a:t>resources</a:t>
            </a:r>
            <a:r>
              <a:rPr lang="en-US" sz="2000" dirty="0" smtClean="0"/>
              <a:t>.</a:t>
            </a:r>
          </a:p>
          <a:p>
            <a:pPr eaLnBrk="1" hangingPunct="1"/>
            <a:r>
              <a:rPr lang="en-US" sz="2400" dirty="0" smtClean="0"/>
              <a:t>Efficient and general encoding:</a:t>
            </a:r>
          </a:p>
          <a:p>
            <a:pPr lvl="1" eaLnBrk="1" hangingPunct="1"/>
            <a:r>
              <a:rPr lang="en-US" sz="2000" dirty="0" smtClean="0"/>
              <a:t>Resources blocks are combined into </a:t>
            </a:r>
            <a:r>
              <a:rPr lang="en-US" sz="2000" b="1" i="1" dirty="0" smtClean="0"/>
              <a:t>sets</a:t>
            </a:r>
            <a:r>
              <a:rPr lang="en-US" sz="2000" dirty="0" smtClean="0"/>
              <a:t> for encoding of common properties.</a:t>
            </a:r>
          </a:p>
        </p:txBody>
      </p:sp>
      <p:sp>
        <p:nvSpPr>
          <p:cNvPr id="24582" name="TextBox 6"/>
          <p:cNvSpPr txBox="1">
            <a:spLocks noChangeArrowheads="1"/>
          </p:cNvSpPr>
          <p:nvPr/>
        </p:nvSpPr>
        <p:spPr bwMode="auto">
          <a:xfrm>
            <a:off x="112713" y="2066925"/>
            <a:ext cx="1676400" cy="1323439"/>
          </a:xfrm>
          <a:prstGeom prst="rect">
            <a:avLst/>
          </a:prstGeom>
          <a:noFill/>
          <a:ln w="9525">
            <a:noFill/>
            <a:miter lim="800000"/>
            <a:headEnd/>
            <a:tailEnd/>
          </a:ln>
        </p:spPr>
        <p:txBody>
          <a:bodyPr>
            <a:spAutoFit/>
          </a:bodyPr>
          <a:lstStyle/>
          <a:p>
            <a:r>
              <a:rPr lang="en-US" sz="1600" dirty="0"/>
              <a:t>R = resource</a:t>
            </a:r>
          </a:p>
          <a:p>
            <a:endParaRPr lang="en-US" sz="1600" dirty="0" smtClean="0"/>
          </a:p>
          <a:p>
            <a:r>
              <a:rPr lang="en-US" sz="1600" dirty="0" smtClean="0"/>
              <a:t>RB </a:t>
            </a:r>
            <a:r>
              <a:rPr lang="en-US" sz="1600" dirty="0"/>
              <a:t>= resource block</a:t>
            </a:r>
          </a:p>
          <a:p>
            <a:endParaRPr lang="en-US" sz="1600" dirty="0"/>
          </a:p>
        </p:txBody>
      </p:sp>
      <p:sp>
        <p:nvSpPr>
          <p:cNvPr id="24583" name="TextBox 26"/>
          <p:cNvSpPr txBox="1">
            <a:spLocks noChangeArrowheads="1"/>
          </p:cNvSpPr>
          <p:nvPr/>
        </p:nvSpPr>
        <p:spPr bwMode="auto">
          <a:xfrm>
            <a:off x="6934200" y="1838325"/>
            <a:ext cx="2207656" cy="1323439"/>
          </a:xfrm>
          <a:prstGeom prst="rect">
            <a:avLst/>
          </a:prstGeom>
          <a:noFill/>
          <a:ln w="9525">
            <a:noFill/>
            <a:miter lim="800000"/>
            <a:headEnd/>
            <a:tailEnd/>
          </a:ln>
        </p:spPr>
        <p:txBody>
          <a:bodyPr wrap="none">
            <a:spAutoFit/>
          </a:bodyPr>
          <a:lstStyle/>
          <a:p>
            <a:r>
              <a:rPr lang="en-US" sz="2000" dirty="0" smtClean="0"/>
              <a:t>RB </a:t>
            </a:r>
            <a:r>
              <a:rPr lang="en-US" sz="2000" dirty="0"/>
              <a:t>sets:</a:t>
            </a:r>
          </a:p>
          <a:p>
            <a:r>
              <a:rPr lang="en-US" sz="2000" dirty="0"/>
              <a:t>(RB1, RB2),</a:t>
            </a:r>
          </a:p>
          <a:p>
            <a:r>
              <a:rPr lang="en-US" sz="2000" dirty="0"/>
              <a:t>(RB2, RB3, RB4),</a:t>
            </a:r>
          </a:p>
          <a:p>
            <a:r>
              <a:rPr lang="en-US" sz="2000" dirty="0"/>
              <a:t>Etc…</a:t>
            </a:r>
          </a:p>
        </p:txBody>
      </p:sp>
      <p:grpSp>
        <p:nvGrpSpPr>
          <p:cNvPr id="2" name="Group 28"/>
          <p:cNvGrpSpPr>
            <a:grpSpLocks/>
          </p:cNvGrpSpPr>
          <p:nvPr/>
        </p:nvGrpSpPr>
        <p:grpSpPr bwMode="auto">
          <a:xfrm>
            <a:off x="1828800" y="1219200"/>
            <a:ext cx="4953000" cy="2743200"/>
            <a:chOff x="1828800" y="1066800"/>
            <a:chExt cx="4953000" cy="2743200"/>
          </a:xfrm>
        </p:grpSpPr>
        <p:sp>
          <p:nvSpPr>
            <p:cNvPr id="26" name="Rectangle 25"/>
            <p:cNvSpPr/>
            <p:nvPr/>
          </p:nvSpPr>
          <p:spPr>
            <a:xfrm>
              <a:off x="1828800" y="1066800"/>
              <a:ext cx="4953000" cy="2743200"/>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sz="2000" dirty="0"/>
            </a:p>
          </p:txBody>
        </p:sp>
        <p:grpSp>
          <p:nvGrpSpPr>
            <p:cNvPr id="3" name="Group 24"/>
            <p:cNvGrpSpPr>
              <a:grpSpLocks/>
            </p:cNvGrpSpPr>
            <p:nvPr/>
          </p:nvGrpSpPr>
          <p:grpSpPr bwMode="auto">
            <a:xfrm>
              <a:off x="4204021" y="2819400"/>
              <a:ext cx="2133600" cy="762000"/>
              <a:chOff x="4204021" y="3200400"/>
              <a:chExt cx="2133600" cy="762000"/>
            </a:xfrm>
          </p:grpSpPr>
          <p:sp>
            <p:nvSpPr>
              <p:cNvPr id="10" name="Rectangle 9"/>
              <p:cNvSpPr/>
              <p:nvPr/>
            </p:nvSpPr>
            <p:spPr>
              <a:xfrm>
                <a:off x="4203700" y="3200400"/>
                <a:ext cx="2133600" cy="762000"/>
              </a:xfrm>
              <a:prstGeom prst="rect">
                <a:avLst/>
              </a:prstGeom>
            </p:spPr>
            <p:style>
              <a:lnRef idx="1">
                <a:schemeClr val="dk1"/>
              </a:lnRef>
              <a:fillRef idx="2">
                <a:schemeClr val="dk1"/>
              </a:fillRef>
              <a:effectRef idx="1">
                <a:schemeClr val="dk1"/>
              </a:effectRef>
              <a:fontRef idx="minor">
                <a:schemeClr val="dk1"/>
              </a:fontRef>
            </p:style>
            <p:txBody>
              <a:bodyPr/>
              <a:lstStyle/>
              <a:p>
                <a:pPr algn="ctr">
                  <a:defRPr/>
                </a:pPr>
                <a:r>
                  <a:rPr lang="en-US" sz="2000" dirty="0" err="1"/>
                  <a:t>RBp</a:t>
                </a:r>
                <a:endParaRPr lang="en-US" sz="2000" dirty="0"/>
              </a:p>
            </p:txBody>
          </p:sp>
          <p:sp>
            <p:nvSpPr>
              <p:cNvPr id="13" name="Rectangle 12"/>
              <p:cNvSpPr/>
              <p:nvPr/>
            </p:nvSpPr>
            <p:spPr>
              <a:xfrm>
                <a:off x="5791200" y="3390900"/>
                <a:ext cx="381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t>R</a:t>
                </a:r>
              </a:p>
            </p:txBody>
          </p:sp>
          <p:sp>
            <p:nvSpPr>
              <p:cNvPr id="14" name="Rectangle 13"/>
              <p:cNvSpPr/>
              <p:nvPr/>
            </p:nvSpPr>
            <p:spPr>
              <a:xfrm>
                <a:off x="4394200" y="3390900"/>
                <a:ext cx="381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t>R</a:t>
                </a:r>
              </a:p>
            </p:txBody>
          </p:sp>
        </p:grpSp>
        <p:grpSp>
          <p:nvGrpSpPr>
            <p:cNvPr id="7" name="Group 21"/>
            <p:cNvGrpSpPr>
              <a:grpSpLocks/>
            </p:cNvGrpSpPr>
            <p:nvPr/>
          </p:nvGrpSpPr>
          <p:grpSpPr bwMode="auto">
            <a:xfrm>
              <a:off x="2367987" y="1166632"/>
              <a:ext cx="2133600" cy="762000"/>
              <a:chOff x="3505200" y="1181100"/>
              <a:chExt cx="2133600" cy="762000"/>
            </a:xfrm>
          </p:grpSpPr>
          <p:sp>
            <p:nvSpPr>
              <p:cNvPr id="9" name="Rectangle 8"/>
              <p:cNvSpPr/>
              <p:nvPr/>
            </p:nvSpPr>
            <p:spPr>
              <a:xfrm>
                <a:off x="3505763" y="1181281"/>
                <a:ext cx="2133600" cy="762000"/>
              </a:xfrm>
              <a:prstGeom prst="rect">
                <a:avLst/>
              </a:prstGeom>
            </p:spPr>
            <p:style>
              <a:lnRef idx="1">
                <a:schemeClr val="dk1"/>
              </a:lnRef>
              <a:fillRef idx="2">
                <a:schemeClr val="dk1"/>
              </a:fillRef>
              <a:effectRef idx="1">
                <a:schemeClr val="dk1"/>
              </a:effectRef>
              <a:fontRef idx="minor">
                <a:schemeClr val="dk1"/>
              </a:fontRef>
            </p:style>
            <p:txBody>
              <a:bodyPr/>
              <a:lstStyle/>
              <a:p>
                <a:pPr algn="ctr">
                  <a:defRPr/>
                </a:pPr>
                <a:r>
                  <a:rPr lang="en-US" sz="2000" dirty="0"/>
                  <a:t>RB1</a:t>
                </a:r>
              </a:p>
            </p:txBody>
          </p:sp>
          <p:sp>
            <p:nvSpPr>
              <p:cNvPr id="19" name="Rectangle 18"/>
              <p:cNvSpPr/>
              <p:nvPr/>
            </p:nvSpPr>
            <p:spPr>
              <a:xfrm>
                <a:off x="4991663" y="1351143"/>
                <a:ext cx="381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t>R</a:t>
                </a:r>
              </a:p>
            </p:txBody>
          </p:sp>
          <p:sp>
            <p:nvSpPr>
              <p:cNvPr id="20" name="Rectangle 19"/>
              <p:cNvSpPr/>
              <p:nvPr/>
            </p:nvSpPr>
            <p:spPr>
              <a:xfrm>
                <a:off x="4132826" y="1547993"/>
                <a:ext cx="381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t>R</a:t>
                </a:r>
              </a:p>
            </p:txBody>
          </p:sp>
          <p:sp>
            <p:nvSpPr>
              <p:cNvPr id="21" name="Rectangle 20"/>
              <p:cNvSpPr/>
              <p:nvPr/>
            </p:nvSpPr>
            <p:spPr>
              <a:xfrm>
                <a:off x="3683563" y="1376543"/>
                <a:ext cx="381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t>R</a:t>
                </a:r>
              </a:p>
            </p:txBody>
          </p:sp>
        </p:grpSp>
        <p:sp>
          <p:nvSpPr>
            <p:cNvPr id="24588" name="TextBox 23"/>
            <p:cNvSpPr txBox="1">
              <a:spLocks noChangeArrowheads="1"/>
            </p:cNvSpPr>
            <p:nvPr/>
          </p:nvSpPr>
          <p:spPr bwMode="auto">
            <a:xfrm>
              <a:off x="4744744" y="2487897"/>
              <a:ext cx="492443" cy="381840"/>
            </a:xfrm>
            <a:prstGeom prst="rect">
              <a:avLst/>
            </a:prstGeom>
            <a:noFill/>
            <a:ln w="9525">
              <a:noFill/>
              <a:miter lim="800000"/>
              <a:headEnd/>
              <a:tailEnd/>
            </a:ln>
          </p:spPr>
          <p:txBody>
            <a:bodyPr vert="eaVert">
              <a:spAutoFit/>
            </a:bodyPr>
            <a:lstStyle/>
            <a:p>
              <a:r>
                <a:rPr lang="en-US" sz="2000"/>
                <a:t>…</a:t>
              </a:r>
            </a:p>
          </p:txBody>
        </p:sp>
        <p:grpSp>
          <p:nvGrpSpPr>
            <p:cNvPr id="8" name="Group 22"/>
            <p:cNvGrpSpPr>
              <a:grpSpLocks/>
            </p:cNvGrpSpPr>
            <p:nvPr/>
          </p:nvGrpSpPr>
          <p:grpSpPr bwMode="auto">
            <a:xfrm>
              <a:off x="3708721" y="1631369"/>
              <a:ext cx="2133600" cy="762000"/>
              <a:chOff x="3705828" y="2438400"/>
              <a:chExt cx="2133600" cy="762000"/>
            </a:xfrm>
          </p:grpSpPr>
          <p:sp>
            <p:nvSpPr>
              <p:cNvPr id="11" name="Rectangle 10"/>
              <p:cNvSpPr/>
              <p:nvPr/>
            </p:nvSpPr>
            <p:spPr>
              <a:xfrm>
                <a:off x="3705507" y="2438981"/>
                <a:ext cx="2133600" cy="762000"/>
              </a:xfrm>
              <a:prstGeom prst="rect">
                <a:avLst/>
              </a:prstGeom>
            </p:spPr>
            <p:style>
              <a:lnRef idx="1">
                <a:schemeClr val="dk1"/>
              </a:lnRef>
              <a:fillRef idx="2">
                <a:schemeClr val="dk1"/>
              </a:fillRef>
              <a:effectRef idx="1">
                <a:schemeClr val="dk1"/>
              </a:effectRef>
              <a:fontRef idx="minor">
                <a:schemeClr val="dk1"/>
              </a:fontRef>
            </p:style>
            <p:txBody>
              <a:bodyPr/>
              <a:lstStyle/>
              <a:p>
                <a:pPr algn="ctr">
                  <a:defRPr/>
                </a:pPr>
                <a:r>
                  <a:rPr lang="en-US" sz="2000" dirty="0"/>
                  <a:t>RB2</a:t>
                </a:r>
              </a:p>
            </p:txBody>
          </p:sp>
          <p:sp>
            <p:nvSpPr>
              <p:cNvPr id="15" name="Rectangle 14"/>
              <p:cNvSpPr/>
              <p:nvPr/>
            </p:nvSpPr>
            <p:spPr>
              <a:xfrm>
                <a:off x="5372382" y="2515181"/>
                <a:ext cx="381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t>R</a:t>
                </a:r>
              </a:p>
            </p:txBody>
          </p:sp>
          <p:sp>
            <p:nvSpPr>
              <p:cNvPr id="16" name="Rectangle 15"/>
              <p:cNvSpPr/>
              <p:nvPr/>
            </p:nvSpPr>
            <p:spPr>
              <a:xfrm>
                <a:off x="4877082" y="2807281"/>
                <a:ext cx="381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t>R</a:t>
                </a:r>
              </a:p>
            </p:txBody>
          </p:sp>
          <p:sp>
            <p:nvSpPr>
              <p:cNvPr id="17" name="Rectangle 16"/>
              <p:cNvSpPr/>
              <p:nvPr/>
            </p:nvSpPr>
            <p:spPr>
              <a:xfrm>
                <a:off x="4161120" y="2819981"/>
                <a:ext cx="381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t>R</a:t>
                </a:r>
              </a:p>
            </p:txBody>
          </p:sp>
          <p:sp>
            <p:nvSpPr>
              <p:cNvPr id="18" name="Rectangle 17"/>
              <p:cNvSpPr/>
              <p:nvPr/>
            </p:nvSpPr>
            <p:spPr>
              <a:xfrm>
                <a:off x="3751545" y="2477081"/>
                <a:ext cx="381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t>R</a:t>
                </a:r>
              </a:p>
            </p:txBody>
          </p:sp>
        </p:grpSp>
        <p:sp>
          <p:nvSpPr>
            <p:cNvPr id="24590" name="TextBox 27"/>
            <p:cNvSpPr txBox="1">
              <a:spLocks noChangeArrowheads="1"/>
            </p:cNvSpPr>
            <p:nvPr/>
          </p:nvSpPr>
          <p:spPr bwMode="auto">
            <a:xfrm>
              <a:off x="2145998" y="3051103"/>
              <a:ext cx="1867819" cy="400110"/>
            </a:xfrm>
            <a:prstGeom prst="rect">
              <a:avLst/>
            </a:prstGeom>
            <a:noFill/>
            <a:ln w="9525">
              <a:noFill/>
              <a:miter lim="800000"/>
              <a:headEnd/>
              <a:tailEnd/>
            </a:ln>
          </p:spPr>
          <p:txBody>
            <a:bodyPr wrap="none">
              <a:spAutoFit/>
            </a:bodyPr>
            <a:lstStyle/>
            <a:p>
              <a:r>
                <a:rPr lang="en-US" sz="2000"/>
                <a:t>Resource Pool</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smtClean="0"/>
              <a:t>Updates from v.12 to v.13</a:t>
            </a:r>
            <a:endParaRPr lang="en-US" dirty="0"/>
          </a:p>
        </p:txBody>
      </p:sp>
      <p:sp>
        <p:nvSpPr>
          <p:cNvPr id="111619" name="Rectangle 3"/>
          <p:cNvSpPr>
            <a:spLocks noGrp="1" noChangeArrowheads="1"/>
          </p:cNvSpPr>
          <p:nvPr>
            <p:ph type="body" idx="1"/>
          </p:nvPr>
        </p:nvSpPr>
        <p:spPr>
          <a:xfrm>
            <a:off x="762000" y="990600"/>
            <a:ext cx="7772400" cy="5334000"/>
          </a:xfrm>
        </p:spPr>
        <p:txBody>
          <a:bodyPr/>
          <a:lstStyle/>
          <a:p>
            <a:pPr>
              <a:lnSpc>
                <a:spcPct val="80000"/>
              </a:lnSpc>
            </a:pPr>
            <a:r>
              <a:rPr lang="en-US" sz="2400" dirty="0" smtClean="0"/>
              <a:t>Editorials. </a:t>
            </a:r>
          </a:p>
          <a:p>
            <a:pPr>
              <a:lnSpc>
                <a:spcPct val="80000"/>
              </a:lnSpc>
            </a:pPr>
            <a:r>
              <a:rPr lang="en-US" sz="2400" dirty="0" smtClean="0"/>
              <a:t>3.1. Resource Block Set Field</a:t>
            </a:r>
          </a:p>
          <a:p>
            <a:pPr lvl="1">
              <a:lnSpc>
                <a:spcPct val="80000"/>
              </a:lnSpc>
            </a:pPr>
            <a:r>
              <a:rPr lang="en-US" sz="2000" dirty="0" smtClean="0"/>
              <a:t>16 bit RB Identifier -&gt; 32 bit RB Identifier </a:t>
            </a:r>
          </a:p>
          <a:p>
            <a:pPr>
              <a:buNone/>
            </a:pPr>
            <a:r>
              <a:rPr lang="en-US" sz="1400" dirty="0" smtClean="0">
                <a:latin typeface="Consolas" pitchFamily="49" charset="0"/>
                <a:cs typeface="Consolas" pitchFamily="49" charset="0"/>
              </a:rPr>
              <a:t>    0                   1                   2                     3</a:t>
            </a:r>
          </a:p>
          <a:p>
            <a:pPr>
              <a:buNone/>
            </a:pPr>
            <a:r>
              <a:rPr lang="en-US" sz="1400" dirty="0" smtClean="0">
                <a:latin typeface="Consolas" pitchFamily="49" charset="0"/>
                <a:cs typeface="Consolas" pitchFamily="49" charset="0"/>
              </a:rPr>
              <a:t>    0 1 2 3 4 5 6 7 8 9 0 1 2 3 4 5 6 7 8 9 0 1 2 3 4 5 6 7 8 9 0 1</a:t>
            </a:r>
          </a:p>
          <a:p>
            <a:pPr>
              <a:buNone/>
            </a:pPr>
            <a:r>
              <a:rPr lang="en-US" sz="1400" dirty="0" smtClean="0">
                <a:latin typeface="Consolas" pitchFamily="49" charset="0"/>
                <a:cs typeface="Consolas" pitchFamily="49" charset="0"/>
              </a:rPr>
              <a:t>   +-+-+-+-+-+-+-+-+-+-+-+-+-+-+-+-+-+-+-+-+-+-+-+-+-+-+-+-+-+-+-+-+</a:t>
            </a:r>
          </a:p>
          <a:p>
            <a:pPr>
              <a:buNone/>
            </a:pPr>
            <a:r>
              <a:rPr lang="en-US" sz="1400" dirty="0" smtClean="0">
                <a:latin typeface="Consolas" pitchFamily="49" charset="0"/>
                <a:cs typeface="Consolas" pitchFamily="49" charset="0"/>
              </a:rPr>
              <a:t>   |    Action     |C|  Reserved   |        Length                 |</a:t>
            </a:r>
          </a:p>
          <a:p>
            <a:pPr>
              <a:buNone/>
            </a:pPr>
            <a:r>
              <a:rPr lang="en-US" sz="1400" dirty="0" smtClean="0">
                <a:latin typeface="Consolas" pitchFamily="49" charset="0"/>
                <a:cs typeface="Consolas" pitchFamily="49" charset="0"/>
              </a:rPr>
              <a:t>   </a:t>
            </a:r>
            <a:r>
              <a:rPr lang="fr-FR" sz="1400" dirty="0" smtClean="0">
                <a:latin typeface="Consolas" pitchFamily="49" charset="0"/>
                <a:cs typeface="Consolas" pitchFamily="49" charset="0"/>
              </a:rPr>
              <a:t>+-+-+-+-+-+-+-+-+-+-+-+-+-+-+-+-+-+-+-+-+-+-+-+-+-+-+-+-+-+-+-+-+</a:t>
            </a:r>
            <a:endParaRPr lang="en-US" sz="1400" dirty="0" smtClean="0">
              <a:latin typeface="Consolas" pitchFamily="49" charset="0"/>
              <a:cs typeface="Consolas" pitchFamily="49" charset="0"/>
            </a:endParaRPr>
          </a:p>
          <a:p>
            <a:pPr>
              <a:buNone/>
            </a:pPr>
            <a:r>
              <a:rPr lang="fr-FR" sz="1400" dirty="0" smtClean="0">
                <a:latin typeface="Consolas" pitchFamily="49" charset="0"/>
                <a:cs typeface="Consolas" pitchFamily="49" charset="0"/>
              </a:rPr>
              <a:t>   |                        RB Identifier 1            	           |</a:t>
            </a:r>
            <a:endParaRPr lang="en-US" sz="1400" dirty="0" smtClean="0">
              <a:latin typeface="Consolas" pitchFamily="49" charset="0"/>
              <a:cs typeface="Consolas" pitchFamily="49" charset="0"/>
            </a:endParaRPr>
          </a:p>
          <a:p>
            <a:pPr>
              <a:buNone/>
            </a:pPr>
            <a:r>
              <a:rPr lang="fr-FR" sz="1400" dirty="0" smtClean="0">
                <a:latin typeface="Consolas" pitchFamily="49" charset="0"/>
                <a:cs typeface="Consolas" pitchFamily="49" charset="0"/>
              </a:rPr>
              <a:t>   +-+-+-+-+-+-+-+-+-+-+-+-+-+-+-+-+-+-+-+-+-+-+-+-+-+-+-+-+-+-+-+-+</a:t>
            </a:r>
            <a:endParaRPr lang="en-US" sz="1400" dirty="0" smtClean="0">
              <a:latin typeface="Consolas" pitchFamily="49" charset="0"/>
              <a:cs typeface="Consolas" pitchFamily="49" charset="0"/>
            </a:endParaRPr>
          </a:p>
          <a:p>
            <a:pPr>
              <a:buNone/>
            </a:pPr>
            <a:r>
              <a:rPr lang="fr-FR" sz="1400" dirty="0" smtClean="0">
                <a:latin typeface="Consolas" pitchFamily="49" charset="0"/>
                <a:cs typeface="Consolas" pitchFamily="49" charset="0"/>
              </a:rPr>
              <a:t>   :                               :                               :</a:t>
            </a:r>
            <a:endParaRPr lang="en-US" sz="1400" dirty="0" smtClean="0">
              <a:latin typeface="Consolas" pitchFamily="49" charset="0"/>
              <a:cs typeface="Consolas" pitchFamily="49" charset="0"/>
            </a:endParaRPr>
          </a:p>
          <a:p>
            <a:pPr>
              <a:buNone/>
            </a:pPr>
            <a:r>
              <a:rPr lang="fr-FR" sz="1400" dirty="0" smtClean="0">
                <a:latin typeface="Consolas" pitchFamily="49" charset="0"/>
                <a:cs typeface="Consolas" pitchFamily="49" charset="0"/>
              </a:rPr>
              <a:t>   +-+-+-+-+-+-+-+-+-+-+-+-+-+-+-+-+-+-+-+-+-+-+-+-+-+-+-+-+-+-+-+-+</a:t>
            </a:r>
            <a:endParaRPr lang="en-US" sz="1400" dirty="0" smtClean="0">
              <a:latin typeface="Consolas" pitchFamily="49" charset="0"/>
              <a:cs typeface="Consolas" pitchFamily="49" charset="0"/>
            </a:endParaRPr>
          </a:p>
          <a:p>
            <a:pPr>
              <a:buNone/>
            </a:pPr>
            <a:r>
              <a:rPr lang="fr-FR" sz="1400" dirty="0" smtClean="0">
                <a:latin typeface="Consolas" pitchFamily="49" charset="0"/>
                <a:cs typeface="Consolas" pitchFamily="49" charset="0"/>
              </a:rPr>
              <a:t>   |                        RB Identifier n                        |</a:t>
            </a:r>
            <a:endParaRPr lang="en-US" sz="1400" dirty="0" smtClean="0">
              <a:latin typeface="Consolas" pitchFamily="49" charset="0"/>
              <a:cs typeface="Consolas" pitchFamily="49" charset="0"/>
            </a:endParaRPr>
          </a:p>
          <a:p>
            <a:pPr>
              <a:buNone/>
            </a:pPr>
            <a:r>
              <a:rPr lang="fr-FR" sz="1400" dirty="0" smtClean="0">
                <a:latin typeface="Consolas" pitchFamily="49" charset="0"/>
                <a:cs typeface="Consolas" pitchFamily="49" charset="0"/>
              </a:rPr>
              <a:t>   </a:t>
            </a:r>
            <a:r>
              <a:rPr lang="en-US" sz="1400" dirty="0" smtClean="0">
                <a:latin typeface="Consolas" pitchFamily="49" charset="0"/>
                <a:cs typeface="Consolas" pitchFamily="49" charset="0"/>
              </a:rPr>
              <a:t>+-+-+-+-+-+-+-+-+-+-+-+-+-+-+-+-+-+-+-+-+-+-+-+-+-+-+-+-+-+-+-+-+</a:t>
            </a:r>
            <a:endParaRPr lang="en-US" sz="2400" dirty="0" smtClean="0">
              <a:latin typeface="Consolas" pitchFamily="49" charset="0"/>
              <a:cs typeface="Consolas" pitchFamily="49" charset="0"/>
            </a:endParaRPr>
          </a:p>
          <a:p>
            <a:pPr>
              <a:lnSpc>
                <a:spcPct val="80000"/>
              </a:lnSpc>
            </a:pPr>
            <a:endParaRPr lang="en-US" sz="2000" dirty="0" smtClean="0">
              <a:solidFill>
                <a:schemeClr val="tx1"/>
              </a:solidFill>
              <a:latin typeface="+mn-lt"/>
              <a:ea typeface="+mn-ea"/>
              <a:cs typeface="+mn-cs"/>
            </a:endParaRPr>
          </a:p>
          <a:p>
            <a:pPr>
              <a:lnSpc>
                <a:spcPct val="80000"/>
              </a:lnSpc>
            </a:pPr>
            <a:r>
              <a:rPr lang="en-US" altLang="ja-JP" sz="2400" dirty="0" smtClean="0"/>
              <a:t>Updated the examples in appendix to reflect this change.</a:t>
            </a:r>
            <a:endParaRPr lang="en-US" altLang="ja-JP" sz="2400" dirty="0"/>
          </a:p>
          <a:p>
            <a:pPr>
              <a:lnSpc>
                <a:spcPct val="80000"/>
              </a:lnSpc>
              <a:buNone/>
            </a:pPr>
            <a:endParaRPr lang="en-US" altLang="ja-JP" sz="2400" dirty="0">
              <a:ea typeface="ＭＳ Ｐゴシック" pitchFamily="34" charset="-128"/>
            </a:endParaRPr>
          </a:p>
        </p:txBody>
      </p:sp>
      <p:sp>
        <p:nvSpPr>
          <p:cNvPr id="111622" name="Rectangle 6"/>
          <p:cNvSpPr>
            <a:spLocks noChangeArrowheads="1"/>
          </p:cNvSpPr>
          <p:nvPr/>
        </p:nvSpPr>
        <p:spPr bwMode="auto">
          <a:xfrm>
            <a:off x="914400" y="2286000"/>
            <a:ext cx="7772400" cy="4114800"/>
          </a:xfrm>
          <a:prstGeom prst="rect">
            <a:avLst/>
          </a:prstGeom>
          <a:noFill/>
          <a:ln w="9525">
            <a:noFill/>
            <a:miter lim="800000"/>
            <a:headEnd/>
            <a:tailEnd/>
          </a:ln>
          <a:effectLst/>
        </p:spPr>
        <p:txBody>
          <a:bodyPr/>
          <a:lstStyle/>
          <a:p>
            <a:pPr marL="342900" indent="-342900">
              <a:lnSpc>
                <a:spcPct val="80000"/>
              </a:lnSpc>
              <a:spcBef>
                <a:spcPct val="20000"/>
              </a:spcBef>
              <a:buClr>
                <a:schemeClr val="tx1"/>
              </a:buClr>
              <a:buFont typeface="Wingdings" pitchFamily="2" charset="2"/>
              <a:buNone/>
            </a:pPr>
            <a:r>
              <a:rPr lang="en-US" altLang="ja-JP" sz="2000">
                <a:latin typeface="Calibri" pitchFamily="34" charset="0"/>
                <a:ea typeface="ＭＳ Ｐゴシック" pitchFamily="34" charset="-128"/>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a:t>Next Steps</a:t>
            </a:r>
          </a:p>
        </p:txBody>
      </p:sp>
      <p:sp>
        <p:nvSpPr>
          <p:cNvPr id="105475" name="Rectangle 3"/>
          <p:cNvSpPr>
            <a:spLocks noGrp="1" noChangeArrowheads="1"/>
          </p:cNvSpPr>
          <p:nvPr>
            <p:ph type="body" idx="1"/>
          </p:nvPr>
        </p:nvSpPr>
        <p:spPr/>
        <p:txBody>
          <a:bodyPr/>
          <a:lstStyle/>
          <a:p>
            <a:pPr marL="533400" indent="-533400"/>
            <a:r>
              <a:rPr lang="en-US" dirty="0" smtClean="0"/>
              <a:t>Ready for WG LC </a:t>
            </a:r>
            <a:r>
              <a:rPr lang="en-US" dirty="0" smtClean="0">
                <a:sym typeface="Wingdings" pitchFamily="2" charset="2"/>
              </a:rPr>
              <a:t></a:t>
            </a:r>
            <a:endParaRPr lang="en-US" dirty="0"/>
          </a:p>
        </p:txBody>
      </p:sp>
    </p:spTree>
  </p:cSld>
  <p:clrMapOvr>
    <a:masterClrMapping/>
  </p:clrMapOvr>
</p:sld>
</file>

<file path=ppt/theme/theme1.xml><?xml version="1.0" encoding="utf-8"?>
<a:theme xmlns:a="http://schemas.openxmlformats.org/drawingml/2006/main" name="Grotto-Template">
  <a:themeElements>
    <a:clrScheme name="Grotto-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Grotto-Templat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rotto-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rotto-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rotto-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rotto-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rotto-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rotto-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rotto-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Settings\Greg\Application Data\Microsoft\Templates\Grotto-Template.pot</Template>
  <TotalTime>2970</TotalTime>
  <Words>261</Words>
  <Application>Microsoft Office PowerPoint</Application>
  <PresentationFormat>On-screen Show (4:3)</PresentationFormat>
  <Paragraphs>63</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Grotto-Template</vt:lpstr>
      <vt:lpstr>Routing and Wavelength Assignment Information Encoding for Wavelength Switched Optical Networks   draft-ietf-ccamp-rwa-wson-encode-13.txt </vt:lpstr>
      <vt:lpstr>Updates from v.11 to v.12</vt:lpstr>
      <vt:lpstr>Resources, Blocks, Sets and Pool</vt:lpstr>
      <vt:lpstr>Updates from v.12 to v.13</vt:lpstr>
      <vt:lpstr>Next Steps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Optical Network Control Overview</dc:title>
  <dc:creator>Young Lee</dc:creator>
  <cp:lastModifiedBy>l73682</cp:lastModifiedBy>
  <cp:revision>136</cp:revision>
  <dcterms:created xsi:type="dcterms:W3CDTF">2004-07-24T21:08:18Z</dcterms:created>
  <dcterms:modified xsi:type="dcterms:W3CDTF">2011-11-11T21:13:41Z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1311045993</vt:lpwstr>
  </property>
  <property fmtid="{D5CDD505-2E9C-101B-9397-08002B2CF9AE}" pid="3" name="_ms_pID_725343">
    <vt:lpwstr>(2)RHSdkdOTIctOOi9+YSHPRP1QUgl+yTkSMsu6F890/xdp0zbFOsAEpolx1xfADsMOm6/x3KG6
wigUQeT+F7YzOFEDT1jf1VZ8eqAEnZOAtmkdn7tK9lrlJDGGa1qHmftggLK5iRmQaSJafPl4
mfaVuZJU8qJYx5MS+3Bgl7kDUhK/eJ5O7Zr5sHS5SoDrM0/iXdxwyncR2B4cUF8nOVV+HoCw
g3+6AUMiy40gf9B9dFXQq</vt:lpwstr>
  </property>
  <property fmtid="{D5CDD505-2E9C-101B-9397-08002B2CF9AE}" pid="4" name="_ms_pID_7253431">
    <vt:lpwstr>gFJs5UDh9hf/FJKhYhPjLM4y/Jnef+eO15p0uT0QcQpWV+yHpS9
v4/Lgl+PE01OaiuP0PVe9qN+AzADYSn0X9Ik9yei4MkH1Yx6qEQBnAdocRbcExbWU62/ZMXn
YrfaU70UPJMAzQvEudkoXcHkxGyMSVCl6qTvOOgVYzSuCYinHahgbQaGYwBJ1E7gTU0=</vt:lpwstr>
  </property>
</Properties>
</file>