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7"/>
  </p:notesMasterIdLst>
  <p:handoutMasterIdLst>
    <p:handoutMasterId r:id="rId8"/>
  </p:handoutMasterIdLst>
  <p:sldIdLst>
    <p:sldId id="289" r:id="rId2"/>
    <p:sldId id="334" r:id="rId3"/>
    <p:sldId id="336" r:id="rId4"/>
    <p:sldId id="337" r:id="rId5"/>
    <p:sldId id="332" r:id="rId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  <a:srgbClr val="CC3300"/>
    <a:srgbClr val="990000"/>
    <a:srgbClr val="00D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5" autoAdjust="0"/>
    <p:restoredTop sz="83694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188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1182833-B1A2-43C6-870C-03E7A355FD5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fld id="{2AB0C9B0-C46A-4380-A98A-A84126C27CB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AA7C0-AD6C-4DFB-99F6-0AAD96F567CD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</p:txBody>
      </p:sp>
      <p:sp>
        <p:nvSpPr>
          <p:cNvPr id="43019" name="Rectangle 11"/>
          <p:cNvSpPr>
            <a:spLocks noChangeArrowheads="1"/>
          </p:cNvSpPr>
          <p:nvPr userDrawn="1"/>
        </p:nvSpPr>
        <p:spPr bwMode="auto">
          <a:xfrm>
            <a:off x="3172386" y="6329363"/>
            <a:ext cx="33516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82</a:t>
            </a:r>
            <a:r>
              <a:rPr lang="en-US" altLang="zh-CN" sz="1400" baseline="300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nd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IETF –</a:t>
            </a:r>
            <a:r>
              <a:rPr lang="en-US" altLang="zh-CN" sz="1400" baseline="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Taipei, Taiwan,</a:t>
            </a:r>
            <a:r>
              <a:rPr lang="en-US" altLang="zh-CN" sz="1400" dirty="0" smtClean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 November </a:t>
            </a:r>
            <a:r>
              <a:rPr lang="en-US" altLang="zh-CN" sz="1400" dirty="0">
                <a:solidFill>
                  <a:srgbClr val="000099"/>
                </a:solidFill>
                <a:latin typeface="Calibri" pitchFamily="34" charset="0"/>
                <a:ea typeface="宋体" pitchFamily="2" charset="-122"/>
              </a:rPr>
              <a:t>2011</a:t>
            </a:r>
            <a:endParaRPr lang="zh-CN" altLang="en-US" sz="1400" dirty="0">
              <a:solidFill>
                <a:srgbClr val="000099"/>
              </a:solidFill>
              <a:latin typeface="Calibri" pitchFamily="34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b="0" dirty="0" smtClean="0"/>
              <a:t>GMPLS OSPF Enhancement for Signal and Network Element Compatibility for Wavelength Switched Optical Networks</a:t>
            </a:r>
            <a:br>
              <a:rPr lang="en-US" b="0" dirty="0" smtClean="0"/>
            </a:b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draft-ietf-ccamp-wson-signal-compatibility-ospf-07.txt</a:t>
            </a:r>
            <a:endParaRPr lang="en-US" b="0" dirty="0"/>
          </a:p>
        </p:txBody>
      </p:sp>
      <p:sp>
        <p:nvSpPr>
          <p:cNvPr id="45065" name="DtsShapeName" descr="1216692930ED5E2@9920G6D@@CE87362096D;W8:2@4M62793!!!!!!BIHO@]M62793!!!11111111110BCGBD3519QBDQ!sdpthsdldou!gns!VRNO!!SV@,Ihsnrihl`W0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.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533400" y="3810000"/>
            <a:ext cx="830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dirty="0" smtClean="0"/>
              <a:t>Young Lee (ed.), Huawei</a:t>
            </a:r>
          </a:p>
          <a:p>
            <a:pPr algn="ctr"/>
            <a:r>
              <a:rPr lang="en-US" sz="2000" dirty="0" smtClean="0"/>
              <a:t>Greg M. Bernstein (ed.), Grotto Networking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from previous versions</a:t>
            </a:r>
            <a:endParaRPr lang="en-US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334000"/>
          </a:xfrm>
        </p:spPr>
        <p:txBody>
          <a:bodyPr/>
          <a:lstStyle/>
          <a:p>
            <a:r>
              <a:rPr lang="en-US" dirty="0" smtClean="0"/>
              <a:t>Section 2: Added the following clarifying text:</a:t>
            </a:r>
          </a:p>
          <a:p>
            <a:pPr lvl="1"/>
            <a:r>
              <a:rPr lang="en-US" sz="2000" dirty="0" smtClean="0"/>
              <a:t>[RFC3630] defines OSPF TE LSA using an opaque LSA. This document adds a new top level TLV for use in the OSPF TE LSA: </a:t>
            </a:r>
            <a:r>
              <a:rPr lang="en-US" sz="2000" b="1" dirty="0" smtClean="0"/>
              <a:t>the Optical Node Property TLV.</a:t>
            </a:r>
          </a:p>
          <a:p>
            <a:pPr lvl="1"/>
            <a:r>
              <a:rPr lang="en-US" sz="2000" dirty="0" smtClean="0"/>
              <a:t>The Optical Node property TLV describes a single node. It is constructed of a set of sub-TLVs. There are no ordering requirements for the sub-TLVs. Only one Optical Node TLV shall be advertised in each LSA.</a:t>
            </a:r>
          </a:p>
          <a:p>
            <a:pPr lvl="1"/>
            <a:r>
              <a:rPr lang="en-US" sz="2000" dirty="0" smtClean="0"/>
              <a:t>All sub-TLVs defined here may occur at most once in any given Optical Node TLV. </a:t>
            </a:r>
            <a:endParaRPr lang="en-US" sz="2000" dirty="0" smtClean="0"/>
          </a:p>
          <a:p>
            <a:pPr lvl="2"/>
            <a:r>
              <a:rPr lang="en-US" sz="1200" dirty="0" smtClean="0"/>
              <a:t>Resource Block Information Sub-TLV</a:t>
            </a:r>
          </a:p>
          <a:p>
            <a:pPr lvl="2"/>
            <a:r>
              <a:rPr lang="en-US" sz="1200" dirty="0" smtClean="0"/>
              <a:t>Resource Pool Accessibility Sub-TLV 	</a:t>
            </a:r>
          </a:p>
          <a:p>
            <a:pPr lvl="2"/>
            <a:r>
              <a:rPr lang="en-US" sz="1200" dirty="0" smtClean="0"/>
              <a:t>Resource Block Wavelength Constraints Sub-TLV</a:t>
            </a:r>
          </a:p>
          <a:p>
            <a:pPr lvl="2"/>
            <a:r>
              <a:rPr lang="en-US" sz="1200" dirty="0" smtClean="0"/>
              <a:t>Resource Pool State Sub-TLV</a:t>
            </a:r>
          </a:p>
          <a:p>
            <a:pPr lvl="2"/>
            <a:r>
              <a:rPr lang="en-US" sz="1200" dirty="0" smtClean="0"/>
              <a:t>Block Shared Access Wavelength Availability </a:t>
            </a:r>
            <a:r>
              <a:rPr lang="en-US" sz="1200" dirty="0" smtClean="0"/>
              <a:t>Sub-TLV</a:t>
            </a:r>
            <a:endParaRPr lang="en-US" sz="1200" dirty="0" smtClean="0"/>
          </a:p>
          <a:p>
            <a:pPr lvl="1"/>
            <a:r>
              <a:rPr lang="en-US" sz="2000" dirty="0" smtClean="0"/>
              <a:t>"</a:t>
            </a:r>
            <a:r>
              <a:rPr lang="en-US" sz="2000" dirty="0" smtClean="0"/>
              <a:t>At most once" means that if there is sub-TLV related information, it should be always included. These restrictions need not apply to future sub-TLVs. Unrecognized sub-TLVs are ignored.</a:t>
            </a: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914400" y="2286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ja-JP" sz="2000"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from previous versions</a:t>
            </a:r>
            <a:endParaRPr lang="en-US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334000"/>
          </a:xfrm>
        </p:spPr>
        <p:txBody>
          <a:bodyPr/>
          <a:lstStyle/>
          <a:p>
            <a:r>
              <a:rPr lang="en-US" dirty="0" smtClean="0"/>
              <a:t>Added a </a:t>
            </a:r>
            <a:r>
              <a:rPr lang="en-US" dirty="0" smtClean="0"/>
              <a:t>new Section 3 To discuss Scalability and Timeliness</a:t>
            </a:r>
          </a:p>
          <a:p>
            <a:pPr lvl="1"/>
            <a:r>
              <a:rPr lang="en-US" dirty="0" smtClean="0"/>
              <a:t>Current Optical Node Property TLV encodes the following list of sub-TLVs: </a:t>
            </a:r>
            <a:endParaRPr lang="en-US" sz="1800" dirty="0" smtClean="0"/>
          </a:p>
          <a:p>
            <a:pPr lvl="1"/>
            <a:r>
              <a:rPr lang="en-US" dirty="0" smtClean="0"/>
              <a:t>In </a:t>
            </a:r>
            <a:r>
              <a:rPr lang="en-US" dirty="0" smtClean="0"/>
              <a:t>a rare case where the LSA exceeds the IP MTU limit, then the draft only allows the following sub-division rule (Section 3.1): </a:t>
            </a:r>
          </a:p>
          <a:p>
            <a:pPr lvl="2"/>
            <a:r>
              <a:rPr lang="en-US" dirty="0" smtClean="0"/>
              <a:t>Each sub-TLV will be packaged as the sole element in an OSPF TE LSA with a unique Link State ID. </a:t>
            </a:r>
            <a:endParaRPr lang="en-US" dirty="0" smtClean="0"/>
          </a:p>
          <a:p>
            <a:r>
              <a:rPr lang="en-US" dirty="0" smtClean="0"/>
              <a:t>Added text to explain dependency among sub-TLVs  and an implication of </a:t>
            </a:r>
            <a:r>
              <a:rPr lang="en-US" dirty="0" smtClean="0"/>
              <a:t>late or missing </a:t>
            </a:r>
            <a:r>
              <a:rPr lang="en-US" dirty="0" smtClean="0"/>
              <a:t>sub-TLVs.  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sz="1600" b="1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914400" y="2286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ja-JP" sz="2000"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Sub-Division Rules (Illustrations)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0" y="914400"/>
          <a:ext cx="5029200" cy="196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</a:tblGrid>
              <a:tr h="309282">
                <a:tc>
                  <a:txBody>
                    <a:bodyPr/>
                    <a:lstStyle/>
                    <a:p>
                      <a:r>
                        <a:rPr lang="en-US" dirty="0" smtClean="0"/>
                        <a:t>OSPF TE LSA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(LSA ID </a:t>
                      </a:r>
                      <a:r>
                        <a:rPr lang="en-US" baseline="0" dirty="0" smtClean="0"/>
                        <a:t>= ‘A’)</a:t>
                      </a:r>
                      <a:endParaRPr lang="en-US" dirty="0"/>
                    </a:p>
                  </a:txBody>
                  <a:tcPr/>
                </a:tc>
              </a:tr>
              <a:tr h="2835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Optical</a:t>
                      </a:r>
                      <a:r>
                        <a:rPr lang="en-US" sz="1400" baseline="0" dirty="0" smtClean="0"/>
                        <a:t> Node Property TLV</a:t>
                      </a:r>
                      <a:endParaRPr lang="en-US" sz="1400" dirty="0"/>
                    </a:p>
                  </a:txBody>
                  <a:tcPr/>
                </a:tc>
              </a:tr>
              <a:tr h="231962">
                <a:tc>
                  <a:txBody>
                    <a:bodyPr/>
                    <a:lstStyle/>
                    <a:p>
                      <a:pPr marL="4572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Resource Block Information Sub-TLV</a:t>
                      </a:r>
                    </a:p>
                  </a:txBody>
                  <a:tcPr/>
                </a:tc>
              </a:tr>
              <a:tr h="231962">
                <a:tc>
                  <a:txBody>
                    <a:bodyPr/>
                    <a:lstStyle/>
                    <a:p>
                      <a:pPr lvl="1"/>
                      <a:r>
                        <a:rPr lang="en-US" sz="1100" dirty="0" smtClean="0"/>
                        <a:t>Resource Pool Accessibility Sub-TLV 	</a:t>
                      </a:r>
                    </a:p>
                  </a:txBody>
                  <a:tcPr/>
                </a:tc>
              </a:tr>
              <a:tr h="231962">
                <a:tc>
                  <a:txBody>
                    <a:bodyPr/>
                    <a:lstStyle/>
                    <a:p>
                      <a:pPr lvl="1"/>
                      <a:r>
                        <a:rPr lang="en-US" sz="1100" dirty="0" smtClean="0"/>
                        <a:t>Resource Block Wavelength Constraints Sub-TLV</a:t>
                      </a:r>
                    </a:p>
                  </a:txBody>
                  <a:tcPr/>
                </a:tc>
              </a:tr>
              <a:tr h="231962">
                <a:tc>
                  <a:txBody>
                    <a:bodyPr/>
                    <a:lstStyle/>
                    <a:p>
                      <a:pPr lvl="1"/>
                      <a:r>
                        <a:rPr lang="en-US" sz="1100" dirty="0" smtClean="0"/>
                        <a:t>Resource Pool State Sub-TLV</a:t>
                      </a:r>
                    </a:p>
                  </a:txBody>
                  <a:tcPr/>
                </a:tc>
              </a:tr>
              <a:tr h="231962">
                <a:tc>
                  <a:txBody>
                    <a:bodyPr/>
                    <a:lstStyle/>
                    <a:p>
                      <a:pPr marL="4572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Block Shared Access Wavelength Availability Sub-TLV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3200400"/>
          <a:ext cx="3733800" cy="971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</a:tblGrid>
              <a:tr h="301171">
                <a:tc>
                  <a:txBody>
                    <a:bodyPr/>
                    <a:lstStyle/>
                    <a:p>
                      <a:r>
                        <a:rPr lang="en-US" dirty="0" smtClean="0"/>
                        <a:t>OSPF TE LSA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(LSA ID= </a:t>
                      </a:r>
                      <a:r>
                        <a:rPr lang="en-US" baseline="0" dirty="0" smtClean="0"/>
                        <a:t>‘B’)</a:t>
                      </a:r>
                      <a:endParaRPr lang="en-US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Optical</a:t>
                      </a:r>
                      <a:r>
                        <a:rPr lang="en-US" sz="1400" baseline="0" dirty="0" smtClean="0"/>
                        <a:t> Node Property TLV</a:t>
                      </a:r>
                      <a:endParaRPr lang="en-US" sz="1400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pPr marL="4572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Resource Block Information Sub-TLV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4267200"/>
          <a:ext cx="3733800" cy="971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</a:tblGrid>
              <a:tr h="301171">
                <a:tc>
                  <a:txBody>
                    <a:bodyPr/>
                    <a:lstStyle/>
                    <a:p>
                      <a:r>
                        <a:rPr lang="en-US" dirty="0" smtClean="0"/>
                        <a:t>OSPF TE LSA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(LSA ID= </a:t>
                      </a:r>
                      <a:r>
                        <a:rPr lang="en-US" baseline="0" dirty="0" smtClean="0"/>
                        <a:t>‘C’)</a:t>
                      </a:r>
                      <a:endParaRPr lang="en-US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Optical</a:t>
                      </a:r>
                      <a:r>
                        <a:rPr lang="en-US" sz="1400" baseline="0" dirty="0" smtClean="0"/>
                        <a:t> Node Property TLV</a:t>
                      </a:r>
                      <a:endParaRPr lang="en-US" sz="1400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pPr marL="4572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Resource Pool Accessibility Sub-TLV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" y="5334000"/>
          <a:ext cx="3733800" cy="971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</a:tblGrid>
              <a:tr h="301171">
                <a:tc>
                  <a:txBody>
                    <a:bodyPr/>
                    <a:lstStyle/>
                    <a:p>
                      <a:r>
                        <a:rPr lang="en-US" dirty="0" smtClean="0"/>
                        <a:t>OSPF TE LSA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(LSA ID= </a:t>
                      </a:r>
                      <a:r>
                        <a:rPr lang="en-US" baseline="0" dirty="0" smtClean="0"/>
                        <a:t>‘D’)</a:t>
                      </a:r>
                      <a:endParaRPr lang="en-US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Optical</a:t>
                      </a:r>
                      <a:r>
                        <a:rPr lang="en-US" sz="1400" baseline="0" dirty="0" smtClean="0"/>
                        <a:t> Node Property TLV</a:t>
                      </a:r>
                      <a:endParaRPr lang="en-US" sz="1400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pPr lvl="1"/>
                      <a:r>
                        <a:rPr lang="en-US" sz="1100" dirty="0" smtClean="0"/>
                        <a:t>Resource Block Wavelength Constraints Sub-TLV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648200" y="4724400"/>
          <a:ext cx="4114800" cy="971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01171">
                <a:tc>
                  <a:txBody>
                    <a:bodyPr/>
                    <a:lstStyle/>
                    <a:p>
                      <a:r>
                        <a:rPr lang="en-US" dirty="0" smtClean="0"/>
                        <a:t>OSPF TE LSA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(LSA ID </a:t>
                      </a:r>
                      <a:r>
                        <a:rPr lang="en-US" baseline="0" dirty="0" smtClean="0"/>
                        <a:t>= ‘F’)</a:t>
                      </a:r>
                      <a:endParaRPr lang="en-US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Optical</a:t>
                      </a:r>
                      <a:r>
                        <a:rPr lang="en-US" sz="1400" baseline="0" dirty="0" smtClean="0"/>
                        <a:t> Node Property TLV</a:t>
                      </a:r>
                      <a:endParaRPr lang="en-US" sz="1400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pPr marL="45720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Block Shared Access Wavelength Availability Sub-TLV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648200" y="3352800"/>
          <a:ext cx="4114800" cy="971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01171">
                <a:tc>
                  <a:txBody>
                    <a:bodyPr/>
                    <a:lstStyle/>
                    <a:p>
                      <a:r>
                        <a:rPr lang="en-US" dirty="0" smtClean="0"/>
                        <a:t>OSPF TE LSA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(LSA ID= </a:t>
                      </a:r>
                      <a:r>
                        <a:rPr lang="en-US" baseline="0" dirty="0" smtClean="0"/>
                        <a:t>‘E’)</a:t>
                      </a:r>
                      <a:endParaRPr lang="en-US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Optical</a:t>
                      </a:r>
                      <a:r>
                        <a:rPr lang="en-US" sz="1400" baseline="0" dirty="0" smtClean="0"/>
                        <a:t> Node Property TLV</a:t>
                      </a:r>
                      <a:endParaRPr lang="en-US" sz="1400" dirty="0"/>
                    </a:p>
                  </a:txBody>
                  <a:tcPr/>
                </a:tc>
              </a:tr>
              <a:tr h="301171">
                <a:tc>
                  <a:txBody>
                    <a:bodyPr/>
                    <a:lstStyle/>
                    <a:p>
                      <a:pPr lvl="1"/>
                      <a:r>
                        <a:rPr lang="en-US" sz="1100" dirty="0" smtClean="0"/>
                        <a:t>Resource Block Wavelength Constraints Sub-TLV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Bent Arrow 10"/>
          <p:cNvSpPr/>
          <p:nvPr/>
        </p:nvSpPr>
        <p:spPr>
          <a:xfrm rot="16200000" flipH="1">
            <a:off x="990600" y="2057400"/>
            <a:ext cx="685800" cy="1295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rot="5400000">
            <a:off x="7810500" y="2019300"/>
            <a:ext cx="609600" cy="1295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n-US" dirty="0" smtClean="0"/>
              <a:t>Revise document per WG mailing agreement by removing section 3.2 and then Ready </a:t>
            </a:r>
            <a:r>
              <a:rPr lang="en-US" dirty="0" smtClean="0"/>
              <a:t>for WG LC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otto-Template">
  <a:themeElements>
    <a:clrScheme name="Grotto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rotto-Templ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otto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otto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tto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Settings\Greg\Application Data\Microsoft\Templates\Grotto-Template.pot</Template>
  <TotalTime>3027</TotalTime>
  <Words>387</Words>
  <Application>Microsoft Office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Grotto-Template</vt:lpstr>
      <vt:lpstr>GMPLS OSPF Enhancement for Signal and Network Element Compatibility for Wavelength Switched Optical Networks   draft-ietf-ccamp-wson-signal-compatibility-ospf-07.txt</vt:lpstr>
      <vt:lpstr>Updates from previous versions</vt:lpstr>
      <vt:lpstr>Updates from previous versions</vt:lpstr>
      <vt:lpstr>Sub-Division Rules (Illustrations) 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Network Control Overview</dc:title>
  <dc:creator>Young Lee</dc:creator>
  <cp:lastModifiedBy>l73682</cp:lastModifiedBy>
  <cp:revision>141</cp:revision>
  <dcterms:created xsi:type="dcterms:W3CDTF">2004-07-24T21:08:18Z</dcterms:created>
  <dcterms:modified xsi:type="dcterms:W3CDTF">2011-11-10T23:51:28Z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1311045993</vt:lpwstr>
  </property>
  <property fmtid="{D5CDD505-2E9C-101B-9397-08002B2CF9AE}" pid="3" name="_ms_pID_725343">
    <vt:lpwstr>(2)/2RKKGEY9mIcZurSIsQduIQKbmS70t02ZtgFtTTqUFAi1uKlTpPRE7F6UgYes9TEGBs4IBHN
TZkw6Y/RhxmK2fIeFNh4ScT2NRhW8Z95/zcEUCftKfOx5OYLT4Zhyvcgj/P1RuZyo33xTQ0E
dN6oI+ny72l+iOGEdl+4IF3gdt0KjNZBpfK/c0d6Kb97ohP5eA/n00xg5aO7lFPGa5kLk+XD
Rlh7hicZ1WP9sCBqcZT7Z</vt:lpwstr>
  </property>
  <property fmtid="{D5CDD505-2E9C-101B-9397-08002B2CF9AE}" pid="4" name="_ms_pID_7253431">
    <vt:lpwstr>ZRGLdo5h0yS3VyJX+pUAk+VJRppU6yIYHrxtlNs+KcAWWX146Tu
47aCxOJ527563hKqja0FP4kfXstRr2q1k8N+g/y/taBvcw3hhTVX/skEcbAThqp1/rqn9KNz
duupHNbw2ihs6fxWuxNp/wAwhEwi1Rb35B7TmoWrm9atFw==</vt:lpwstr>
  </property>
</Properties>
</file>