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5" r:id="rId2"/>
    <p:sldId id="277" r:id="rId3"/>
    <p:sldId id="278" r:id="rId4"/>
    <p:sldId id="279" r:id="rId5"/>
    <p:sldId id="280" r:id="rId6"/>
    <p:sldId id="281" r:id="rId7"/>
    <p:sldId id="256" r:id="rId8"/>
    <p:sldId id="257" r:id="rId9"/>
    <p:sldId id="264" r:id="rId10"/>
    <p:sldId id="258" r:id="rId11"/>
    <p:sldId id="271" r:id="rId12"/>
    <p:sldId id="272" r:id="rId13"/>
    <p:sldId id="274" r:id="rId14"/>
    <p:sldId id="282" r:id="rId15"/>
    <p:sldId id="267" r:id="rId16"/>
    <p:sldId id="268" r:id="rId17"/>
    <p:sldId id="283" r:id="rId18"/>
    <p:sldId id="265" r:id="rId19"/>
    <p:sldId id="269" r:id="rId20"/>
    <p:sldId id="284" r:id="rId21"/>
    <p:sldId id="266" r:id="rId22"/>
    <p:sldId id="270" r:id="rId23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90" autoAdjust="0"/>
  </p:normalViewPr>
  <p:slideViewPr>
    <p:cSldViewPr>
      <p:cViewPr>
        <p:scale>
          <a:sx n="70" d="100"/>
          <a:sy n="70" d="100"/>
        </p:scale>
        <p:origin x="-93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C6806B2-7ED7-4D39-A0FF-A2C01E640283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AB372C0-E9E3-4795-9CA8-FD491E8F2E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7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send any combination of any streams.,</a:t>
            </a:r>
            <a:r>
              <a:rPr lang="en-US" baseline="0" dirty="0" smtClean="0"/>
              <a:t> from an “unlimited” pool, new members can join and send captures</a:t>
            </a:r>
          </a:p>
          <a:p>
            <a:r>
              <a:rPr lang="en-US" baseline="0" dirty="0" smtClean="0"/>
              <a:t>Other less complex cases devolve to this one, because the SSRC can change, making it similar to the infinite sources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awhile</a:t>
            </a:r>
            <a:r>
              <a:rPr lang="en-US" baseline="0" dirty="0" smtClean="0"/>
              <a:t> don’t get VC2 and VC3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long is the wait till</a:t>
            </a:r>
            <a:r>
              <a:rPr lang="en-US" baseline="0" dirty="0" smtClean="0"/>
              <a:t> know what to do with the new streams? How do you know </a:t>
            </a:r>
            <a:r>
              <a:rPr lang="en-US" baseline="0" dirty="0" err="1" smtClean="0"/>
              <a:t>SSRC4</a:t>
            </a:r>
            <a:r>
              <a:rPr lang="en-US" baseline="0" dirty="0" smtClean="0"/>
              <a:t> is VC2 and </a:t>
            </a:r>
            <a:r>
              <a:rPr lang="en-US" baseline="0" dirty="0" err="1" smtClean="0"/>
              <a:t>SSRC5</a:t>
            </a:r>
            <a:r>
              <a:rPr lang="en-US" baseline="0" dirty="0" smtClean="0"/>
              <a:t> is VC3?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78A9C-8C35-4FFE-B734-C1086F328929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llyn@cisco.com" TargetMode="External"/><Relationship Id="rId4" Type="http://schemas.openxmlformats.org/officeDocument/2006/relationships/hyperlink" Target="mailto:pauwitty@cisco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onathan@vidyo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RTP Usage for CLUE</a:t>
            </a:r>
            <a:br>
              <a:rPr lang="en-US" dirty="0" smtClean="0"/>
            </a:br>
            <a:r>
              <a:rPr lang="en-US" sz="3200" dirty="0" smtClean="0"/>
              <a:t>IETF 82 – 14 November 2011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Jonathan Lennox </a:t>
            </a:r>
            <a:r>
              <a:rPr lang="en-US" b="1" dirty="0" smtClean="0">
                <a:hlinkClick r:id="rId2"/>
              </a:rPr>
              <a:t>jonathan@vidyo.com</a:t>
            </a:r>
            <a:endParaRPr lang="en-US" b="1" dirty="0" smtClean="0"/>
          </a:p>
          <a:p>
            <a:r>
              <a:rPr lang="en-US" b="1" dirty="0"/>
              <a:t>Allyn </a:t>
            </a:r>
            <a:r>
              <a:rPr lang="en-US" b="1" dirty="0" smtClean="0"/>
              <a:t>Romanow </a:t>
            </a:r>
            <a:r>
              <a:rPr lang="en-US" b="1" dirty="0" smtClean="0">
                <a:hlinkClick r:id="rId3"/>
              </a:rPr>
              <a:t>allyn@cisco.com</a:t>
            </a:r>
            <a:endParaRPr lang="en-US" b="1" dirty="0" smtClean="0"/>
          </a:p>
          <a:p>
            <a:r>
              <a:rPr lang="en-US" dirty="0"/>
              <a:t>Paul </a:t>
            </a:r>
            <a:r>
              <a:rPr lang="en-US" dirty="0" smtClean="0"/>
              <a:t>Witty </a:t>
            </a:r>
            <a:r>
              <a:rPr lang="en-US" dirty="0" smtClean="0">
                <a:hlinkClick r:id="rId4"/>
              </a:rPr>
              <a:t>pauwitty@cisco.com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7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SSRCs 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Already in RTP packet</a:t>
            </a:r>
          </a:p>
          <a:p>
            <a:r>
              <a:rPr lang="en-US" dirty="0" smtClean="0"/>
              <a:t>Unique number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issue with SSRC: 3 streams sent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28800" y="2286000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05000" y="2895600"/>
            <a:ext cx="441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828800" y="3505200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8200" y="22098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432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3528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3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81200" y="23622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81200" y="30480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81200" y="37338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VC3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of 3 streams stop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28800" y="2286000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828800" y="2895600"/>
            <a:ext cx="2362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828800" y="3505200"/>
            <a:ext cx="2286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8200" y="22098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2819400"/>
            <a:ext cx="81259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SSRC 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3276600"/>
            <a:ext cx="81259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SSRC 3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514600" y="2743200"/>
            <a:ext cx="685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514600" y="3352800"/>
            <a:ext cx="6096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62000" y="2819400"/>
            <a:ext cx="9906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914400" y="3276600"/>
            <a:ext cx="8382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57400" y="2362200"/>
            <a:ext cx="607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VC1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057400" y="38100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81200" y="30480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VC2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VC2 and VC3 continue with different SSRC</a:t>
            </a:r>
            <a:endParaRPr lang="en-US" sz="3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28800" y="2743200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05000" y="3352800"/>
            <a:ext cx="1981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828800" y="3962400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828800" y="2208212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28800" y="1752600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8200" y="25908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16002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5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38200" y="213360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SSRC 4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2667000" y="3124200"/>
            <a:ext cx="3810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514600" y="3733800"/>
            <a:ext cx="3810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28800" y="28194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905000" y="22098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905000" y="1752600"/>
            <a:ext cx="5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VC3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cxnSp>
        <p:nvCxnSpPr>
          <p:cNvPr id="5" name="Straight Connector 4"/>
          <p:cNvCxnSpPr>
            <a:stCxn id="7" idx="2"/>
          </p:cNvCxnSpPr>
          <p:nvPr/>
        </p:nvCxnSpPr>
        <p:spPr>
          <a:xfrm>
            <a:off x="3124200" y="2285999"/>
            <a:ext cx="0" cy="3810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13245" y="170122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/>
          </a:p>
        </p:txBody>
      </p:sp>
      <p:cxnSp>
        <p:nvCxnSpPr>
          <p:cNvPr id="10" name="Straight Connector 9"/>
          <p:cNvCxnSpPr>
            <a:stCxn id="11" idx="2"/>
          </p:cNvCxnSpPr>
          <p:nvPr/>
        </p:nvCxnSpPr>
        <p:spPr>
          <a:xfrm>
            <a:off x="7907155" y="2300292"/>
            <a:ext cx="0" cy="3795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96200" y="1715517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</a:t>
            </a:r>
            <a:endParaRPr lang="en-US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24200" y="2514600"/>
            <a:ext cx="4782955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4410" y="2055166"/>
            <a:ext cx="17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SSRCS 1, 2, 3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24200" y="5179369"/>
            <a:ext cx="4782955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34410" y="4719935"/>
            <a:ext cx="17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SSRCS 1, 4, 5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147233" y="2861332"/>
            <a:ext cx="1953933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 decides to</a:t>
            </a:r>
          </a:p>
          <a:p>
            <a:pPr algn="ctr"/>
            <a:r>
              <a:rPr lang="en-US" sz="2400" dirty="0" smtClean="0"/>
              <a:t>Change VC2 &amp;</a:t>
            </a:r>
          </a:p>
          <a:p>
            <a:pPr algn="ctr"/>
            <a:r>
              <a:rPr lang="en-US" sz="2400" dirty="0" smtClean="0"/>
              <a:t>VC3</a:t>
            </a:r>
            <a:endParaRPr lang="en-US" sz="2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24200" y="4495800"/>
            <a:ext cx="4782955" cy="0"/>
          </a:xfrm>
          <a:prstGeom prst="straightConnector1">
            <a:avLst/>
          </a:prstGeom>
          <a:ln w="127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31150" y="4034135"/>
            <a:ext cx="3569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VC2 = SSRC 4; VC3 = SSRC 5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3600" y="3461497"/>
            <a:ext cx="0" cy="1720103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0254" y="3772614"/>
            <a:ext cx="1846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Aim is to</a:t>
            </a:r>
          </a:p>
          <a:p>
            <a:pPr algn="r"/>
            <a:r>
              <a:rPr lang="en-US" sz="2400" dirty="0" err="1" smtClean="0"/>
              <a:t>minimise</a:t>
            </a:r>
            <a:r>
              <a:rPr lang="en-US" sz="2400" dirty="0" smtClean="0"/>
              <a:t> this</a:t>
            </a:r>
          </a:p>
          <a:p>
            <a:pPr algn="r"/>
            <a:r>
              <a:rPr lang="en-US" sz="2400" dirty="0" smtClean="0"/>
              <a:t>time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8095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SSRCs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SSRC changes</a:t>
            </a:r>
          </a:p>
          <a:p>
            <a:pPr lvl="1"/>
            <a:r>
              <a:rPr lang="en-US" dirty="0" smtClean="0"/>
              <a:t>Requires metadata to link SSRC to CLUE capture</a:t>
            </a:r>
          </a:p>
          <a:p>
            <a:pPr lvl="1"/>
            <a:r>
              <a:rPr lang="en-US" dirty="0" smtClean="0"/>
              <a:t>Requires storage for lookup tables</a:t>
            </a:r>
          </a:p>
          <a:p>
            <a:pPr lvl="1"/>
            <a:r>
              <a:rPr lang="en-US" dirty="0" smtClean="0"/>
              <a:t>Timing  requirements for codec when SSRC changes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put metadata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CLUE message</a:t>
            </a:r>
          </a:p>
          <a:p>
            <a:pPr lvl="1"/>
            <a:r>
              <a:rPr lang="en-US" dirty="0" smtClean="0"/>
              <a:t> Advantage – reliable</a:t>
            </a:r>
          </a:p>
          <a:p>
            <a:pPr lvl="1"/>
            <a:r>
              <a:rPr lang="en-US" dirty="0" smtClean="0"/>
              <a:t>Disadvantage – reliability can cause large delays, esp. when lots of conference participants. Switching latency</a:t>
            </a:r>
          </a:p>
          <a:p>
            <a:r>
              <a:rPr lang="en-US" dirty="0" smtClean="0"/>
              <a:t>RTCP, e. g., new </a:t>
            </a:r>
            <a:r>
              <a:rPr lang="en-US" dirty="0" err="1" smtClean="0"/>
              <a:t>SDES</a:t>
            </a:r>
            <a:endParaRPr lang="en-US" dirty="0" smtClean="0"/>
          </a:p>
          <a:p>
            <a:pPr lvl="1"/>
            <a:r>
              <a:rPr lang="en-US" dirty="0" smtClean="0"/>
              <a:t>Advantage – in data path, can arrive early</a:t>
            </a:r>
          </a:p>
          <a:p>
            <a:pPr lvl="1"/>
            <a:r>
              <a:rPr lang="en-US" dirty="0" smtClean="0"/>
              <a:t>Disadvantage – RTCP lossy, receiver won’t know how to route media</a:t>
            </a:r>
          </a:p>
          <a:p>
            <a:pPr lvl="1"/>
            <a:r>
              <a:rPr lang="en-US" dirty="0" smtClean="0"/>
              <a:t>Can use </a:t>
            </a:r>
            <a:r>
              <a:rPr lang="en-US" dirty="0" err="1" smtClean="0"/>
              <a:t>acks</a:t>
            </a:r>
            <a:r>
              <a:rPr lang="en-US" dirty="0" smtClean="0"/>
              <a:t> and </a:t>
            </a:r>
            <a:r>
              <a:rPr lang="en-US" dirty="0" err="1" smtClean="0"/>
              <a:t>retrans</a:t>
            </a:r>
            <a:r>
              <a:rPr lang="en-US" dirty="0" smtClean="0"/>
              <a:t>, but can cause high latency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metadata</a:t>
            </a:r>
            <a:endParaRPr lang="en-US" dirty="0"/>
          </a:p>
        </p:txBody>
      </p:sp>
      <p:cxnSp>
        <p:nvCxnSpPr>
          <p:cNvPr id="5" name="Straight Connector 4"/>
          <p:cNvCxnSpPr>
            <a:stCxn id="7" idx="2"/>
          </p:cNvCxnSpPr>
          <p:nvPr/>
        </p:nvCxnSpPr>
        <p:spPr>
          <a:xfrm>
            <a:off x="3124200" y="2285999"/>
            <a:ext cx="0" cy="3810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13245" y="170122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/>
          </a:p>
        </p:txBody>
      </p:sp>
      <p:cxnSp>
        <p:nvCxnSpPr>
          <p:cNvPr id="10" name="Straight Connector 9"/>
          <p:cNvCxnSpPr>
            <a:stCxn id="11" idx="2"/>
          </p:cNvCxnSpPr>
          <p:nvPr/>
        </p:nvCxnSpPr>
        <p:spPr>
          <a:xfrm>
            <a:off x="7907155" y="2300292"/>
            <a:ext cx="0" cy="3795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96200" y="1715517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</a:t>
            </a:r>
            <a:endParaRPr lang="en-US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24200" y="2514600"/>
            <a:ext cx="4782955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4410" y="2055166"/>
            <a:ext cx="17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SSRCS 1, 2, 3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24200" y="6017569"/>
            <a:ext cx="4782955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34410" y="5558135"/>
            <a:ext cx="17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SSRCS 1, 4, 5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147233" y="2861332"/>
            <a:ext cx="1953933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 decides to</a:t>
            </a:r>
          </a:p>
          <a:p>
            <a:pPr algn="ctr"/>
            <a:r>
              <a:rPr lang="en-US" sz="2400" dirty="0" smtClean="0"/>
              <a:t>Change VC2 &amp;</a:t>
            </a:r>
          </a:p>
          <a:p>
            <a:pPr algn="ctr"/>
            <a:r>
              <a:rPr lang="en-US" sz="2400" dirty="0" smtClean="0"/>
              <a:t>VC3</a:t>
            </a:r>
            <a:endParaRPr lang="en-US" sz="2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24200" y="4495800"/>
            <a:ext cx="4782955" cy="0"/>
          </a:xfrm>
          <a:prstGeom prst="straightConnector1">
            <a:avLst/>
          </a:prstGeom>
          <a:ln w="127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31150" y="4034135"/>
            <a:ext cx="3569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VC2 = SSRC 4; VC3 = SSRC 5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3600" y="3461497"/>
            <a:ext cx="13633" cy="2556072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145" y="4326611"/>
            <a:ext cx="1143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High</a:t>
            </a:r>
          </a:p>
          <a:p>
            <a:pPr algn="r"/>
            <a:r>
              <a:rPr lang="en-US" sz="2400" dirty="0" smtClean="0"/>
              <a:t>Latency</a:t>
            </a:r>
            <a:endParaRPr lang="en-US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124199" y="5181600"/>
            <a:ext cx="4782955" cy="0"/>
          </a:xfrm>
          <a:prstGeom prst="straightConnector1">
            <a:avLst/>
          </a:prstGeom>
          <a:ln w="12700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449438" y="4742110"/>
            <a:ext cx="413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Acknowledge updated mapping</a:t>
            </a:r>
          </a:p>
        </p:txBody>
      </p:sp>
    </p:spTree>
    <p:extLst>
      <p:ext uri="{BB962C8B-B14F-4D97-AF65-F5344CB8AC3E}">
        <p14:creationId xmlns:p14="http://schemas.microsoft.com/office/powerpoint/2010/main" val="610864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 ID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Tag media packet with </a:t>
            </a:r>
            <a:r>
              <a:rPr lang="en-US" dirty="0" err="1" smtClean="0"/>
              <a:t>muxID</a:t>
            </a:r>
            <a:endParaRPr lang="en-US" dirty="0" smtClean="0"/>
          </a:p>
          <a:p>
            <a:pPr lvl="1"/>
            <a:r>
              <a:rPr lang="en-US" dirty="0" smtClean="0"/>
              <a:t>Header extension</a:t>
            </a:r>
          </a:p>
          <a:p>
            <a:r>
              <a:rPr lang="en-US" dirty="0" smtClean="0"/>
              <a:t>Advantage – no lag time when SSRC changes</a:t>
            </a:r>
          </a:p>
          <a:p>
            <a:pPr lvl="1"/>
            <a:r>
              <a:rPr lang="en-US" dirty="0" smtClean="0"/>
              <a:t>When stream changes, </a:t>
            </a:r>
            <a:r>
              <a:rPr lang="en-US" dirty="0" err="1" smtClean="0"/>
              <a:t>muxID</a:t>
            </a:r>
            <a:r>
              <a:rPr lang="en-US" dirty="0" smtClean="0"/>
              <a:t> can remain </a:t>
            </a:r>
          </a:p>
          <a:p>
            <a:pPr lvl="1"/>
            <a:r>
              <a:rPr lang="en-US" dirty="0" smtClean="0"/>
              <a:t>Receiver can add useful info to </a:t>
            </a:r>
            <a:r>
              <a:rPr lang="en-US" dirty="0" err="1" smtClean="0"/>
              <a:t>muxID</a:t>
            </a:r>
            <a:endParaRPr lang="en-US" dirty="0" smtClean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 ID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Disadvantage – high processing costs</a:t>
            </a:r>
          </a:p>
          <a:p>
            <a:pPr lvl="1"/>
            <a:r>
              <a:rPr lang="en-US" dirty="0" smtClean="0"/>
              <a:t>Scoped only within one hop</a:t>
            </a:r>
          </a:p>
          <a:p>
            <a:pPr lvl="1"/>
            <a:r>
              <a:rPr lang="en-US" dirty="0" smtClean="0"/>
              <a:t>Adding, modifying expensive due to SRTP auth</a:t>
            </a:r>
          </a:p>
          <a:p>
            <a:pPr lvl="1"/>
            <a:r>
              <a:rPr lang="en-US" dirty="0" smtClean="0"/>
              <a:t> requires re-auth of whole packet, could limit throughput</a:t>
            </a:r>
          </a:p>
          <a:p>
            <a:pPr lvl="1"/>
            <a:r>
              <a:rPr lang="en-US" dirty="0" smtClean="0"/>
              <a:t>Might need to re-auth due to SDP anyway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Multiplexing: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telepresence</a:t>
            </a:r>
            <a:r>
              <a:rPr lang="en-US" dirty="0" smtClean="0"/>
              <a:t> session has lots of sources</a:t>
            </a:r>
          </a:p>
          <a:p>
            <a:pPr lvl="1"/>
            <a:r>
              <a:rPr lang="en-US" dirty="0" smtClean="0"/>
              <a:t>Dozens at a time</a:t>
            </a:r>
          </a:p>
          <a:p>
            <a:pPr lvl="2"/>
            <a:r>
              <a:rPr lang="en-US" dirty="0" smtClean="0"/>
              <a:t>e.g. for a continuous presence screen</a:t>
            </a:r>
          </a:p>
          <a:p>
            <a:pPr lvl="1"/>
            <a:r>
              <a:rPr lang="en-US" dirty="0" smtClean="0"/>
              <a:t>Out of a pool of hundreds possible</a:t>
            </a:r>
          </a:p>
          <a:p>
            <a:r>
              <a:rPr lang="en-US" dirty="0" smtClean="0"/>
              <a:t>Sessions have asymmetric numbers of sources</a:t>
            </a:r>
          </a:p>
          <a:p>
            <a:r>
              <a:rPr lang="en-US" dirty="0" smtClean="0"/>
              <a:t>So the usual SIP model (a single media source per session) doesn’t scale, and is needlessly complex.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3671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Multiplex IDs</a:t>
            </a:r>
            <a:endParaRPr lang="en-US" dirty="0"/>
          </a:p>
        </p:txBody>
      </p:sp>
      <p:cxnSp>
        <p:nvCxnSpPr>
          <p:cNvPr id="5" name="Straight Connector 4"/>
          <p:cNvCxnSpPr>
            <a:stCxn id="7" idx="2"/>
          </p:cNvCxnSpPr>
          <p:nvPr/>
        </p:nvCxnSpPr>
        <p:spPr>
          <a:xfrm>
            <a:off x="3124200" y="2285999"/>
            <a:ext cx="0" cy="3810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13245" y="170122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/>
          </a:p>
        </p:txBody>
      </p:sp>
      <p:cxnSp>
        <p:nvCxnSpPr>
          <p:cNvPr id="10" name="Straight Connector 9"/>
          <p:cNvCxnSpPr>
            <a:stCxn id="11" idx="2"/>
          </p:cNvCxnSpPr>
          <p:nvPr/>
        </p:nvCxnSpPr>
        <p:spPr>
          <a:xfrm>
            <a:off x="7907155" y="2300292"/>
            <a:ext cx="0" cy="3795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96200" y="1715517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</a:t>
            </a:r>
            <a:endParaRPr lang="en-US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24200" y="2514600"/>
            <a:ext cx="4782955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4410" y="2055166"/>
            <a:ext cx="17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SSRCS 1, 2, 3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24200" y="4645969"/>
            <a:ext cx="4782955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40842" y="4201319"/>
            <a:ext cx="438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SSRCS 1, 4, 5 with updated Multiplex IDs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147233" y="2861332"/>
            <a:ext cx="1953933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 decides to</a:t>
            </a:r>
          </a:p>
          <a:p>
            <a:pPr algn="ctr"/>
            <a:r>
              <a:rPr lang="en-US" sz="2400" dirty="0" smtClean="0"/>
              <a:t>Change VC2 &amp;</a:t>
            </a:r>
          </a:p>
          <a:p>
            <a:pPr algn="ctr"/>
            <a:r>
              <a:rPr lang="en-US" sz="2400" dirty="0" smtClean="0"/>
              <a:t>VC3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3600" y="3461497"/>
            <a:ext cx="0" cy="1184472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03778" y="3646162"/>
            <a:ext cx="1143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Low</a:t>
            </a:r>
          </a:p>
          <a:p>
            <a:pPr algn="r"/>
            <a:r>
              <a:rPr lang="en-US" sz="2400" dirty="0" smtClean="0"/>
              <a:t>Latency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803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Scheme,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MuxID</a:t>
            </a:r>
            <a:r>
              <a:rPr lang="en-US" dirty="0" smtClean="0"/>
              <a:t> only in packet of the first frame of media (typically an IDR/GDR).</a:t>
            </a:r>
          </a:p>
          <a:p>
            <a:r>
              <a:rPr lang="en-US" dirty="0" smtClean="0"/>
              <a:t>All other packets </a:t>
            </a:r>
            <a:r>
              <a:rPr lang="en-US" dirty="0" err="1" smtClean="0"/>
              <a:t>demux</a:t>
            </a:r>
            <a:r>
              <a:rPr lang="en-US" dirty="0" smtClean="0"/>
              <a:t> using only the SSRC</a:t>
            </a:r>
          </a:p>
          <a:p>
            <a:r>
              <a:rPr lang="en-US" dirty="0" smtClean="0"/>
              <a:t>Advantage - Mitigates high switching latency and high processing cost</a:t>
            </a:r>
          </a:p>
          <a:p>
            <a:r>
              <a:rPr lang="en-US" dirty="0" smtClean="0"/>
              <a:t>Can’t send without IDR so must wait anyway</a:t>
            </a:r>
          </a:p>
          <a:p>
            <a:endParaRPr lang="en-US" dirty="0" smtClean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complexity in demuxing – check if </a:t>
            </a:r>
            <a:r>
              <a:rPr lang="en-US" dirty="0" err="1" smtClean="0"/>
              <a:t>muxID</a:t>
            </a:r>
            <a:r>
              <a:rPr lang="en-US" dirty="0" smtClean="0"/>
              <a:t>, if not use SSRC</a:t>
            </a:r>
          </a:p>
          <a:p>
            <a:r>
              <a:rPr lang="en-US" dirty="0" smtClean="0"/>
              <a:t>Needs more investigation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 all sources (of the same media type) over a single RTP session, single transport flow.</a:t>
            </a:r>
          </a:p>
          <a:p>
            <a:pPr lvl="1"/>
            <a:r>
              <a:rPr lang="en-US" dirty="0" smtClean="0"/>
              <a:t>Protocol behavior is straightforward</a:t>
            </a:r>
          </a:p>
          <a:p>
            <a:pPr lvl="1"/>
            <a:r>
              <a:rPr lang="en-US" dirty="0" smtClean="0"/>
              <a:t>NAT traversal is fast, port consumption is low.</a:t>
            </a:r>
          </a:p>
          <a:p>
            <a:pPr lvl="1"/>
            <a:r>
              <a:rPr lang="en-US" dirty="0" smtClean="0"/>
              <a:t>SDP is small, and looks “normal” to </a:t>
            </a:r>
            <a:r>
              <a:rPr lang="en-US" dirty="0" err="1" smtClean="0"/>
              <a:t>middleboxes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was always part of RFC 3550 (RTP), but not widely used until recently.</a:t>
            </a:r>
          </a:p>
        </p:txBody>
      </p:sp>
    </p:spTree>
    <p:extLst>
      <p:ext uri="{BB962C8B-B14F-4D97-AF65-F5344CB8AC3E}">
        <p14:creationId xmlns:p14="http://schemas.microsoft.com/office/powerpoint/2010/main" val="115982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multiplexing: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may be cases where we still need to use multiple RTP sessions</a:t>
            </a:r>
          </a:p>
          <a:p>
            <a:pPr lvl="1"/>
            <a:r>
              <a:rPr lang="en-US" dirty="0" smtClean="0"/>
              <a:t>Most obviously, if sources should have different transport characteristics, e.g. different </a:t>
            </a:r>
            <a:r>
              <a:rPr lang="en-US" dirty="0" err="1" smtClean="0"/>
              <a:t>QoS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doesn’t preclude having those sessions themselves carry multiple sources!</a:t>
            </a:r>
          </a:p>
        </p:txBody>
      </p:sp>
    </p:spTree>
    <p:extLst>
      <p:ext uri="{BB962C8B-B14F-4D97-AF65-F5344CB8AC3E}">
        <p14:creationId xmlns:p14="http://schemas.microsoft.com/office/powerpoint/2010/main" val="178280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multiplexing: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Some things get complicated</a:t>
            </a:r>
          </a:p>
          <a:p>
            <a:pPr marL="742950" lvl="2" indent="-342900"/>
            <a:r>
              <a:rPr lang="en-US" dirty="0" smtClean="0"/>
              <a:t>One-source-per-session was a fairly pervasive assumption.</a:t>
            </a:r>
          </a:p>
          <a:p>
            <a:pPr marL="1200150" lvl="3" indent="-342900"/>
            <a:r>
              <a:rPr lang="en-US" dirty="0" smtClean="0"/>
              <a:t>Even though RTP always supported source multiplex.</a:t>
            </a:r>
          </a:p>
          <a:p>
            <a:pPr marL="742950" lvl="2" indent="-342900"/>
            <a:r>
              <a:rPr lang="en-US" dirty="0" smtClean="0"/>
              <a:t>Details of RTCP behavior.</a:t>
            </a:r>
          </a:p>
          <a:p>
            <a:pPr marL="742950" lvl="2" indent="-342900"/>
            <a:r>
              <a:rPr lang="en-US" dirty="0" smtClean="0"/>
              <a:t>Backward compatibility.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Not in scope for CLUE – general IETF architecture.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See:</a:t>
            </a:r>
          </a:p>
          <a:p>
            <a:pPr marL="742950" lvl="2" indent="-342900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draft-westerlund-avtcore-multiplex-architecture-00</a:t>
            </a:r>
          </a:p>
          <a:p>
            <a:pPr marL="742950" lvl="2" indent="-342900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draft-lennox-rtcweb-rtp-media-type-mux-00</a:t>
            </a:r>
            <a:endParaRPr lang="en-US" sz="2000" dirty="0" smtClean="0"/>
          </a:p>
          <a:p>
            <a:pPr marL="742950" lvl="2" indent="-342900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AVTCORE </a:t>
            </a:r>
            <a:r>
              <a:rPr lang="en-US" dirty="0" smtClean="0"/>
              <a:t>WG, and probably other groups too.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74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CLUE-specific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you receive a source, you need to know </a:t>
            </a:r>
            <a:r>
              <a:rPr lang="en-US" i="1" dirty="0" smtClean="0"/>
              <a:t>why</a:t>
            </a:r>
            <a:r>
              <a:rPr lang="en-US" dirty="0" smtClean="0"/>
              <a:t> you’re receiving it.</a:t>
            </a:r>
            <a:endParaRPr lang="en-US" dirty="0"/>
          </a:p>
          <a:p>
            <a:pPr lvl="1"/>
            <a:r>
              <a:rPr lang="en-US" dirty="0" smtClean="0"/>
              <a:t>Which requested capture it corresponds to.</a:t>
            </a:r>
          </a:p>
          <a:p>
            <a:r>
              <a:rPr lang="en-US" dirty="0" smtClean="0"/>
              <a:t>This can change dynamically</a:t>
            </a:r>
          </a:p>
          <a:p>
            <a:pPr lvl="1"/>
            <a:r>
              <a:rPr lang="en-US" dirty="0" smtClean="0"/>
              <a:t>Source collision / restart.</a:t>
            </a:r>
          </a:p>
          <a:p>
            <a:pPr lvl="1"/>
            <a:r>
              <a:rPr lang="en-US" dirty="0" smtClean="0"/>
              <a:t>Switched captures.</a:t>
            </a:r>
          </a:p>
          <a:p>
            <a:pPr lvl="1"/>
            <a:r>
              <a:rPr lang="en-US" dirty="0" smtClean="0"/>
              <a:t>Source moving between switched captures.</a:t>
            </a:r>
          </a:p>
          <a:p>
            <a:pPr lvl="2"/>
            <a:r>
              <a:rPr lang="en-US" dirty="0" smtClean="0"/>
              <a:t>Three camera to two screen: LC → LR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→</a:t>
            </a:r>
            <a:r>
              <a:rPr lang="en-US" dirty="0"/>
              <a:t>  CR </a:t>
            </a:r>
            <a:r>
              <a:rPr lang="en-US" dirty="0" smtClean="0"/>
              <a:t>→ LR</a:t>
            </a:r>
          </a:p>
          <a:p>
            <a:r>
              <a:rPr lang="en-US" dirty="0" smtClean="0"/>
              <a:t>This is needed before stream decoding starts.</a:t>
            </a:r>
          </a:p>
          <a:p>
            <a:pPr lvl="1"/>
            <a:r>
              <a:rPr lang="en-US" dirty="0" smtClean="0"/>
              <a:t>Many systems: which screen to display on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→</a:t>
            </a:r>
            <a:r>
              <a:rPr lang="en-US" dirty="0" smtClean="0"/>
              <a:t> which decoder hardware to use.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2475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Demultiplexing RTP Streams in Same Session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to Consider: Infinite Sources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00" y="1600200"/>
            <a:ext cx="1066800" cy="533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524000" y="2971800"/>
            <a:ext cx="1066800" cy="533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524000" y="4343400"/>
            <a:ext cx="1066800" cy="533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315200" y="3048000"/>
            <a:ext cx="1066800" cy="533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43400" y="2895600"/>
            <a:ext cx="10668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14600" y="1676400"/>
            <a:ext cx="23622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3" idx="3"/>
          </p:cNvCxnSpPr>
          <p:nvPr/>
        </p:nvCxnSpPr>
        <p:spPr>
          <a:xfrm>
            <a:off x="2549922" y="1861066"/>
            <a:ext cx="2022078" cy="103453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14600" y="2057400"/>
            <a:ext cx="1981200" cy="10668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590800" y="3657600"/>
            <a:ext cx="2057400" cy="76200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3"/>
          </p:cNvCxnSpPr>
          <p:nvPr/>
        </p:nvCxnSpPr>
        <p:spPr>
          <a:xfrm flipV="1">
            <a:off x="2590800" y="3733800"/>
            <a:ext cx="2133600" cy="876300"/>
          </a:xfrm>
          <a:prstGeom prst="straightConnector1">
            <a:avLst/>
          </a:prstGeom>
          <a:ln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8" idx="2"/>
          </p:cNvCxnSpPr>
          <p:nvPr/>
        </p:nvCxnSpPr>
        <p:spPr>
          <a:xfrm>
            <a:off x="2590800" y="3048000"/>
            <a:ext cx="1752600" cy="2286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3"/>
          </p:cNvCxnSpPr>
          <p:nvPr/>
        </p:nvCxnSpPr>
        <p:spPr>
          <a:xfrm>
            <a:off x="2590800" y="3238500"/>
            <a:ext cx="1752600" cy="1524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590800" y="3429000"/>
            <a:ext cx="1828800" cy="762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410200" y="3048000"/>
            <a:ext cx="18288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410200" y="3200400"/>
            <a:ext cx="1905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410200" y="3429000"/>
            <a:ext cx="1905000" cy="1588"/>
          </a:xfrm>
          <a:prstGeom prst="straightConnector1">
            <a:avLst/>
          </a:prstGeom>
          <a:ln>
            <a:solidFill>
              <a:srgbClr val="66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24000" y="1676400"/>
            <a:ext cx="102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EndPoint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524000" y="3048000"/>
            <a:ext cx="102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EndPoint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524000" y="4419600"/>
            <a:ext cx="102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EndPoint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315200" y="3124200"/>
            <a:ext cx="102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EndPoint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528857" y="30480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MCU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2667000" y="3733800"/>
            <a:ext cx="2209800" cy="990600"/>
          </a:xfrm>
          <a:prstGeom prst="straightConnector1">
            <a:avLst/>
          </a:prstGeom>
          <a:ln>
            <a:solidFill>
              <a:srgbClr val="66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381000" y="1752600"/>
            <a:ext cx="1066800" cy="533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457200" y="2667000"/>
            <a:ext cx="1066800" cy="533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457200" y="3657600"/>
            <a:ext cx="1066800" cy="533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</a:t>
            </a:r>
            <a:r>
              <a:rPr lang="en-US" dirty="0" err="1" smtClean="0"/>
              <a:t>Demultiplex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SSRC</a:t>
            </a:r>
          </a:p>
          <a:p>
            <a:pPr lvl="0"/>
            <a:r>
              <a:rPr lang="en-US" dirty="0" err="1" smtClean="0"/>
              <a:t>MuxID</a:t>
            </a:r>
            <a:endParaRPr lang="en-US" dirty="0" smtClean="0"/>
          </a:p>
          <a:p>
            <a:pPr lvl="0"/>
            <a:r>
              <a:rPr lang="en-US" dirty="0" smtClean="0"/>
              <a:t>Hybrid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3556</TotalTime>
  <Words>853</Words>
  <Application>Microsoft Macintosh PowerPoint</Application>
  <PresentationFormat>On-screen Show (4:3)</PresentationFormat>
  <Paragraphs>152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RTP Usage for CLUE IETF 82 – 14 November 2011</vt:lpstr>
      <vt:lpstr>Source Multiplexing: Motivation</vt:lpstr>
      <vt:lpstr>Source multiplexing</vt:lpstr>
      <vt:lpstr>Source multiplexing: exceptions</vt:lpstr>
      <vt:lpstr>Source multiplexing: complications</vt:lpstr>
      <vt:lpstr>CLUE-specific Complications</vt:lpstr>
      <vt:lpstr>  Demultiplexing RTP Streams in Same Session</vt:lpstr>
      <vt:lpstr>Case to Consider: Infinite Sources</vt:lpstr>
      <vt:lpstr>How to Demultiplex</vt:lpstr>
      <vt:lpstr>SSRCs Pros</vt:lpstr>
      <vt:lpstr>The issue with SSRC: 3 streams sent</vt:lpstr>
      <vt:lpstr>2 of 3 streams stop</vt:lpstr>
      <vt:lpstr>VC2 and VC3 continue with different SSRC</vt:lpstr>
      <vt:lpstr>Timeline</vt:lpstr>
      <vt:lpstr>SSRCs Challenges</vt:lpstr>
      <vt:lpstr>Where to put metadata </vt:lpstr>
      <vt:lpstr>Sending metadata</vt:lpstr>
      <vt:lpstr>Multiplex ID Advantages</vt:lpstr>
      <vt:lpstr>Multiplex ID Cons</vt:lpstr>
      <vt:lpstr>Sending Multiplex IDs</vt:lpstr>
      <vt:lpstr>Hybrid Scheme, Pros and Cons</vt:lpstr>
      <vt:lpstr>Hybrid Challenges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Mary Barnes</cp:lastModifiedBy>
  <cp:revision>94</cp:revision>
  <dcterms:created xsi:type="dcterms:W3CDTF">2011-11-08T18:36:05Z</dcterms:created>
  <dcterms:modified xsi:type="dcterms:W3CDTF">2011-11-12T13:55:26Z</dcterms:modified>
</cp:coreProperties>
</file>