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4" d="100"/>
          <a:sy n="64" d="100"/>
        </p:scale>
        <p:origin x="-72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361EF5-AB33-CC4F-8539-E72ECF753EDF}" type="datetimeFigureOut">
              <a:rPr lang="en-US" smtClean="0"/>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1813262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61EF5-AB33-CC4F-8539-E72ECF753EDF}" type="datetimeFigureOut">
              <a:rPr lang="en-US" smtClean="0"/>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3296323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61EF5-AB33-CC4F-8539-E72ECF753EDF}" type="datetimeFigureOut">
              <a:rPr lang="en-US" smtClean="0"/>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2130686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3297730" y="6356350"/>
            <a:ext cx="2133600" cy="365125"/>
          </a:xfrm>
        </p:spPr>
        <p:txBody>
          <a:bodyPr/>
          <a:lstStyle/>
          <a:p>
            <a:fld id="{3B361EF5-AB33-CC4F-8539-E72ECF753EDF}" type="datetimeFigureOut">
              <a:rPr lang="en-US" smtClean="0"/>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dirty="0"/>
          </a:p>
        </p:txBody>
      </p:sp>
      <p:pic>
        <p:nvPicPr>
          <p:cNvPr id="7" name="Picture 6"/>
          <p:cNvPicPr>
            <a:picLocks noChangeAspect="1"/>
          </p:cNvPicPr>
          <p:nvPr userDrawn="1"/>
        </p:nvPicPr>
        <p:blipFill>
          <a:blip r:embed="rId2"/>
          <a:stretch>
            <a:fillRect/>
          </a:stretch>
        </p:blipFill>
        <p:spPr>
          <a:xfrm>
            <a:off x="323850" y="6123506"/>
            <a:ext cx="1263505" cy="678152"/>
          </a:xfrm>
          <a:prstGeom prst="rect">
            <a:avLst/>
          </a:prstGeom>
        </p:spPr>
      </p:pic>
    </p:spTree>
    <p:extLst>
      <p:ext uri="{BB962C8B-B14F-4D97-AF65-F5344CB8AC3E}">
        <p14:creationId xmlns:p14="http://schemas.microsoft.com/office/powerpoint/2010/main" val="1309129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361EF5-AB33-CC4F-8539-E72ECF753EDF}" type="datetimeFigureOut">
              <a:rPr lang="en-US" smtClean="0"/>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898742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361EF5-AB33-CC4F-8539-E72ECF753EDF}" type="datetimeFigureOut">
              <a:rPr lang="en-US" smtClean="0"/>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1595174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361EF5-AB33-CC4F-8539-E72ECF753EDF}" type="datetimeFigureOut">
              <a:rPr lang="en-US" smtClean="0"/>
              <a:t>11/13/11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4195324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361EF5-AB33-CC4F-8539-E72ECF753EDF}" type="datetimeFigureOut">
              <a:rPr lang="en-US" smtClean="0"/>
              <a:t>11/13/11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4180955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361EF5-AB33-CC4F-8539-E72ECF753EDF}" type="datetimeFigureOut">
              <a:rPr lang="en-US" smtClean="0"/>
              <a:t>11/13/11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312613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61EF5-AB33-CC4F-8539-E72ECF753EDF}" type="datetimeFigureOut">
              <a:rPr lang="en-US" smtClean="0"/>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2435213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61EF5-AB33-CC4F-8539-E72ECF753EDF}" type="datetimeFigureOut">
              <a:rPr lang="en-US" smtClean="0"/>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3DCD91-4886-BD4A-9459-FCFE034F8674}" type="slidenum">
              <a:rPr lang="en-US" smtClean="0"/>
              <a:t>‹#›</a:t>
            </a:fld>
            <a:endParaRPr lang="en-US"/>
          </a:p>
        </p:txBody>
      </p:sp>
    </p:spTree>
    <p:extLst>
      <p:ext uri="{BB962C8B-B14F-4D97-AF65-F5344CB8AC3E}">
        <p14:creationId xmlns:p14="http://schemas.microsoft.com/office/powerpoint/2010/main" val="24223479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361EF5-AB33-CC4F-8539-E72ECF753EDF}" type="datetimeFigureOut">
              <a:rPr lang="en-US" smtClean="0"/>
              <a:t>11/13/11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3DCD91-4886-BD4A-9459-FCFE034F8674}" type="slidenum">
              <a:rPr lang="en-US" smtClean="0"/>
              <a:t>‹#›</a:t>
            </a:fld>
            <a:endParaRPr lang="en-US" dirty="0"/>
          </a:p>
        </p:txBody>
      </p:sp>
    </p:spTree>
    <p:extLst>
      <p:ext uri="{BB962C8B-B14F-4D97-AF65-F5344CB8AC3E}">
        <p14:creationId xmlns:p14="http://schemas.microsoft.com/office/powerpoint/2010/main" val="25172137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datatracker.ietf.org/doc/draft-ietf-clue-framework/" TargetMode="External"/><Relationship Id="rId4" Type="http://schemas.openxmlformats.org/officeDocument/2006/relationships/hyperlink" Target="http://datatracker.ietf.org/doc/draft-wenger-clue-transport/" TargetMode="External"/><Relationship Id="rId1" Type="http://schemas.openxmlformats.org/officeDocument/2006/relationships/slideLayout" Target="../slideLayouts/slideLayout2.xml"/><Relationship Id="rId2" Type="http://schemas.openxmlformats.org/officeDocument/2006/relationships/hyperlink" Target="http://datatracker.ietf.org/doc/draft-ietf-clue-telepresence-use-cas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CLUE WG</a:t>
            </a:r>
            <a:br>
              <a:rPr lang="en-US" b="1" dirty="0"/>
            </a:br>
            <a:r>
              <a:rPr lang="en-US" b="1" dirty="0"/>
              <a:t/>
            </a:r>
            <a:br>
              <a:rPr lang="en-US" b="1" dirty="0"/>
            </a:br>
            <a:r>
              <a:rPr lang="en-US" b="1" dirty="0"/>
              <a:t>IETF-</a:t>
            </a:r>
            <a:r>
              <a:rPr lang="en-US" b="1" dirty="0" smtClean="0"/>
              <a:t>82</a:t>
            </a:r>
            <a:endParaRPr lang="en-US" dirty="0"/>
          </a:p>
        </p:txBody>
      </p:sp>
      <p:sp>
        <p:nvSpPr>
          <p:cNvPr id="3" name="Subtitle 2"/>
          <p:cNvSpPr>
            <a:spLocks noGrp="1"/>
          </p:cNvSpPr>
          <p:nvPr>
            <p:ph type="subTitle" idx="1"/>
          </p:nvPr>
        </p:nvSpPr>
        <p:spPr>
          <a:xfrm>
            <a:off x="1371600" y="4885484"/>
            <a:ext cx="6400800" cy="1074807"/>
          </a:xfrm>
        </p:spPr>
        <p:txBody>
          <a:bodyPr>
            <a:normAutofit fontScale="92500" lnSpcReduction="10000"/>
          </a:bodyPr>
          <a:lstStyle/>
          <a:p>
            <a:r>
              <a:rPr lang="da-DK" b="1" dirty="0">
                <a:solidFill>
                  <a:schemeClr val="tx1"/>
                </a:solidFill>
              </a:rPr>
              <a:t>Mary Barnes (WG </a:t>
            </a:r>
            <a:r>
              <a:rPr lang="da-DK" b="1" dirty="0" err="1">
                <a:solidFill>
                  <a:schemeClr val="tx1"/>
                </a:solidFill>
              </a:rPr>
              <a:t>co-chair</a:t>
            </a:r>
            <a:r>
              <a:rPr lang="da-DK" b="1" dirty="0">
                <a:solidFill>
                  <a:schemeClr val="tx1"/>
                </a:solidFill>
              </a:rPr>
              <a:t>)</a:t>
            </a:r>
          </a:p>
          <a:p>
            <a:r>
              <a:rPr lang="fi-FI" b="1" dirty="0" smtClean="0">
                <a:solidFill>
                  <a:schemeClr val="tx1"/>
                </a:solidFill>
              </a:rPr>
              <a:t>Paul </a:t>
            </a:r>
            <a:r>
              <a:rPr lang="fi-FI" b="1" dirty="0" err="1">
                <a:solidFill>
                  <a:schemeClr val="tx1"/>
                </a:solidFill>
              </a:rPr>
              <a:t>Kyzivat</a:t>
            </a:r>
            <a:r>
              <a:rPr lang="fi-FI" b="1" dirty="0">
                <a:solidFill>
                  <a:schemeClr val="tx1"/>
                </a:solidFill>
              </a:rPr>
              <a:t> (WG </a:t>
            </a:r>
            <a:r>
              <a:rPr lang="fi-FI" b="1" dirty="0" err="1">
                <a:solidFill>
                  <a:schemeClr val="tx1"/>
                </a:solidFill>
              </a:rPr>
              <a:t>co-chair</a:t>
            </a:r>
            <a:r>
              <a:rPr lang="fi-FI" b="1" dirty="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96590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a:xfrm>
            <a:off x="619777" y="1220389"/>
            <a:ext cx="8229600" cy="4929219"/>
          </a:xfrm>
        </p:spPr>
        <p:txBody>
          <a:bodyPr>
            <a:noAutofit/>
          </a:bodyPr>
          <a:lstStyle/>
          <a:p>
            <a:r>
              <a:rPr lang="en-US" sz="1600" b="1"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a:t>
            </a:r>
            <a:r>
              <a:rPr lang="en-US" sz="1600" b="1" dirty="0" smtClean="0"/>
              <a:t>to:</a:t>
            </a:r>
          </a:p>
          <a:p>
            <a:pPr lvl="1"/>
            <a:r>
              <a:rPr lang="en-US" sz="1400" b="1" dirty="0" smtClean="0"/>
              <a:t>the </a:t>
            </a:r>
            <a:r>
              <a:rPr lang="en-US" sz="1400" b="1" dirty="0"/>
              <a:t>IETF plenary session, </a:t>
            </a:r>
            <a:endParaRPr lang="en-US" sz="1400" b="1" dirty="0" smtClean="0"/>
          </a:p>
          <a:p>
            <a:pPr lvl="1"/>
            <a:r>
              <a:rPr lang="en-US" sz="1400" b="1" dirty="0" smtClean="0"/>
              <a:t>any </a:t>
            </a:r>
            <a:r>
              <a:rPr lang="en-US" sz="1400" b="1" dirty="0"/>
              <a:t>IETF working group or portion thereof, </a:t>
            </a:r>
            <a:endParaRPr lang="en-US" sz="1400" b="1" dirty="0" smtClean="0"/>
          </a:p>
          <a:p>
            <a:pPr lvl="1"/>
            <a:r>
              <a:rPr lang="en-US" sz="1400" b="1" dirty="0" smtClean="0"/>
              <a:t>the </a:t>
            </a:r>
            <a:r>
              <a:rPr lang="en-US" sz="1400" b="1" dirty="0"/>
              <a:t>IESG or any member thereof on behalf of the IESG</a:t>
            </a:r>
            <a:r>
              <a:rPr lang="en-US" sz="1400" b="1" dirty="0" smtClean="0"/>
              <a:t>,</a:t>
            </a:r>
          </a:p>
          <a:p>
            <a:pPr lvl="1"/>
            <a:r>
              <a:rPr lang="en-US" sz="1400" b="1" dirty="0" smtClean="0"/>
              <a:t>the </a:t>
            </a:r>
            <a:r>
              <a:rPr lang="en-US" sz="1400" b="1" dirty="0"/>
              <a:t>IAB or any member thereof on behalf of the </a:t>
            </a:r>
            <a:r>
              <a:rPr lang="en-US" sz="1400" b="1" dirty="0" smtClean="0"/>
              <a:t>IAB,</a:t>
            </a:r>
          </a:p>
          <a:p>
            <a:pPr lvl="1"/>
            <a:r>
              <a:rPr lang="en-US" sz="1400" b="1" dirty="0" smtClean="0"/>
              <a:t>any </a:t>
            </a:r>
            <a:r>
              <a:rPr lang="en-US" sz="1400" b="1" dirty="0"/>
              <a:t>IETF mailing list, including the IETF list </a:t>
            </a:r>
            <a:r>
              <a:rPr lang="en-US" sz="1400" b="1" dirty="0" smtClean="0"/>
              <a:t>itself,</a:t>
            </a:r>
          </a:p>
          <a:p>
            <a:pPr lvl="1"/>
            <a:r>
              <a:rPr lang="en-US" sz="1400" b="1" dirty="0" smtClean="0"/>
              <a:t> </a:t>
            </a:r>
            <a:r>
              <a:rPr lang="en-US" sz="1400" b="1" dirty="0"/>
              <a:t>any working group or design team list, </a:t>
            </a:r>
            <a:endParaRPr lang="en-US" sz="1400" b="1" dirty="0" smtClean="0"/>
          </a:p>
          <a:p>
            <a:pPr lvl="1"/>
            <a:r>
              <a:rPr lang="en-US" sz="1400" b="1" dirty="0" smtClean="0"/>
              <a:t>or </a:t>
            </a:r>
            <a:r>
              <a:rPr lang="en-US" sz="1400" b="1" dirty="0"/>
              <a:t>any other list functioning under IETF auspices, </a:t>
            </a:r>
            <a:endParaRPr lang="en-US" sz="1400" b="1" dirty="0" smtClean="0"/>
          </a:p>
          <a:p>
            <a:pPr lvl="1"/>
            <a:r>
              <a:rPr lang="en-US" sz="1400" b="1" dirty="0" smtClean="0"/>
              <a:t>the </a:t>
            </a:r>
            <a:r>
              <a:rPr lang="en-US" sz="1400" b="1" dirty="0"/>
              <a:t>RFC Editor or the Internet-Drafts function</a:t>
            </a:r>
          </a:p>
          <a:p>
            <a:r>
              <a:rPr lang="en-US" sz="1400" b="1" dirty="0"/>
              <a:t>All IETF Contributions are subject to the rules of RFC 5378 and RFC 3979 (updated by RFC 4879). Statements made outside of an IETF session, mailing list or other function, that are clearly not intended to be input to an IETF activity, group or function, are not IETF Contributions in the context of this notice. Please consult RFC 5378 and RFC 3979 for details.</a:t>
            </a:r>
          </a:p>
          <a:p>
            <a:r>
              <a:rPr lang="en-US" sz="1400" b="1" dirty="0"/>
              <a:t>A participant in any IETF activity is deemed to accept all IETF rules of process, as documented in Best Current Practices RFCs and IESG Statements.</a:t>
            </a:r>
          </a:p>
          <a:p>
            <a:r>
              <a:rPr lang="en-US" sz="1400" b="1" dirty="0"/>
              <a:t>A participant in any IETF activity acknowledges that written, audio and video records of meetings may be made and may be available to the public.</a:t>
            </a:r>
            <a:endParaRPr lang="en-US" sz="1400" dirty="0"/>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2</a:t>
            </a:fld>
            <a:endParaRPr lang="en-US" dirty="0"/>
          </a:p>
        </p:txBody>
      </p:sp>
    </p:spTree>
    <p:extLst>
      <p:ext uri="{BB962C8B-B14F-4D97-AF65-F5344CB8AC3E}">
        <p14:creationId xmlns:p14="http://schemas.microsoft.com/office/powerpoint/2010/main" val="1986435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Agenda – Monday, Nov. 14</a:t>
            </a:r>
            <a:r>
              <a:rPr lang="en-US" sz="3600" baseline="30000" dirty="0" smtClean="0"/>
              <a:t>th</a:t>
            </a:r>
            <a:r>
              <a:rPr lang="en-US" sz="3600" dirty="0" smtClean="0"/>
              <a:t>, 09:00-11:30</a:t>
            </a:r>
            <a:endParaRPr lang="en-US" sz="3600" dirty="0"/>
          </a:p>
        </p:txBody>
      </p:sp>
      <p:sp>
        <p:nvSpPr>
          <p:cNvPr id="3" name="Content Placeholder 2"/>
          <p:cNvSpPr>
            <a:spLocks noGrp="1"/>
          </p:cNvSpPr>
          <p:nvPr>
            <p:ph idx="1"/>
          </p:nvPr>
        </p:nvSpPr>
        <p:spPr/>
        <p:txBody>
          <a:bodyPr>
            <a:normAutofit/>
          </a:bodyPr>
          <a:lstStyle/>
          <a:p>
            <a:r>
              <a:rPr lang="en-US" sz="2800" dirty="0"/>
              <a:t>09:00-09:10	</a:t>
            </a:r>
            <a:r>
              <a:rPr lang="en-US" sz="2800" dirty="0" smtClean="0"/>
              <a:t>   Agenda </a:t>
            </a:r>
            <a:r>
              <a:rPr lang="en-US" sz="2800" dirty="0"/>
              <a:t>and Status	</a:t>
            </a:r>
            <a:r>
              <a:rPr lang="en-US" sz="2800" dirty="0" smtClean="0"/>
              <a:t> (Chairs)</a:t>
            </a:r>
            <a:endParaRPr lang="en-US" sz="2800" dirty="0"/>
          </a:p>
          <a:p>
            <a:r>
              <a:rPr lang="hu-HU" sz="2800" dirty="0"/>
              <a:t>09:10-09:</a:t>
            </a:r>
            <a:r>
              <a:rPr lang="hu-HU" sz="2800" dirty="0" smtClean="0"/>
              <a:t>20    Use Cases (Roni Even)</a:t>
            </a:r>
            <a:endParaRPr lang="hu-HU" sz="2800" u="sng" dirty="0">
              <a:hlinkClick r:id="rId2"/>
            </a:endParaRPr>
          </a:p>
          <a:p>
            <a:r>
              <a:rPr lang="en-US" sz="2800" dirty="0"/>
              <a:t>09:20-09:</a:t>
            </a:r>
            <a:r>
              <a:rPr lang="en-US" sz="2800" dirty="0" smtClean="0"/>
              <a:t>30    Requirements (</a:t>
            </a:r>
            <a:r>
              <a:rPr lang="en-US" sz="2800" dirty="0" err="1" smtClean="0"/>
              <a:t>Allyn</a:t>
            </a:r>
            <a:r>
              <a:rPr lang="en-US" sz="2800" dirty="0" smtClean="0"/>
              <a:t> </a:t>
            </a:r>
            <a:r>
              <a:rPr lang="en-US" sz="2800" dirty="0" err="1" smtClean="0"/>
              <a:t>Romanow</a:t>
            </a:r>
            <a:r>
              <a:rPr lang="en-US" sz="2800" dirty="0" smtClean="0"/>
              <a:t>)</a:t>
            </a:r>
            <a:endParaRPr lang="en-US" sz="2800" u="sng" dirty="0"/>
          </a:p>
          <a:p>
            <a:r>
              <a:rPr lang="en-US" sz="2800" dirty="0" smtClean="0"/>
              <a:t>09</a:t>
            </a:r>
            <a:r>
              <a:rPr lang="en-US" sz="2800" dirty="0"/>
              <a:t>:30-10:</a:t>
            </a:r>
            <a:r>
              <a:rPr lang="en-US" sz="2800" dirty="0" smtClean="0"/>
              <a:t>30    Framework</a:t>
            </a:r>
            <a:r>
              <a:rPr lang="en-US" sz="2800" dirty="0"/>
              <a:t>	</a:t>
            </a:r>
            <a:r>
              <a:rPr lang="en-US" sz="2800" dirty="0" smtClean="0"/>
              <a:t>(Mark Duckworth, </a:t>
            </a:r>
            <a:r>
              <a:rPr lang="en-US" sz="2800" dirty="0" smtClean="0"/>
              <a:t>Brian </a:t>
            </a:r>
            <a:r>
              <a:rPr lang="en-US" sz="2800" dirty="0" err="1" smtClean="0"/>
              <a:t>Baldino</a:t>
            </a:r>
            <a:r>
              <a:rPr lang="en-US" sz="2800" dirty="0" smtClean="0"/>
              <a:t>)</a:t>
            </a:r>
            <a:endParaRPr lang="en-US" sz="2800" u="sng" dirty="0">
              <a:hlinkClick r:id="rId3"/>
            </a:endParaRPr>
          </a:p>
          <a:p>
            <a:r>
              <a:rPr lang="de-DE" sz="2800" dirty="0"/>
              <a:t>10:30-11:00	 </a:t>
            </a:r>
            <a:r>
              <a:rPr lang="de-DE" sz="2800" dirty="0" smtClean="0"/>
              <a:t>  Transport Options (Marshall Eubanks)</a:t>
            </a:r>
            <a:endParaRPr lang="de-DE" sz="2800" dirty="0">
              <a:solidFill>
                <a:srgbClr val="000000"/>
              </a:solidFill>
              <a:hlinkClick r:id="rId4"/>
            </a:endParaRPr>
          </a:p>
          <a:p>
            <a:r>
              <a:rPr lang="en-US" sz="2800" dirty="0"/>
              <a:t>11:00-11:30	</a:t>
            </a:r>
            <a:r>
              <a:rPr lang="en-US" sz="2800" dirty="0" smtClean="0"/>
              <a:t>   RTP Usage (Jonathan Lennox, </a:t>
            </a:r>
            <a:r>
              <a:rPr lang="en-US" sz="2800" dirty="0" err="1" smtClean="0"/>
              <a:t>Allyn</a:t>
            </a:r>
            <a:r>
              <a:rPr lang="en-US" sz="2800" dirty="0" smtClean="0"/>
              <a:t> </a:t>
            </a:r>
            <a:r>
              <a:rPr lang="en-US" sz="2800" dirty="0" err="1" smtClean="0"/>
              <a:t>Romanow</a:t>
            </a:r>
            <a:r>
              <a:rPr lang="en-US" sz="2800" dirty="0" smtClean="0"/>
              <a:t>)</a:t>
            </a:r>
            <a:endParaRPr lang="en-US" sz="2800" dirty="0"/>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3</a:t>
            </a:fld>
            <a:endParaRPr lang="en-US" dirty="0"/>
          </a:p>
        </p:txBody>
      </p:sp>
    </p:spTree>
    <p:extLst>
      <p:ext uri="{BB962C8B-B14F-4D97-AF65-F5344CB8AC3E}">
        <p14:creationId xmlns:p14="http://schemas.microsoft.com/office/powerpoint/2010/main" val="2831132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 Forward</a:t>
            </a:r>
            <a:endParaRPr lang="en-US" dirty="0"/>
          </a:p>
        </p:txBody>
      </p:sp>
      <p:sp>
        <p:nvSpPr>
          <p:cNvPr id="3" name="Content Placeholder 2"/>
          <p:cNvSpPr>
            <a:spLocks noGrp="1"/>
          </p:cNvSpPr>
          <p:nvPr>
            <p:ph idx="1"/>
          </p:nvPr>
        </p:nvSpPr>
        <p:spPr>
          <a:xfrm>
            <a:off x="457200" y="1417638"/>
            <a:ext cx="8229600" cy="4708525"/>
          </a:xfrm>
        </p:spPr>
        <p:txBody>
          <a:bodyPr>
            <a:normAutofit fontScale="92500" lnSpcReduction="10000"/>
          </a:bodyPr>
          <a:lstStyle/>
          <a:p>
            <a:r>
              <a:rPr lang="en-US" dirty="0" err="1" smtClean="0"/>
              <a:t>Adhoc</a:t>
            </a:r>
            <a:r>
              <a:rPr lang="en-US" dirty="0" smtClean="0"/>
              <a:t> with RTCWEB (to discuss potential overlap is usages of SDP/RTP) proposed for Thursday, 11:40-12:50 (</a:t>
            </a:r>
            <a:r>
              <a:rPr lang="en-US" i="1" dirty="0" smtClean="0"/>
              <a:t>logistics TBA</a:t>
            </a:r>
            <a:r>
              <a:rPr lang="en-US" dirty="0" smtClean="0"/>
              <a:t>). </a:t>
            </a:r>
          </a:p>
          <a:p>
            <a:r>
              <a:rPr lang="en-US" dirty="0" smtClean="0"/>
              <a:t>Need more review of WG documents, in particular readiness for WGLC for use cases </a:t>
            </a:r>
            <a:r>
              <a:rPr lang="en-US" smtClean="0"/>
              <a:t>and requirements </a:t>
            </a:r>
            <a:endParaRPr lang="en-US" dirty="0" smtClean="0"/>
          </a:p>
          <a:p>
            <a:r>
              <a:rPr lang="en-US" dirty="0" smtClean="0"/>
              <a:t>Interim meetings before IETF-83:</a:t>
            </a:r>
          </a:p>
          <a:p>
            <a:pPr lvl="1"/>
            <a:r>
              <a:rPr lang="en-US" dirty="0" smtClean="0"/>
              <a:t>Proposed face to face (in Andover, Mass.) Feb 14, 15</a:t>
            </a:r>
            <a:r>
              <a:rPr lang="en-US" baseline="30000" dirty="0" smtClean="0"/>
              <a:t>th</a:t>
            </a:r>
            <a:r>
              <a:rPr lang="en-US" dirty="0"/>
              <a:t> </a:t>
            </a:r>
            <a:r>
              <a:rPr lang="en-US" dirty="0" smtClean="0"/>
              <a:t>– doodle poll:  </a:t>
            </a:r>
          </a:p>
          <a:p>
            <a:pPr marL="857250" lvl="2" indent="0">
              <a:buNone/>
            </a:pPr>
            <a:r>
              <a:rPr lang="nl-NL" dirty="0" smtClean="0"/>
              <a:t>http://</a:t>
            </a:r>
            <a:r>
              <a:rPr lang="nl-NL" dirty="0" err="1" smtClean="0"/>
              <a:t>www.doodle.com</a:t>
            </a:r>
            <a:r>
              <a:rPr lang="nl-NL" dirty="0" smtClean="0"/>
              <a:t>/d86zeaqng28eh3ie</a:t>
            </a:r>
            <a:endParaRPr lang="en-US" dirty="0" smtClean="0"/>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4</a:t>
            </a:fld>
            <a:endParaRPr lang="en-US" dirty="0"/>
          </a:p>
        </p:txBody>
      </p:sp>
    </p:spTree>
    <p:extLst>
      <p:ext uri="{BB962C8B-B14F-4D97-AF65-F5344CB8AC3E}">
        <p14:creationId xmlns:p14="http://schemas.microsoft.com/office/powerpoint/2010/main" val="17670091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Tracker</a:t>
            </a:r>
            <a:endParaRPr lang="en-US" dirty="0"/>
          </a:p>
        </p:txBody>
      </p:sp>
      <p:sp>
        <p:nvSpPr>
          <p:cNvPr id="3" name="Content Placeholder 2"/>
          <p:cNvSpPr>
            <a:spLocks noGrp="1"/>
          </p:cNvSpPr>
          <p:nvPr>
            <p:ph idx="1"/>
          </p:nvPr>
        </p:nvSpPr>
        <p:spPr>
          <a:xfrm>
            <a:off x="457200" y="1417638"/>
            <a:ext cx="8229600" cy="4708525"/>
          </a:xfrm>
        </p:spPr>
        <p:txBody>
          <a:bodyPr>
            <a:normAutofit fontScale="92500"/>
          </a:bodyPr>
          <a:lstStyle/>
          <a:p>
            <a:r>
              <a:rPr lang="en-US" dirty="0" smtClean="0"/>
              <a:t>Propose to use IETF tools Issue Tracker for key issues</a:t>
            </a:r>
          </a:p>
          <a:p>
            <a:r>
              <a:rPr lang="en-US" dirty="0" smtClean="0"/>
              <a:t>Issues with WG documents only</a:t>
            </a:r>
          </a:p>
          <a:p>
            <a:r>
              <a:rPr lang="en-US" dirty="0" smtClean="0"/>
              <a:t>Issues to be added only by document authors/editors &amp; WG chairs</a:t>
            </a:r>
          </a:p>
          <a:p>
            <a:r>
              <a:rPr lang="en-US" dirty="0" smtClean="0"/>
              <a:t>Comments and issues on documents should still be discussed and resolved on WG mailing list</a:t>
            </a:r>
          </a:p>
          <a:p>
            <a:r>
              <a:rPr lang="en-US" dirty="0" smtClean="0"/>
              <a:t>Issue resolution/closure will point to mailing list discussions</a:t>
            </a:r>
            <a:endParaRPr lang="en-US" dirty="0" smtClean="0"/>
          </a:p>
        </p:txBody>
      </p:sp>
      <p:sp>
        <p:nvSpPr>
          <p:cNvPr id="4" name="Slide Number Placeholder 5"/>
          <p:cNvSpPr>
            <a:spLocks noGrp="1"/>
          </p:cNvSpPr>
          <p:nvPr>
            <p:ph type="sldNum" sz="quarter" idx="12"/>
          </p:nvPr>
        </p:nvSpPr>
        <p:spPr>
          <a:xfrm>
            <a:off x="6553200" y="6356350"/>
            <a:ext cx="2133600" cy="365125"/>
          </a:xfrm>
        </p:spPr>
        <p:txBody>
          <a:bodyPr/>
          <a:lstStyle/>
          <a:p>
            <a:fld id="{473DCD91-4886-BD4A-9459-FCFE034F8674}" type="slidenum">
              <a:rPr lang="en-US" smtClean="0"/>
              <a:t>5</a:t>
            </a:fld>
            <a:endParaRPr lang="en-US" dirty="0"/>
          </a:p>
        </p:txBody>
      </p:sp>
    </p:spTree>
    <p:extLst>
      <p:ext uri="{BB962C8B-B14F-4D97-AF65-F5344CB8AC3E}">
        <p14:creationId xmlns:p14="http://schemas.microsoft.com/office/powerpoint/2010/main" val="24187669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370</TotalTime>
  <Words>456</Words>
  <Application>Microsoft Macintosh PowerPoint</Application>
  <PresentationFormat>On-screen Show (4:3)</PresentationFormat>
  <Paragraphs>39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CLUE WG  IETF-82</vt:lpstr>
      <vt:lpstr>Note Well</vt:lpstr>
      <vt:lpstr>Agenda – Monday, Nov. 14th, 09:00-11:30</vt:lpstr>
      <vt:lpstr>Way Forward</vt:lpstr>
      <vt:lpstr>Issue Tracker</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 WG  IETF-82</dc:title>
  <dc:creator>Mary Barnes</dc:creator>
  <cp:lastModifiedBy>Mary Barnes</cp:lastModifiedBy>
  <cp:revision>5</cp:revision>
  <dcterms:created xsi:type="dcterms:W3CDTF">2011-11-13T01:16:11Z</dcterms:created>
  <dcterms:modified xsi:type="dcterms:W3CDTF">2011-11-13T17:40:03Z</dcterms:modified>
</cp:coreProperties>
</file>