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5" r:id="rId3"/>
    <p:sldId id="257" r:id="rId4"/>
    <p:sldId id="266" r:id="rId5"/>
    <p:sldId id="258" r:id="rId6"/>
    <p:sldId id="259" r:id="rId7"/>
    <p:sldId id="267" r:id="rId8"/>
    <p:sldId id="260" r:id="rId9"/>
    <p:sldId id="264" r:id="rId10"/>
    <p:sldId id="262" r:id="rId11"/>
    <p:sldId id="263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790" autoAdjust="0"/>
  </p:normalViewPr>
  <p:slideViewPr>
    <p:cSldViewPr>
      <p:cViewPr varScale="1">
        <p:scale>
          <a:sx n="66" d="100"/>
          <a:sy n="66" d="100"/>
        </p:scale>
        <p:origin x="-6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806B2-7ED7-4D39-A0FF-A2C01E640283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372C0-E9E3-4795-9CA8-FD491E8F2E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831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372C0-E9E3-4795-9CA8-FD491E8F2EF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Change</a:t>
            </a:r>
            <a:r>
              <a:rPr lang="en-US" baseline="0" dirty="0" smtClean="0"/>
              <a:t> coordinates of point of capture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372C0-E9E3-4795-9CA8-FD491E8F2EF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simplicity, this and further examples take an aerial view of the “room” and so reduce the X,Y,Z co-ordinates to just X and Z. The Y co-ordinate would be 0 for the camera origin, and negative or positive for the camera destination area depending on whether the cameras were pointing upward at the people in the room or downward.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scenario involves 3 cameras, each of would typically be mounted above the centre of a screen. Each camera looks out at 2 seats of the available 6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372C0-E9E3-4795-9CA8-FD491E8F2EF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Slightly simplified diagram</a:t>
            </a:r>
          </a:p>
          <a:p>
            <a:r>
              <a:rPr lang="en-US" dirty="0" smtClean="0"/>
              <a:t>What’s important is that</a:t>
            </a:r>
            <a:r>
              <a:rPr lang="en-US" baseline="0" dirty="0" smtClean="0"/>
              <a:t> all 3 VCs have the same area of capture.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372C0-E9E3-4795-9CA8-FD491E8F2EF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8A9C-8C35-4FFE-B734-C1086F328929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78A9C-8C35-4FFE-B734-C1086F328929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36B2C-BCE9-426A-A064-3EF2E7055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CLUE</a:t>
            </a:r>
            <a:br>
              <a:rPr lang="en-US" dirty="0" smtClean="0"/>
            </a:br>
            <a:r>
              <a:rPr lang="en-US" dirty="0" smtClean="0"/>
              <a:t>Points and Areas of Capture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Brian Baldino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Camera ‘Crossed’ Example</a:t>
            </a:r>
            <a:endParaRPr lang="en-US" dirty="0"/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1505" name="Group 1"/>
          <p:cNvGrpSpPr>
            <a:grpSpLocks noChangeAspect="1"/>
          </p:cNvGrpSpPr>
          <p:nvPr/>
        </p:nvGrpSpPr>
        <p:grpSpPr bwMode="auto">
          <a:xfrm>
            <a:off x="1524000" y="2286000"/>
            <a:ext cx="6286500" cy="2971800"/>
            <a:chOff x="1440" y="1949"/>
            <a:chExt cx="9900" cy="4680"/>
          </a:xfrm>
        </p:grpSpPr>
        <p:sp>
          <p:nvSpPr>
            <p:cNvPr id="21527" name="AutoShape 23"/>
            <p:cNvSpPr>
              <a:spLocks noChangeAspect="1" noChangeArrowheads="1" noTextEdit="1"/>
            </p:cNvSpPr>
            <p:nvPr/>
          </p:nvSpPr>
          <p:spPr bwMode="auto">
            <a:xfrm>
              <a:off x="1440" y="1949"/>
              <a:ext cx="9900" cy="46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6" name="Text Box 22"/>
            <p:cNvSpPr txBox="1">
              <a:spLocks noChangeArrowheads="1"/>
            </p:cNvSpPr>
            <p:nvPr/>
          </p:nvSpPr>
          <p:spPr bwMode="auto">
            <a:xfrm>
              <a:off x="7920" y="3569"/>
              <a:ext cx="108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(table)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25" name="Rectangle 21"/>
            <p:cNvSpPr>
              <a:spLocks noChangeArrowheads="1"/>
            </p:cNvSpPr>
            <p:nvPr/>
          </p:nvSpPr>
          <p:spPr bwMode="auto">
            <a:xfrm>
              <a:off x="3239" y="3389"/>
              <a:ext cx="4681" cy="9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4" name="Oval 20"/>
            <p:cNvSpPr>
              <a:spLocks noChangeArrowheads="1"/>
            </p:cNvSpPr>
            <p:nvPr/>
          </p:nvSpPr>
          <p:spPr bwMode="auto">
            <a:xfrm>
              <a:off x="3599" y="2488"/>
              <a:ext cx="720" cy="72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3" name="Oval 19"/>
            <p:cNvSpPr>
              <a:spLocks noChangeArrowheads="1"/>
            </p:cNvSpPr>
            <p:nvPr/>
          </p:nvSpPr>
          <p:spPr bwMode="auto">
            <a:xfrm>
              <a:off x="4678" y="2488"/>
              <a:ext cx="722" cy="72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2" name="Oval 18"/>
            <p:cNvSpPr>
              <a:spLocks noChangeArrowheads="1"/>
            </p:cNvSpPr>
            <p:nvPr/>
          </p:nvSpPr>
          <p:spPr bwMode="auto">
            <a:xfrm>
              <a:off x="5760" y="2488"/>
              <a:ext cx="718" cy="71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Oval 17"/>
            <p:cNvSpPr>
              <a:spLocks noChangeArrowheads="1"/>
            </p:cNvSpPr>
            <p:nvPr/>
          </p:nvSpPr>
          <p:spPr bwMode="auto">
            <a:xfrm>
              <a:off x="6840" y="2488"/>
              <a:ext cx="721" cy="72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AutoShape 16"/>
            <p:cNvSpPr>
              <a:spLocks noChangeShapeType="1"/>
            </p:cNvSpPr>
            <p:nvPr/>
          </p:nvSpPr>
          <p:spPr bwMode="auto">
            <a:xfrm flipV="1">
              <a:off x="5040" y="2489"/>
              <a:ext cx="540" cy="30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9" name="AutoShape 15"/>
            <p:cNvSpPr>
              <a:spLocks noChangeShapeType="1"/>
            </p:cNvSpPr>
            <p:nvPr/>
          </p:nvSpPr>
          <p:spPr bwMode="auto">
            <a:xfrm flipH="1" flipV="1">
              <a:off x="3420" y="2489"/>
              <a:ext cx="2700" cy="305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8" name="Rectangle 14"/>
            <p:cNvSpPr>
              <a:spLocks noChangeArrowheads="1"/>
            </p:cNvSpPr>
            <p:nvPr/>
          </p:nvSpPr>
          <p:spPr bwMode="auto">
            <a:xfrm>
              <a:off x="4500" y="5549"/>
              <a:ext cx="1079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VC0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17" name="Rectangle 13"/>
            <p:cNvSpPr>
              <a:spLocks noChangeArrowheads="1"/>
            </p:cNvSpPr>
            <p:nvPr/>
          </p:nvSpPr>
          <p:spPr bwMode="auto">
            <a:xfrm>
              <a:off x="5580" y="5547"/>
              <a:ext cx="1079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VC1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16" name="Text Box 12"/>
            <p:cNvSpPr txBox="1">
              <a:spLocks noChangeArrowheads="1"/>
            </p:cNvSpPr>
            <p:nvPr/>
          </p:nvSpPr>
          <p:spPr bwMode="auto">
            <a:xfrm>
              <a:off x="7201" y="4829"/>
              <a:ext cx="719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25,0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15" name="Text Box 11"/>
            <p:cNvSpPr txBox="1">
              <a:spLocks noChangeArrowheads="1"/>
            </p:cNvSpPr>
            <p:nvPr/>
          </p:nvSpPr>
          <p:spPr bwMode="auto">
            <a:xfrm>
              <a:off x="3599" y="4827"/>
              <a:ext cx="1081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-25,0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14" name="AutoShape 10"/>
            <p:cNvSpPr>
              <a:spLocks noChangeShapeType="1"/>
            </p:cNvSpPr>
            <p:nvPr/>
          </p:nvSpPr>
          <p:spPr bwMode="auto">
            <a:xfrm>
              <a:off x="4140" y="5187"/>
              <a:ext cx="900" cy="362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3" name="AutoShape 9"/>
            <p:cNvSpPr>
              <a:spLocks noChangeShapeType="1"/>
            </p:cNvSpPr>
            <p:nvPr/>
          </p:nvSpPr>
          <p:spPr bwMode="auto">
            <a:xfrm flipH="1">
              <a:off x="6120" y="5189"/>
              <a:ext cx="1441" cy="358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2" name="Text Box 8"/>
            <p:cNvSpPr txBox="1">
              <a:spLocks noChangeArrowheads="1"/>
            </p:cNvSpPr>
            <p:nvPr/>
          </p:nvSpPr>
          <p:spPr bwMode="auto">
            <a:xfrm>
              <a:off x="4860" y="1949"/>
              <a:ext cx="14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0,120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11" name="AutoShape 7"/>
            <p:cNvSpPr>
              <a:spLocks noChangeShapeType="1"/>
            </p:cNvSpPr>
            <p:nvPr/>
          </p:nvSpPr>
          <p:spPr bwMode="auto">
            <a:xfrm flipV="1">
              <a:off x="5040" y="2489"/>
              <a:ext cx="2700" cy="30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0" name="AutoShape 6"/>
            <p:cNvSpPr>
              <a:spLocks noChangeShapeType="1"/>
            </p:cNvSpPr>
            <p:nvPr/>
          </p:nvSpPr>
          <p:spPr bwMode="auto">
            <a:xfrm flipH="1" flipV="1">
              <a:off x="5580" y="2489"/>
              <a:ext cx="540" cy="305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09" name="Text Box 5"/>
            <p:cNvSpPr txBox="1">
              <a:spLocks noChangeArrowheads="1"/>
            </p:cNvSpPr>
            <p:nvPr/>
          </p:nvSpPr>
          <p:spPr bwMode="auto">
            <a:xfrm>
              <a:off x="2700" y="1949"/>
              <a:ext cx="14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-100,120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08" name="Text Box 4"/>
            <p:cNvSpPr txBox="1">
              <a:spLocks noChangeArrowheads="1"/>
            </p:cNvSpPr>
            <p:nvPr/>
          </p:nvSpPr>
          <p:spPr bwMode="auto">
            <a:xfrm>
              <a:off x="7020" y="1949"/>
              <a:ext cx="14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100,120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07" name="Text Box 3"/>
            <p:cNvSpPr txBox="1">
              <a:spLocks noChangeArrowheads="1"/>
            </p:cNvSpPr>
            <p:nvPr/>
          </p:nvSpPr>
          <p:spPr bwMode="auto">
            <a:xfrm>
              <a:off x="8820" y="2129"/>
              <a:ext cx="1980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Area of capture co-ordinates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06" name="Text Box 2"/>
            <p:cNvSpPr txBox="1">
              <a:spLocks noChangeArrowheads="1"/>
            </p:cNvSpPr>
            <p:nvPr/>
          </p:nvSpPr>
          <p:spPr bwMode="auto">
            <a:xfrm>
              <a:off x="8820" y="4649"/>
              <a:ext cx="1980" cy="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Point of capture co-ordinates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Viewpoint Example</a:t>
            </a:r>
            <a:endParaRPr lang="en-US" dirty="0"/>
          </a:p>
        </p:txBody>
      </p:sp>
      <p:sp>
        <p:nvSpPr>
          <p:cNvPr id="23592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3562" name="Group 10"/>
          <p:cNvGrpSpPr>
            <a:grpSpLocks noChangeAspect="1"/>
          </p:cNvGrpSpPr>
          <p:nvPr/>
        </p:nvGrpSpPr>
        <p:grpSpPr bwMode="auto">
          <a:xfrm>
            <a:off x="1600200" y="2209800"/>
            <a:ext cx="6286500" cy="2971800"/>
            <a:chOff x="1440" y="1949"/>
            <a:chExt cx="9900" cy="4680"/>
          </a:xfrm>
        </p:grpSpPr>
        <p:sp>
          <p:nvSpPr>
            <p:cNvPr id="23591" name="AutoShape 39"/>
            <p:cNvSpPr>
              <a:spLocks noChangeAspect="1" noChangeArrowheads="1" noTextEdit="1"/>
            </p:cNvSpPr>
            <p:nvPr/>
          </p:nvSpPr>
          <p:spPr bwMode="auto">
            <a:xfrm>
              <a:off x="1440" y="1949"/>
              <a:ext cx="9900" cy="46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3583" name="Group 31"/>
            <p:cNvGrpSpPr>
              <a:grpSpLocks/>
            </p:cNvGrpSpPr>
            <p:nvPr/>
          </p:nvGrpSpPr>
          <p:grpSpPr bwMode="auto">
            <a:xfrm>
              <a:off x="1619" y="2487"/>
              <a:ext cx="6844" cy="1802"/>
              <a:chOff x="2665" y="2825"/>
              <a:chExt cx="5264" cy="1386"/>
            </a:xfrm>
          </p:grpSpPr>
          <p:sp>
            <p:nvSpPr>
              <p:cNvPr id="23590" name="Rectangle 38"/>
              <p:cNvSpPr>
                <a:spLocks noChangeArrowheads="1"/>
              </p:cNvSpPr>
              <p:nvPr/>
            </p:nvSpPr>
            <p:spPr bwMode="auto">
              <a:xfrm>
                <a:off x="2665" y="3519"/>
                <a:ext cx="5264" cy="69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89" name="Oval 37"/>
              <p:cNvSpPr>
                <a:spLocks noChangeArrowheads="1"/>
              </p:cNvSpPr>
              <p:nvPr/>
            </p:nvSpPr>
            <p:spPr bwMode="auto">
              <a:xfrm>
                <a:off x="2942" y="2826"/>
                <a:ext cx="554" cy="55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88" name="Oval 36"/>
              <p:cNvSpPr>
                <a:spLocks noChangeArrowheads="1"/>
              </p:cNvSpPr>
              <p:nvPr/>
            </p:nvSpPr>
            <p:spPr bwMode="auto">
              <a:xfrm>
                <a:off x="3772" y="2826"/>
                <a:ext cx="555" cy="55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87" name="Oval 35"/>
              <p:cNvSpPr>
                <a:spLocks noChangeArrowheads="1"/>
              </p:cNvSpPr>
              <p:nvPr/>
            </p:nvSpPr>
            <p:spPr bwMode="auto">
              <a:xfrm>
                <a:off x="4604" y="2826"/>
                <a:ext cx="552" cy="55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86" name="Oval 34"/>
              <p:cNvSpPr>
                <a:spLocks noChangeArrowheads="1"/>
              </p:cNvSpPr>
              <p:nvPr/>
            </p:nvSpPr>
            <p:spPr bwMode="auto">
              <a:xfrm>
                <a:off x="5435" y="2826"/>
                <a:ext cx="554" cy="55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85" name="Oval 33"/>
              <p:cNvSpPr>
                <a:spLocks noChangeArrowheads="1"/>
              </p:cNvSpPr>
              <p:nvPr/>
            </p:nvSpPr>
            <p:spPr bwMode="auto">
              <a:xfrm>
                <a:off x="6265" y="2825"/>
                <a:ext cx="554" cy="55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84" name="Oval 32"/>
              <p:cNvSpPr>
                <a:spLocks noChangeArrowheads="1"/>
              </p:cNvSpPr>
              <p:nvPr/>
            </p:nvSpPr>
            <p:spPr bwMode="auto">
              <a:xfrm>
                <a:off x="7096" y="2826"/>
                <a:ext cx="555" cy="55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582" name="AutoShape 30"/>
            <p:cNvSpPr>
              <a:spLocks noChangeShapeType="1"/>
            </p:cNvSpPr>
            <p:nvPr/>
          </p:nvSpPr>
          <p:spPr bwMode="auto">
            <a:xfrm flipV="1">
              <a:off x="2881" y="2489"/>
              <a:ext cx="1" cy="30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81" name="AutoShape 29"/>
            <p:cNvSpPr>
              <a:spLocks noChangeShapeType="1"/>
            </p:cNvSpPr>
            <p:nvPr/>
          </p:nvSpPr>
          <p:spPr bwMode="auto">
            <a:xfrm flipH="1" flipV="1">
              <a:off x="2881" y="2489"/>
              <a:ext cx="2158" cy="30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80" name="AutoShape 28"/>
            <p:cNvSpPr>
              <a:spLocks noChangeShapeType="1"/>
            </p:cNvSpPr>
            <p:nvPr/>
          </p:nvSpPr>
          <p:spPr bwMode="auto">
            <a:xfrm flipH="1" flipV="1">
              <a:off x="2882" y="2520"/>
              <a:ext cx="4318" cy="302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79" name="Rectangle 27"/>
            <p:cNvSpPr>
              <a:spLocks noChangeArrowheads="1"/>
            </p:cNvSpPr>
            <p:nvPr/>
          </p:nvSpPr>
          <p:spPr bwMode="auto">
            <a:xfrm>
              <a:off x="2340" y="5549"/>
              <a:ext cx="1079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VC0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78" name="Rectangle 26"/>
            <p:cNvSpPr>
              <a:spLocks noChangeArrowheads="1"/>
            </p:cNvSpPr>
            <p:nvPr/>
          </p:nvSpPr>
          <p:spPr bwMode="auto">
            <a:xfrm>
              <a:off x="4501" y="5549"/>
              <a:ext cx="1079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VC1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77" name="Rectangle 25"/>
            <p:cNvSpPr>
              <a:spLocks noChangeArrowheads="1"/>
            </p:cNvSpPr>
            <p:nvPr/>
          </p:nvSpPr>
          <p:spPr bwMode="auto">
            <a:xfrm>
              <a:off x="6660" y="5549"/>
              <a:ext cx="1079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VC2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76" name="Text Box 24"/>
            <p:cNvSpPr txBox="1">
              <a:spLocks noChangeArrowheads="1"/>
            </p:cNvSpPr>
            <p:nvPr/>
          </p:nvSpPr>
          <p:spPr bwMode="auto">
            <a:xfrm>
              <a:off x="7741" y="4829"/>
              <a:ext cx="1079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100,0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75" name="Text Box 23"/>
            <p:cNvSpPr txBox="1">
              <a:spLocks noChangeArrowheads="1"/>
            </p:cNvSpPr>
            <p:nvPr/>
          </p:nvSpPr>
          <p:spPr bwMode="auto">
            <a:xfrm>
              <a:off x="5581" y="4829"/>
              <a:ext cx="719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0,0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74" name="Text Box 22"/>
            <p:cNvSpPr txBox="1">
              <a:spLocks noChangeArrowheads="1"/>
            </p:cNvSpPr>
            <p:nvPr/>
          </p:nvSpPr>
          <p:spPr bwMode="auto">
            <a:xfrm>
              <a:off x="3239" y="4829"/>
              <a:ext cx="1081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-100,0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73" name="AutoShape 21"/>
            <p:cNvSpPr>
              <a:spLocks noChangeShapeType="1"/>
            </p:cNvSpPr>
            <p:nvPr/>
          </p:nvSpPr>
          <p:spPr bwMode="auto">
            <a:xfrm flipH="1">
              <a:off x="2881" y="5189"/>
              <a:ext cx="899" cy="360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72" name="AutoShape 20"/>
            <p:cNvSpPr>
              <a:spLocks noChangeShapeType="1"/>
            </p:cNvSpPr>
            <p:nvPr/>
          </p:nvSpPr>
          <p:spPr bwMode="auto">
            <a:xfrm flipH="1">
              <a:off x="5041" y="5189"/>
              <a:ext cx="900" cy="360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71" name="AutoShape 19"/>
            <p:cNvSpPr>
              <a:spLocks noChangeShapeType="1"/>
            </p:cNvSpPr>
            <p:nvPr/>
          </p:nvSpPr>
          <p:spPr bwMode="auto">
            <a:xfrm flipH="1">
              <a:off x="7200" y="5189"/>
              <a:ext cx="1081" cy="360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70" name="Text Box 18"/>
            <p:cNvSpPr txBox="1">
              <a:spLocks noChangeArrowheads="1"/>
            </p:cNvSpPr>
            <p:nvPr/>
          </p:nvSpPr>
          <p:spPr bwMode="auto">
            <a:xfrm>
              <a:off x="6480" y="1949"/>
              <a:ext cx="14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100,120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69" name="Text Box 17"/>
            <p:cNvSpPr txBox="1">
              <a:spLocks noChangeArrowheads="1"/>
            </p:cNvSpPr>
            <p:nvPr/>
          </p:nvSpPr>
          <p:spPr bwMode="auto">
            <a:xfrm>
              <a:off x="8460" y="3569"/>
              <a:ext cx="108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(table)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68" name="AutoShape 16"/>
            <p:cNvSpPr>
              <a:spLocks noChangeShapeType="1"/>
            </p:cNvSpPr>
            <p:nvPr/>
          </p:nvSpPr>
          <p:spPr bwMode="auto">
            <a:xfrm flipV="1">
              <a:off x="2881" y="2520"/>
              <a:ext cx="4319" cy="30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7" name="AutoShape 15"/>
            <p:cNvSpPr>
              <a:spLocks noChangeShapeType="1"/>
            </p:cNvSpPr>
            <p:nvPr/>
          </p:nvSpPr>
          <p:spPr bwMode="auto">
            <a:xfrm flipV="1">
              <a:off x="5041" y="2487"/>
              <a:ext cx="2159" cy="30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6" name="AutoShape 14"/>
            <p:cNvSpPr>
              <a:spLocks noChangeShapeType="1"/>
            </p:cNvSpPr>
            <p:nvPr/>
          </p:nvSpPr>
          <p:spPr bwMode="auto">
            <a:xfrm flipH="1" flipV="1">
              <a:off x="7200" y="2487"/>
              <a:ext cx="1" cy="30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5" name="Text Box 13"/>
            <p:cNvSpPr txBox="1">
              <a:spLocks noChangeArrowheads="1"/>
            </p:cNvSpPr>
            <p:nvPr/>
          </p:nvSpPr>
          <p:spPr bwMode="auto">
            <a:xfrm>
              <a:off x="2340" y="1949"/>
              <a:ext cx="126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-100,120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64" name="Text Box 12"/>
            <p:cNvSpPr txBox="1">
              <a:spLocks noChangeArrowheads="1"/>
            </p:cNvSpPr>
            <p:nvPr/>
          </p:nvSpPr>
          <p:spPr bwMode="auto">
            <a:xfrm>
              <a:off x="8820" y="1949"/>
              <a:ext cx="1980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Area of capture co-ordinates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63" name="Text Box 11"/>
            <p:cNvSpPr txBox="1">
              <a:spLocks noChangeArrowheads="1"/>
            </p:cNvSpPr>
            <p:nvPr/>
          </p:nvSpPr>
          <p:spPr bwMode="auto">
            <a:xfrm>
              <a:off x="8820" y="4649"/>
              <a:ext cx="1980" cy="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Point of capture co-ordinates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for modeling things like gaps between captures</a:t>
            </a:r>
          </a:p>
          <a:p>
            <a:r>
              <a:rPr lang="en-US" dirty="0" smtClean="0"/>
              <a:t>Providing coordinates for a capture set is optional</a:t>
            </a:r>
          </a:p>
          <a:p>
            <a:pPr lvl="1"/>
            <a:r>
              <a:rPr lang="en-US" dirty="0" smtClean="0"/>
              <a:t>Devices that know their physical dimensions should provide them</a:t>
            </a:r>
          </a:p>
          <a:p>
            <a:pPr lvl="1"/>
            <a:r>
              <a:rPr lang="en-US" dirty="0" smtClean="0"/>
              <a:t>Simple devices need not be burdened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this addressing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Enable describing devices in 3-dimensional space</a:t>
            </a:r>
          </a:p>
          <a:p>
            <a:r>
              <a:rPr lang="en-US" dirty="0" smtClean="0"/>
              <a:t>Enable receivers to render correctly in terms of spatial placement</a:t>
            </a:r>
          </a:p>
          <a:p>
            <a:r>
              <a:rPr lang="en-US" dirty="0"/>
              <a:t>E</a:t>
            </a:r>
            <a:r>
              <a:rPr lang="en-US" dirty="0" smtClean="0"/>
              <a:t>nable implementers to give a sense of real-world dimensions</a:t>
            </a:r>
          </a:p>
          <a:p>
            <a:r>
              <a:rPr lang="en-US" dirty="0" smtClean="0"/>
              <a:t>Enable multiple viewpoint use cases</a:t>
            </a:r>
          </a:p>
          <a:p>
            <a:r>
              <a:rPr lang="en-US" dirty="0" smtClean="0"/>
              <a:t>Enable complex devices to be described accurately but don’t burden simple devices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Coordinate system is Cartesian X, Y, Z </a:t>
            </a:r>
          </a:p>
          <a:p>
            <a:pPr lvl="1"/>
            <a:r>
              <a:rPr lang="en-US" dirty="0" smtClean="0"/>
              <a:t>Origin (0, 0, 0) located at a spot of the implementer's choosing</a:t>
            </a:r>
          </a:p>
          <a:p>
            <a:pPr lvl="0"/>
            <a:r>
              <a:rPr lang="en-US" dirty="0" smtClean="0"/>
              <a:t>Coordinates </a:t>
            </a:r>
            <a:r>
              <a:rPr lang="en-US" dirty="0"/>
              <a:t>can either be “virtual” or “real” </a:t>
            </a:r>
            <a:r>
              <a:rPr lang="en-US" dirty="0" smtClean="0"/>
              <a:t>units</a:t>
            </a:r>
            <a:r>
              <a:rPr lang="en-US" dirty="0"/>
              <a:t> </a:t>
            </a:r>
            <a:r>
              <a:rPr lang="en-US" dirty="0" smtClean="0"/>
              <a:t>(mms). </a:t>
            </a:r>
          </a:p>
          <a:p>
            <a:r>
              <a:rPr lang="en-US" dirty="0" smtClean="0"/>
              <a:t>Each capture set has its own coordinate system, independent of those for other capture sets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Directionality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3313906" y="3695700"/>
            <a:ext cx="1753394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6200000" flipH="1">
            <a:off x="3962400" y="4800600"/>
            <a:ext cx="1524000" cy="1066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1905000" y="4572000"/>
            <a:ext cx="22860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194332" y="56504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191000" y="297180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981108" y="4202668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252190" y="4202668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Right to Left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3356925" y="3540514"/>
            <a:ext cx="129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 to High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 rot="3252518">
            <a:off x="4103581" y="4911166"/>
            <a:ext cx="1425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 to Back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79066" y="1676400"/>
            <a:ext cx="84955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 numbers increase for the X axis, movement is from audience right to audience left</a:t>
            </a:r>
          </a:p>
          <a:p>
            <a:r>
              <a:rPr lang="en-US" dirty="0" smtClean="0"/>
              <a:t>As numbers increase for the Y axis, movement is from audience low to audience high</a:t>
            </a:r>
          </a:p>
          <a:p>
            <a:r>
              <a:rPr lang="en-US" dirty="0" smtClean="0"/>
              <a:t>As numbers increase for the Z axis, movement is from audience front to audience back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each media capture there is a ‘point of capture’ and ‘area of capture’ defined</a:t>
            </a:r>
          </a:p>
          <a:p>
            <a:pPr lvl="1"/>
            <a:r>
              <a:rPr lang="en-US" dirty="0" smtClean="0"/>
              <a:t>Point of capture is the location from which the media is captured and is defined by a single point</a:t>
            </a:r>
          </a:p>
          <a:p>
            <a:pPr lvl="1"/>
            <a:r>
              <a:rPr lang="en-US" dirty="0" smtClean="0"/>
              <a:t>Area of capture is the extent captured by the media capture and is defined by 4 points</a:t>
            </a: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of Capture/Area of Capture</a:t>
            </a:r>
            <a:endParaRPr lang="en-US" dirty="0"/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1219200" y="1828800"/>
            <a:ext cx="7113267" cy="4267200"/>
            <a:chOff x="1440" y="6890"/>
            <a:chExt cx="9360" cy="5616"/>
          </a:xfrm>
        </p:grpSpPr>
        <p:sp>
          <p:nvSpPr>
            <p:cNvPr id="5" name="AutoShape 21"/>
            <p:cNvSpPr>
              <a:spLocks noChangeAspect="1" noChangeArrowheads="1" noTextEdit="1"/>
            </p:cNvSpPr>
            <p:nvPr/>
          </p:nvSpPr>
          <p:spPr bwMode="auto">
            <a:xfrm>
              <a:off x="1440" y="6890"/>
              <a:ext cx="9360" cy="561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AutoShape 20"/>
            <p:cNvSpPr>
              <a:spLocks noChangeArrowheads="1"/>
            </p:cNvSpPr>
            <p:nvPr/>
          </p:nvSpPr>
          <p:spPr bwMode="auto">
            <a:xfrm>
              <a:off x="3240" y="11030"/>
              <a:ext cx="359" cy="360"/>
            </a:xfrm>
            <a:prstGeom prst="star4">
              <a:avLst>
                <a:gd name="adj" fmla="val 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AutoShape 19"/>
            <p:cNvSpPr>
              <a:spLocks noChangeShapeType="1"/>
            </p:cNvSpPr>
            <p:nvPr/>
          </p:nvSpPr>
          <p:spPr bwMode="auto">
            <a:xfrm flipV="1">
              <a:off x="3420" y="8330"/>
              <a:ext cx="1800" cy="288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AutoShape 18"/>
            <p:cNvSpPr>
              <a:spLocks noChangeShapeType="1"/>
            </p:cNvSpPr>
            <p:nvPr/>
          </p:nvSpPr>
          <p:spPr bwMode="auto">
            <a:xfrm flipV="1">
              <a:off x="3421" y="9590"/>
              <a:ext cx="1799" cy="16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AutoShape 17"/>
            <p:cNvSpPr>
              <a:spLocks noChangeShapeType="1"/>
            </p:cNvSpPr>
            <p:nvPr/>
          </p:nvSpPr>
          <p:spPr bwMode="auto">
            <a:xfrm>
              <a:off x="5220" y="8330"/>
              <a:ext cx="1" cy="12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16"/>
            <p:cNvSpPr>
              <a:spLocks noChangeShapeType="1"/>
            </p:cNvSpPr>
            <p:nvPr/>
          </p:nvSpPr>
          <p:spPr bwMode="auto">
            <a:xfrm>
              <a:off x="5221" y="8330"/>
              <a:ext cx="1259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AutoShape 15"/>
            <p:cNvSpPr>
              <a:spLocks noChangeShapeType="1"/>
            </p:cNvSpPr>
            <p:nvPr/>
          </p:nvSpPr>
          <p:spPr bwMode="auto">
            <a:xfrm>
              <a:off x="6480" y="8331"/>
              <a:ext cx="0" cy="125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14"/>
            <p:cNvSpPr>
              <a:spLocks noChangeShapeType="1"/>
            </p:cNvSpPr>
            <p:nvPr/>
          </p:nvSpPr>
          <p:spPr bwMode="auto">
            <a:xfrm>
              <a:off x="5221" y="9590"/>
              <a:ext cx="125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utoShape 13"/>
            <p:cNvSpPr>
              <a:spLocks noChangeShapeType="1"/>
            </p:cNvSpPr>
            <p:nvPr/>
          </p:nvSpPr>
          <p:spPr bwMode="auto">
            <a:xfrm flipH="1">
              <a:off x="3421" y="8330"/>
              <a:ext cx="3059" cy="288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12"/>
            <p:cNvSpPr>
              <a:spLocks noChangeShapeType="1"/>
            </p:cNvSpPr>
            <p:nvPr/>
          </p:nvSpPr>
          <p:spPr bwMode="auto">
            <a:xfrm flipH="1">
              <a:off x="3420" y="9590"/>
              <a:ext cx="3060" cy="162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1861" y="7787"/>
              <a:ext cx="2684" cy="7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Area of capture,</a:t>
              </a:r>
              <a:endParaRPr kumimoji="0" lang="en-GB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top left: -1000, 500, 3000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3839" y="11450"/>
              <a:ext cx="2410" cy="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Point of capture: 10, 10, 10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1440" y="9950"/>
              <a:ext cx="3084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Area of capture,</a:t>
              </a:r>
              <a:endParaRPr kumimoji="0" lang="en-GB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bottom left: -1000, -500, 3000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 Box 8"/>
            <p:cNvSpPr txBox="1">
              <a:spLocks noChangeArrowheads="1"/>
            </p:cNvSpPr>
            <p:nvPr/>
          </p:nvSpPr>
          <p:spPr bwMode="auto">
            <a:xfrm>
              <a:off x="6840" y="7250"/>
              <a:ext cx="3084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Area of capture,</a:t>
              </a:r>
              <a:endParaRPr kumimoji="0" lang="en-GB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top right: 1000, 500, 3000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 Box 7"/>
            <p:cNvSpPr txBox="1">
              <a:spLocks noChangeArrowheads="1"/>
            </p:cNvSpPr>
            <p:nvPr/>
          </p:nvSpPr>
          <p:spPr bwMode="auto">
            <a:xfrm>
              <a:off x="7020" y="10052"/>
              <a:ext cx="3084" cy="7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Area of capture,</a:t>
              </a:r>
              <a:endParaRPr kumimoji="0" lang="en-GB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bottom right: 1000, -500, 3000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AutoShape 6"/>
            <p:cNvSpPr>
              <a:spLocks noChangeShapeType="1"/>
            </p:cNvSpPr>
            <p:nvPr/>
          </p:nvSpPr>
          <p:spPr bwMode="auto">
            <a:xfrm>
              <a:off x="4545" y="8146"/>
              <a:ext cx="676" cy="269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AutoShape 5"/>
            <p:cNvSpPr>
              <a:spLocks noChangeShapeType="1"/>
            </p:cNvSpPr>
            <p:nvPr/>
          </p:nvSpPr>
          <p:spPr bwMode="auto">
            <a:xfrm flipH="1">
              <a:off x="6480" y="7610"/>
              <a:ext cx="360" cy="809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AutoShape 4"/>
            <p:cNvSpPr>
              <a:spLocks noChangeShapeType="1"/>
            </p:cNvSpPr>
            <p:nvPr/>
          </p:nvSpPr>
          <p:spPr bwMode="auto">
            <a:xfrm flipH="1" flipV="1">
              <a:off x="6480" y="9590"/>
              <a:ext cx="2082" cy="462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AutoShape 3"/>
            <p:cNvSpPr>
              <a:spLocks noChangeShapeType="1"/>
            </p:cNvSpPr>
            <p:nvPr/>
          </p:nvSpPr>
          <p:spPr bwMode="auto">
            <a:xfrm flipV="1">
              <a:off x="2982" y="9590"/>
              <a:ext cx="2238" cy="360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AutoShape 2"/>
            <p:cNvSpPr>
              <a:spLocks noChangeShapeType="1"/>
            </p:cNvSpPr>
            <p:nvPr/>
          </p:nvSpPr>
          <p:spPr bwMode="auto">
            <a:xfrm flipH="1" flipV="1">
              <a:off x="3421" y="11281"/>
              <a:ext cx="1623" cy="169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o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200"/>
            <a:ext cx="9144000" cy="506158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Camera Example</a:t>
            </a:r>
            <a:endParaRPr lang="en-US" dirty="0"/>
          </a:p>
        </p:txBody>
      </p:sp>
      <p:sp>
        <p:nvSpPr>
          <p:cNvPr id="17447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7411" name="Group 3"/>
          <p:cNvGrpSpPr>
            <a:grpSpLocks noChangeAspect="1"/>
          </p:cNvGrpSpPr>
          <p:nvPr/>
        </p:nvGrpSpPr>
        <p:grpSpPr bwMode="auto">
          <a:xfrm>
            <a:off x="1752600" y="2133600"/>
            <a:ext cx="6286500" cy="2971800"/>
            <a:chOff x="1440" y="1949"/>
            <a:chExt cx="9900" cy="4680"/>
          </a:xfrm>
        </p:grpSpPr>
        <p:sp>
          <p:nvSpPr>
            <p:cNvPr id="17446" name="AutoShape 38"/>
            <p:cNvSpPr>
              <a:spLocks noChangeAspect="1" noChangeArrowheads="1" noTextEdit="1"/>
            </p:cNvSpPr>
            <p:nvPr/>
          </p:nvSpPr>
          <p:spPr bwMode="auto">
            <a:xfrm>
              <a:off x="1440" y="1949"/>
              <a:ext cx="9900" cy="46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7438" name="Group 30"/>
            <p:cNvGrpSpPr>
              <a:grpSpLocks/>
            </p:cNvGrpSpPr>
            <p:nvPr/>
          </p:nvGrpSpPr>
          <p:grpSpPr bwMode="auto">
            <a:xfrm>
              <a:off x="1619" y="2487"/>
              <a:ext cx="6844" cy="1802"/>
              <a:chOff x="2665" y="2825"/>
              <a:chExt cx="5264" cy="1386"/>
            </a:xfrm>
          </p:grpSpPr>
          <p:sp>
            <p:nvSpPr>
              <p:cNvPr id="17445" name="Rectangle 37"/>
              <p:cNvSpPr>
                <a:spLocks noChangeArrowheads="1"/>
              </p:cNvSpPr>
              <p:nvPr/>
            </p:nvSpPr>
            <p:spPr bwMode="auto">
              <a:xfrm>
                <a:off x="2665" y="3519"/>
                <a:ext cx="5264" cy="69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44" name="Oval 36"/>
              <p:cNvSpPr>
                <a:spLocks noChangeArrowheads="1"/>
              </p:cNvSpPr>
              <p:nvPr/>
            </p:nvSpPr>
            <p:spPr bwMode="auto">
              <a:xfrm>
                <a:off x="2942" y="2826"/>
                <a:ext cx="554" cy="55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43" name="Oval 35"/>
              <p:cNvSpPr>
                <a:spLocks noChangeArrowheads="1"/>
              </p:cNvSpPr>
              <p:nvPr/>
            </p:nvSpPr>
            <p:spPr bwMode="auto">
              <a:xfrm>
                <a:off x="3772" y="2826"/>
                <a:ext cx="555" cy="55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42" name="Oval 34"/>
              <p:cNvSpPr>
                <a:spLocks noChangeArrowheads="1"/>
              </p:cNvSpPr>
              <p:nvPr/>
            </p:nvSpPr>
            <p:spPr bwMode="auto">
              <a:xfrm>
                <a:off x="4604" y="2826"/>
                <a:ext cx="552" cy="55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41" name="Oval 33"/>
              <p:cNvSpPr>
                <a:spLocks noChangeArrowheads="1"/>
              </p:cNvSpPr>
              <p:nvPr/>
            </p:nvSpPr>
            <p:spPr bwMode="auto">
              <a:xfrm>
                <a:off x="5435" y="2826"/>
                <a:ext cx="554" cy="55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40" name="Oval 32"/>
              <p:cNvSpPr>
                <a:spLocks noChangeArrowheads="1"/>
              </p:cNvSpPr>
              <p:nvPr/>
            </p:nvSpPr>
            <p:spPr bwMode="auto">
              <a:xfrm>
                <a:off x="6265" y="2825"/>
                <a:ext cx="554" cy="55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39" name="Oval 31"/>
              <p:cNvSpPr>
                <a:spLocks noChangeArrowheads="1"/>
              </p:cNvSpPr>
              <p:nvPr/>
            </p:nvSpPr>
            <p:spPr bwMode="auto">
              <a:xfrm>
                <a:off x="7096" y="2826"/>
                <a:ext cx="555" cy="55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7437" name="AutoShape 29"/>
            <p:cNvSpPr>
              <a:spLocks noChangeShapeType="1"/>
            </p:cNvSpPr>
            <p:nvPr/>
          </p:nvSpPr>
          <p:spPr bwMode="auto">
            <a:xfrm flipH="1" flipV="1">
              <a:off x="1800" y="2489"/>
              <a:ext cx="1081" cy="30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36" name="AutoShape 28"/>
            <p:cNvSpPr>
              <a:spLocks noChangeShapeType="1"/>
            </p:cNvSpPr>
            <p:nvPr/>
          </p:nvSpPr>
          <p:spPr bwMode="auto">
            <a:xfrm flipH="1" flipV="1">
              <a:off x="3960" y="2520"/>
              <a:ext cx="1079" cy="302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35" name="AutoShape 27"/>
            <p:cNvSpPr>
              <a:spLocks noChangeShapeType="1"/>
            </p:cNvSpPr>
            <p:nvPr/>
          </p:nvSpPr>
          <p:spPr bwMode="auto">
            <a:xfrm flipH="1" flipV="1">
              <a:off x="6120" y="2520"/>
              <a:ext cx="1080" cy="302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34" name="Rectangle 26"/>
            <p:cNvSpPr>
              <a:spLocks noChangeArrowheads="1"/>
            </p:cNvSpPr>
            <p:nvPr/>
          </p:nvSpPr>
          <p:spPr bwMode="auto">
            <a:xfrm>
              <a:off x="2340" y="5549"/>
              <a:ext cx="1079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VC0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33" name="Rectangle 25"/>
            <p:cNvSpPr>
              <a:spLocks noChangeArrowheads="1"/>
            </p:cNvSpPr>
            <p:nvPr/>
          </p:nvSpPr>
          <p:spPr bwMode="auto">
            <a:xfrm>
              <a:off x="4501" y="5549"/>
              <a:ext cx="1079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VC1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32" name="Rectangle 24"/>
            <p:cNvSpPr>
              <a:spLocks noChangeArrowheads="1"/>
            </p:cNvSpPr>
            <p:nvPr/>
          </p:nvSpPr>
          <p:spPr bwMode="auto">
            <a:xfrm>
              <a:off x="6660" y="5549"/>
              <a:ext cx="1079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VC2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31" name="Text Box 23"/>
            <p:cNvSpPr txBox="1">
              <a:spLocks noChangeArrowheads="1"/>
            </p:cNvSpPr>
            <p:nvPr/>
          </p:nvSpPr>
          <p:spPr bwMode="auto">
            <a:xfrm>
              <a:off x="7741" y="4829"/>
              <a:ext cx="1079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100,0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30" name="Text Box 22"/>
            <p:cNvSpPr txBox="1">
              <a:spLocks noChangeArrowheads="1"/>
            </p:cNvSpPr>
            <p:nvPr/>
          </p:nvSpPr>
          <p:spPr bwMode="auto">
            <a:xfrm>
              <a:off x="5581" y="4829"/>
              <a:ext cx="719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0,0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29" name="Text Box 21"/>
            <p:cNvSpPr txBox="1">
              <a:spLocks noChangeArrowheads="1"/>
            </p:cNvSpPr>
            <p:nvPr/>
          </p:nvSpPr>
          <p:spPr bwMode="auto">
            <a:xfrm>
              <a:off x="3239" y="4829"/>
              <a:ext cx="1081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-100,0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28" name="AutoShape 20"/>
            <p:cNvSpPr>
              <a:spLocks noChangeShapeType="1"/>
            </p:cNvSpPr>
            <p:nvPr/>
          </p:nvSpPr>
          <p:spPr bwMode="auto">
            <a:xfrm flipH="1">
              <a:off x="2881" y="5189"/>
              <a:ext cx="899" cy="360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27" name="AutoShape 19"/>
            <p:cNvSpPr>
              <a:spLocks noChangeShapeType="1"/>
            </p:cNvSpPr>
            <p:nvPr/>
          </p:nvSpPr>
          <p:spPr bwMode="auto">
            <a:xfrm flipH="1">
              <a:off x="5041" y="5189"/>
              <a:ext cx="900" cy="360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26" name="AutoShape 18"/>
            <p:cNvSpPr>
              <a:spLocks noChangeShapeType="1"/>
            </p:cNvSpPr>
            <p:nvPr/>
          </p:nvSpPr>
          <p:spPr bwMode="auto">
            <a:xfrm flipH="1">
              <a:off x="7200" y="5189"/>
              <a:ext cx="1081" cy="360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25" name="Text Box 17"/>
            <p:cNvSpPr txBox="1">
              <a:spLocks noChangeArrowheads="1"/>
            </p:cNvSpPr>
            <p:nvPr/>
          </p:nvSpPr>
          <p:spPr bwMode="auto">
            <a:xfrm>
              <a:off x="3240" y="1949"/>
              <a:ext cx="14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-50,120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24" name="Text Box 16"/>
            <p:cNvSpPr txBox="1">
              <a:spLocks noChangeArrowheads="1"/>
            </p:cNvSpPr>
            <p:nvPr/>
          </p:nvSpPr>
          <p:spPr bwMode="auto">
            <a:xfrm>
              <a:off x="7560" y="1949"/>
              <a:ext cx="14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150,120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23" name="Text Box 15"/>
            <p:cNvSpPr txBox="1">
              <a:spLocks noChangeArrowheads="1"/>
            </p:cNvSpPr>
            <p:nvPr/>
          </p:nvSpPr>
          <p:spPr bwMode="auto">
            <a:xfrm>
              <a:off x="9360" y="1949"/>
              <a:ext cx="1980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Area of capture co-ordinates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22" name="Text Box 14"/>
            <p:cNvSpPr txBox="1">
              <a:spLocks noChangeArrowheads="1"/>
            </p:cNvSpPr>
            <p:nvPr/>
          </p:nvSpPr>
          <p:spPr bwMode="auto">
            <a:xfrm>
              <a:off x="9360" y="4829"/>
              <a:ext cx="1980" cy="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Point of capture co-ordinates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21" name="Text Box 13"/>
            <p:cNvSpPr txBox="1">
              <a:spLocks noChangeArrowheads="1"/>
            </p:cNvSpPr>
            <p:nvPr/>
          </p:nvSpPr>
          <p:spPr bwMode="auto">
            <a:xfrm>
              <a:off x="8460" y="3569"/>
              <a:ext cx="108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(table)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20" name="AutoShape 12"/>
            <p:cNvSpPr>
              <a:spLocks noChangeShapeType="1"/>
            </p:cNvSpPr>
            <p:nvPr/>
          </p:nvSpPr>
          <p:spPr bwMode="auto">
            <a:xfrm flipV="1">
              <a:off x="2881" y="2489"/>
              <a:ext cx="1079" cy="309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19" name="AutoShape 11"/>
            <p:cNvSpPr>
              <a:spLocks noChangeShapeType="1"/>
            </p:cNvSpPr>
            <p:nvPr/>
          </p:nvSpPr>
          <p:spPr bwMode="auto">
            <a:xfrm flipV="1">
              <a:off x="5041" y="2487"/>
              <a:ext cx="1079" cy="30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18" name="AutoShape 10"/>
            <p:cNvSpPr>
              <a:spLocks noChangeShapeType="1"/>
            </p:cNvSpPr>
            <p:nvPr/>
          </p:nvSpPr>
          <p:spPr bwMode="auto">
            <a:xfrm flipV="1">
              <a:off x="7201" y="2487"/>
              <a:ext cx="1080" cy="30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17" name="Text Box 9"/>
            <p:cNvSpPr txBox="1">
              <a:spLocks noChangeArrowheads="1"/>
            </p:cNvSpPr>
            <p:nvPr/>
          </p:nvSpPr>
          <p:spPr bwMode="auto">
            <a:xfrm>
              <a:off x="1440" y="1949"/>
              <a:ext cx="126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-150,120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6" name="Text Box 8"/>
            <p:cNvSpPr txBox="1">
              <a:spLocks noChangeArrowheads="1"/>
            </p:cNvSpPr>
            <p:nvPr/>
          </p:nvSpPr>
          <p:spPr bwMode="auto">
            <a:xfrm>
              <a:off x="5400" y="1949"/>
              <a:ext cx="14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50,120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5" name="AutoShape 7"/>
            <p:cNvSpPr>
              <a:spLocks noChangeShapeType="1"/>
            </p:cNvSpPr>
            <p:nvPr/>
          </p:nvSpPr>
          <p:spPr bwMode="auto">
            <a:xfrm flipV="1">
              <a:off x="1619" y="4649"/>
              <a:ext cx="0" cy="72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14" name="AutoShape 6"/>
            <p:cNvSpPr>
              <a:spLocks noChangeShapeType="1"/>
            </p:cNvSpPr>
            <p:nvPr/>
          </p:nvSpPr>
          <p:spPr bwMode="auto">
            <a:xfrm>
              <a:off x="1619" y="5369"/>
              <a:ext cx="901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13" name="Text Box 5"/>
            <p:cNvSpPr txBox="1">
              <a:spLocks noChangeArrowheads="1"/>
            </p:cNvSpPr>
            <p:nvPr/>
          </p:nvSpPr>
          <p:spPr bwMode="auto">
            <a:xfrm>
              <a:off x="1979" y="5009"/>
              <a:ext cx="1079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7F7F7F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x axis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2" name="Text Box 4"/>
            <p:cNvSpPr txBox="1">
              <a:spLocks noChangeArrowheads="1"/>
            </p:cNvSpPr>
            <p:nvPr/>
          </p:nvSpPr>
          <p:spPr bwMode="auto">
            <a:xfrm>
              <a:off x="1620" y="4469"/>
              <a:ext cx="1079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0" i="0" u="none" strike="noStrike" cap="none" normalizeH="0" baseline="0" smtClean="0">
                  <a:ln>
                    <a:noFill/>
                  </a:ln>
                  <a:solidFill>
                    <a:srgbClr val="7F7F7F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z axis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Curved Table Example</a:t>
            </a:r>
            <a:endParaRPr lang="en-US" dirty="0"/>
          </a:p>
        </p:txBody>
      </p:sp>
      <p:sp>
        <p:nvSpPr>
          <p:cNvPr id="5" name="AutoShape 38"/>
          <p:cNvSpPr>
            <a:spLocks noChangeAspect="1" noChangeArrowheads="1" noTextEdit="1"/>
          </p:cNvSpPr>
          <p:nvPr/>
        </p:nvSpPr>
        <p:spPr bwMode="auto">
          <a:xfrm>
            <a:off x="1752600" y="2133600"/>
            <a:ext cx="6286500" cy="2971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1866265" y="2476055"/>
            <a:ext cx="4345940" cy="1867488"/>
            <a:chOff x="2665" y="2826"/>
            <a:chExt cx="5264" cy="2262"/>
          </a:xfrm>
        </p:grpSpPr>
        <p:sp>
          <p:nvSpPr>
            <p:cNvPr id="33" name="Rectangle 37"/>
            <p:cNvSpPr>
              <a:spLocks noChangeArrowheads="1"/>
            </p:cNvSpPr>
            <p:nvPr/>
          </p:nvSpPr>
          <p:spPr bwMode="auto">
            <a:xfrm>
              <a:off x="2665" y="3519"/>
              <a:ext cx="5264" cy="1569"/>
            </a:xfrm>
            <a:prstGeom prst="blockArc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36"/>
            <p:cNvSpPr>
              <a:spLocks noChangeArrowheads="1"/>
            </p:cNvSpPr>
            <p:nvPr/>
          </p:nvSpPr>
          <p:spPr bwMode="auto">
            <a:xfrm>
              <a:off x="2942" y="3149"/>
              <a:ext cx="554" cy="55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3635" y="2965"/>
              <a:ext cx="555" cy="55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34"/>
            <p:cNvSpPr>
              <a:spLocks noChangeArrowheads="1"/>
            </p:cNvSpPr>
            <p:nvPr/>
          </p:nvSpPr>
          <p:spPr bwMode="auto">
            <a:xfrm>
              <a:off x="4604" y="2826"/>
              <a:ext cx="552" cy="55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3"/>
            <p:cNvSpPr>
              <a:spLocks noChangeArrowheads="1"/>
            </p:cNvSpPr>
            <p:nvPr/>
          </p:nvSpPr>
          <p:spPr bwMode="auto">
            <a:xfrm>
              <a:off x="5435" y="2826"/>
              <a:ext cx="554" cy="55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32"/>
            <p:cNvSpPr>
              <a:spLocks noChangeArrowheads="1"/>
            </p:cNvSpPr>
            <p:nvPr/>
          </p:nvSpPr>
          <p:spPr bwMode="auto">
            <a:xfrm>
              <a:off x="6404" y="2965"/>
              <a:ext cx="554" cy="55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31"/>
            <p:cNvSpPr>
              <a:spLocks noChangeArrowheads="1"/>
            </p:cNvSpPr>
            <p:nvPr/>
          </p:nvSpPr>
          <p:spPr bwMode="auto">
            <a:xfrm>
              <a:off x="7096" y="3149"/>
              <a:ext cx="555" cy="55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AutoShape 29"/>
          <p:cNvSpPr>
            <a:spLocks noChangeShapeType="1"/>
          </p:cNvSpPr>
          <p:nvPr/>
        </p:nvSpPr>
        <p:spPr bwMode="auto">
          <a:xfrm flipH="1" flipV="1">
            <a:off x="1904999" y="2819400"/>
            <a:ext cx="762635" cy="160020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28"/>
          <p:cNvSpPr>
            <a:spLocks noChangeShapeType="1"/>
          </p:cNvSpPr>
          <p:nvPr/>
        </p:nvSpPr>
        <p:spPr bwMode="auto">
          <a:xfrm flipH="1" flipV="1">
            <a:off x="3352800" y="2496185"/>
            <a:ext cx="685165" cy="192341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27"/>
          <p:cNvSpPr>
            <a:spLocks noChangeShapeType="1"/>
          </p:cNvSpPr>
          <p:nvPr/>
        </p:nvSpPr>
        <p:spPr bwMode="auto">
          <a:xfrm flipH="1" flipV="1">
            <a:off x="4724400" y="2496185"/>
            <a:ext cx="685800" cy="192341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2324100" y="4419600"/>
            <a:ext cx="685165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VC0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5"/>
          <p:cNvSpPr>
            <a:spLocks noChangeArrowheads="1"/>
          </p:cNvSpPr>
          <p:nvPr/>
        </p:nvSpPr>
        <p:spPr bwMode="auto">
          <a:xfrm>
            <a:off x="3696335" y="4419600"/>
            <a:ext cx="685165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VC1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4"/>
          <p:cNvSpPr>
            <a:spLocks noChangeArrowheads="1"/>
          </p:cNvSpPr>
          <p:nvPr/>
        </p:nvSpPr>
        <p:spPr bwMode="auto">
          <a:xfrm>
            <a:off x="5067300" y="4419600"/>
            <a:ext cx="685165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VC2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5753735" y="3962400"/>
            <a:ext cx="68516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100,0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4382135" y="3962400"/>
            <a:ext cx="45656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0,0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Box 21"/>
          <p:cNvSpPr txBox="1">
            <a:spLocks noChangeArrowheads="1"/>
          </p:cNvSpPr>
          <p:nvPr/>
        </p:nvSpPr>
        <p:spPr bwMode="auto">
          <a:xfrm>
            <a:off x="2894965" y="3962400"/>
            <a:ext cx="68643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-100,0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0"/>
          <p:cNvSpPr>
            <a:spLocks noChangeShapeType="1"/>
          </p:cNvSpPr>
          <p:nvPr/>
        </p:nvSpPr>
        <p:spPr bwMode="auto">
          <a:xfrm flipH="1">
            <a:off x="2667635" y="4191000"/>
            <a:ext cx="570865" cy="228600"/>
          </a:xfrm>
          <a:prstGeom prst="straightConnector1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19"/>
          <p:cNvSpPr>
            <a:spLocks noChangeShapeType="1"/>
          </p:cNvSpPr>
          <p:nvPr/>
        </p:nvSpPr>
        <p:spPr bwMode="auto">
          <a:xfrm flipH="1">
            <a:off x="4039235" y="4191000"/>
            <a:ext cx="571500" cy="228600"/>
          </a:xfrm>
          <a:prstGeom prst="straightConnector1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18"/>
          <p:cNvSpPr>
            <a:spLocks noChangeShapeType="1"/>
          </p:cNvSpPr>
          <p:nvPr/>
        </p:nvSpPr>
        <p:spPr bwMode="auto">
          <a:xfrm flipH="1">
            <a:off x="5410200" y="4191000"/>
            <a:ext cx="686435" cy="228600"/>
          </a:xfrm>
          <a:prstGeom prst="straightConnector1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2895600" y="2133600"/>
            <a:ext cx="914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-50,120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5867400" y="2628900"/>
            <a:ext cx="914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150,100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6781800" y="2133600"/>
            <a:ext cx="12573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Area of capture co-ordinates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6781800" y="3962400"/>
            <a:ext cx="12573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Point of capture co-ordinates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6210300" y="3162300"/>
            <a:ext cx="6858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(table)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AutoShape 12"/>
          <p:cNvSpPr>
            <a:spLocks noChangeShapeType="1"/>
          </p:cNvSpPr>
          <p:nvPr/>
        </p:nvSpPr>
        <p:spPr bwMode="auto">
          <a:xfrm flipV="1">
            <a:off x="2667635" y="2476500"/>
            <a:ext cx="685165" cy="196278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AutoShape 11"/>
          <p:cNvSpPr>
            <a:spLocks noChangeShapeType="1"/>
          </p:cNvSpPr>
          <p:nvPr/>
        </p:nvSpPr>
        <p:spPr bwMode="auto">
          <a:xfrm flipV="1">
            <a:off x="4039235" y="2475230"/>
            <a:ext cx="685165" cy="194310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AutoShape 10"/>
          <p:cNvSpPr>
            <a:spLocks noChangeShapeType="1"/>
          </p:cNvSpPr>
          <p:nvPr/>
        </p:nvSpPr>
        <p:spPr bwMode="auto">
          <a:xfrm flipV="1">
            <a:off x="5410834" y="2895600"/>
            <a:ext cx="761365" cy="152273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1447800" y="2552700"/>
            <a:ext cx="8001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-150,100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auto">
          <a:xfrm>
            <a:off x="4267200" y="2133600"/>
            <a:ext cx="914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50,120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AutoShape 7"/>
          <p:cNvSpPr>
            <a:spLocks noChangeShapeType="1"/>
          </p:cNvSpPr>
          <p:nvPr/>
        </p:nvSpPr>
        <p:spPr bwMode="auto">
          <a:xfrm flipV="1">
            <a:off x="1866265" y="3848100"/>
            <a:ext cx="0" cy="457200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AutoShape 6"/>
          <p:cNvSpPr>
            <a:spLocks noChangeShapeType="1"/>
          </p:cNvSpPr>
          <p:nvPr/>
        </p:nvSpPr>
        <p:spPr bwMode="auto">
          <a:xfrm>
            <a:off x="1866265" y="4305300"/>
            <a:ext cx="572135" cy="0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2094865" y="4076700"/>
            <a:ext cx="68516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rgbClr val="7F7F7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x axis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1866900" y="3733800"/>
            <a:ext cx="68516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rgbClr val="7F7F7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 axis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3953</TotalTime>
  <Words>589</Words>
  <Application>Microsoft Macintosh PowerPoint</Application>
  <PresentationFormat>On-screen Show (4:3)</PresentationFormat>
  <Paragraphs>107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CLUE Points and Areas of Capture</vt:lpstr>
      <vt:lpstr>What is this addressing</vt:lpstr>
      <vt:lpstr>Proposal</vt:lpstr>
      <vt:lpstr>Directionality</vt:lpstr>
      <vt:lpstr>Relevant Terms</vt:lpstr>
      <vt:lpstr>Point of Capture/Area of Capture</vt:lpstr>
      <vt:lpstr>PowerPoint Presentation</vt:lpstr>
      <vt:lpstr>3 Camera Example</vt:lpstr>
      <vt:lpstr>Curved Table Example</vt:lpstr>
      <vt:lpstr>2 Camera ‘Crossed’ Example</vt:lpstr>
      <vt:lpstr>Multiple Viewpoint Example</vt:lpstr>
      <vt:lpstr>Final thoughts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Mary Barnes</cp:lastModifiedBy>
  <cp:revision>86</cp:revision>
  <dcterms:created xsi:type="dcterms:W3CDTF">2011-11-08T18:36:05Z</dcterms:created>
  <dcterms:modified xsi:type="dcterms:W3CDTF">2011-11-13T23:04:46Z</dcterms:modified>
</cp:coreProperties>
</file>