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0" r:id="rId9"/>
    <p:sldId id="262" r:id="rId10"/>
    <p:sldId id="271" r:id="rId11"/>
    <p:sldId id="281" r:id="rId12"/>
    <p:sldId id="273" r:id="rId13"/>
    <p:sldId id="272" r:id="rId14"/>
    <p:sldId id="279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BE209-0370-4D1D-A86A-7A287880EFE0}" type="datetimeFigureOut">
              <a:rPr lang="de-DE" smtClean="0"/>
              <a:pPr/>
              <a:t>11/16/11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387B0-AEBF-477D-A05A-6AF93FC6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5386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1C454-02FC-43FD-A461-543D6C7A7A56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824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5CA3-30DF-4836-AA6E-E02957DE45D1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6330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A3460-C4DB-49CC-8F8F-037778E0CC2B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452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85E-3ECD-4B2F-83E5-A0439CACB357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952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7804-C43E-4CFC-922D-F931CD52A5AC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97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9FA-E5E3-4A50-9B4B-DAD14B0CFF15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016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523E-6E6B-4B6E-A839-1BB21513F77B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83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98037-204F-4E83-9716-DBF433A4F11E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4990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D95D0-BA83-49D0-AF04-645D12CAF040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402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0CBBD-3925-440F-9A3A-D8EAC3037A9E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3005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940B-ECBC-46AA-85C5-CD3007171B23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668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92014-ED73-4FFE-99A7-5F710A75F678}" type="datetime1">
              <a:rPr lang="de-DE" smtClean="0"/>
              <a:pPr/>
              <a:t>11/16/11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3C06E-6B7B-4FCB-89F1-66DB7A40999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30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oene@uni-tuebingen.d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draft-ietf-codec-results-00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/>
            </a:r>
            <a:br>
              <a:rPr lang="de-DE" smtClean="0"/>
            </a:br>
            <a:r>
              <a:rPr lang="de-DE" dirty="0" smtClean="0"/>
              <a:t>Jan </a:t>
            </a:r>
            <a:r>
              <a:rPr lang="de-DE" dirty="0" err="1" smtClean="0"/>
              <a:t>Skoglund</a:t>
            </a:r>
            <a:r>
              <a:rPr lang="de-DE" dirty="0" smtClean="0"/>
              <a:t>, Christian Hoene</a:t>
            </a:r>
          </a:p>
          <a:p>
            <a:r>
              <a:rPr lang="de-DE" dirty="0" smtClean="0"/>
              <a:t>November 15th, 2011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4491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143" y="863459"/>
            <a:ext cx="7817297" cy="537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 smtClean="0"/>
              <a:t>Results: Codecs</a:t>
            </a:r>
            <a:endParaRPr lang="en-US" sz="4000" noProof="0" dirty="0"/>
          </a:p>
        </p:txBody>
      </p:sp>
      <p:sp>
        <p:nvSpPr>
          <p:cNvPr id="3" name="Textfeld 2"/>
          <p:cNvSpPr txBox="1"/>
          <p:nvPr/>
        </p:nvSpPr>
        <p:spPr>
          <a:xfrm>
            <a:off x="7498563" y="6372036"/>
            <a:ext cx="81785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CI 95%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605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01614"/>
            <a:ext cx="9140944" cy="628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 smtClean="0"/>
              <a:t>Codec and Item</a:t>
            </a:r>
            <a:endParaRPr lang="en-US" sz="4000" noProof="0" dirty="0"/>
          </a:p>
        </p:txBody>
      </p:sp>
      <p:sp>
        <p:nvSpPr>
          <p:cNvPr id="5" name="Textfeld 4"/>
          <p:cNvSpPr txBox="1"/>
          <p:nvPr/>
        </p:nvSpPr>
        <p:spPr>
          <a:xfrm>
            <a:off x="7498563" y="6372036"/>
            <a:ext cx="81785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CI 95%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7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of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Encoding of Mandarin </a:t>
            </a:r>
            <a:r>
              <a:rPr lang="de-DE" dirty="0" err="1" smtClean="0"/>
              <a:t>works</a:t>
            </a:r>
            <a:r>
              <a:rPr lang="de-DE" dirty="0" smtClean="0"/>
              <a:t> well – </a:t>
            </a:r>
            <a:r>
              <a:rPr lang="de-DE" dirty="0" err="1" smtClean="0">
                <a:solidFill>
                  <a:srgbClr val="92D050"/>
                </a:solidFill>
              </a:rPr>
              <a:t>Passed</a:t>
            </a:r>
            <a:endParaRPr lang="de-DE" dirty="0" smtClean="0">
              <a:solidFill>
                <a:srgbClr val="92D050"/>
              </a:solidFill>
            </a:endParaRPr>
          </a:p>
          <a:p>
            <a:pPr lvl="1"/>
            <a:r>
              <a:rPr lang="de-DE" dirty="0" err="1" smtClean="0"/>
              <a:t>However</a:t>
            </a:r>
            <a:r>
              <a:rPr lang="de-DE" dirty="0" smtClean="0"/>
              <a:t>, Opus </a:t>
            </a:r>
            <a:r>
              <a:rPr lang="de-DE" dirty="0"/>
              <a:t>at 20 kbps </a:t>
            </a:r>
            <a:r>
              <a:rPr lang="de-DE" dirty="0" err="1" smtClean="0"/>
              <a:t>did</a:t>
            </a:r>
            <a:r>
              <a:rPr lang="de-DE" dirty="0" smtClean="0"/>
              <a:t> not </a:t>
            </a:r>
            <a:r>
              <a:rPr lang="de-DE" dirty="0" err="1" smtClean="0"/>
              <a:t>outperformed</a:t>
            </a:r>
            <a:r>
              <a:rPr lang="de-DE" dirty="0" smtClean="0"/>
              <a:t> </a:t>
            </a:r>
            <a:r>
              <a:rPr lang="de-DE" dirty="0"/>
              <a:t>G.719 at 32 </a:t>
            </a:r>
            <a:r>
              <a:rPr lang="de-DE" dirty="0" smtClean="0"/>
              <a:t>kbps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English</a:t>
            </a:r>
          </a:p>
          <a:p>
            <a:pPr lvl="1"/>
            <a:r>
              <a:rPr lang="de-DE" dirty="0" smtClean="0"/>
              <a:t>Mandarin </a:t>
            </a:r>
            <a:r>
              <a:rPr lang="de-DE" dirty="0" err="1" smtClean="0"/>
              <a:t>seems</a:t>
            </a:r>
            <a:r>
              <a:rPr lang="de-DE" dirty="0" smtClean="0"/>
              <a:t> not to </a:t>
            </a:r>
            <a:r>
              <a:rPr lang="de-DE" dirty="0" err="1" smtClean="0"/>
              <a:t>contain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/>
              <a:t>contain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smtClean="0"/>
              <a:t>high </a:t>
            </a:r>
            <a:r>
              <a:rPr lang="de-DE" dirty="0" err="1" smtClean="0"/>
              <a:t>frequency-rich</a:t>
            </a:r>
            <a:r>
              <a:rPr lang="de-DE" dirty="0" smtClean="0"/>
              <a:t> </a:t>
            </a:r>
            <a:r>
              <a:rPr lang="de-DE" dirty="0" err="1"/>
              <a:t>consonants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English</a:t>
            </a:r>
          </a:p>
          <a:p>
            <a:r>
              <a:rPr lang="de-DE" dirty="0" err="1" smtClean="0"/>
              <a:t>Transcoding</a:t>
            </a:r>
            <a:r>
              <a:rPr lang="de-DE" dirty="0" smtClean="0"/>
              <a:t> via AMR and AMR-WB – </a:t>
            </a:r>
            <a:r>
              <a:rPr lang="de-DE" dirty="0" err="1" smtClean="0">
                <a:solidFill>
                  <a:srgbClr val="92D050"/>
                </a:solidFill>
              </a:rPr>
              <a:t>Passed</a:t>
            </a:r>
            <a:endParaRPr lang="de-DE" dirty="0" smtClean="0">
              <a:solidFill>
                <a:srgbClr val="92D050"/>
              </a:solidFill>
            </a:endParaRPr>
          </a:p>
          <a:p>
            <a:pPr lvl="1"/>
            <a:r>
              <a:rPr lang="de-DE" dirty="0" smtClean="0"/>
              <a:t>Opus better </a:t>
            </a:r>
            <a:r>
              <a:rPr lang="de-DE" dirty="0" err="1" smtClean="0"/>
              <a:t>than</a:t>
            </a:r>
            <a:r>
              <a:rPr lang="de-DE" dirty="0" smtClean="0"/>
              <a:t> AMR-WB</a:t>
            </a:r>
          </a:p>
          <a:p>
            <a:r>
              <a:rPr lang="de-DE" dirty="0" smtClean="0"/>
              <a:t>Stereo </a:t>
            </a:r>
            <a:r>
              <a:rPr lang="de-DE" dirty="0" err="1" smtClean="0"/>
              <a:t>voice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r>
              <a:rPr lang="de-DE" dirty="0" smtClean="0"/>
              <a:t> in CELT </a:t>
            </a:r>
            <a:r>
              <a:rPr lang="de-DE" dirty="0" err="1" smtClean="0"/>
              <a:t>mode</a:t>
            </a:r>
            <a:r>
              <a:rPr lang="de-DE" dirty="0" smtClean="0"/>
              <a:t> – </a:t>
            </a:r>
            <a:r>
              <a:rPr lang="de-DE" dirty="0" err="1" smtClean="0">
                <a:solidFill>
                  <a:srgbClr val="92D050"/>
                </a:solidFill>
              </a:rPr>
              <a:t>Passed</a:t>
            </a:r>
            <a:endParaRPr lang="de-DE" dirty="0" smtClean="0">
              <a:solidFill>
                <a:srgbClr val="92D050"/>
              </a:solidFill>
            </a:endParaRPr>
          </a:p>
          <a:p>
            <a:r>
              <a:rPr lang="de-DE" dirty="0" smtClean="0"/>
              <a:t>Stereo </a:t>
            </a:r>
            <a:r>
              <a:rPr lang="de-DE" dirty="0" err="1" smtClean="0"/>
              <a:t>voice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r>
              <a:rPr lang="de-DE" dirty="0" smtClean="0"/>
              <a:t> in CELP </a:t>
            </a:r>
            <a:r>
              <a:rPr lang="de-DE" dirty="0" err="1" smtClean="0"/>
              <a:t>mode</a:t>
            </a:r>
            <a:r>
              <a:rPr lang="de-DE" dirty="0" smtClean="0"/>
              <a:t> – </a:t>
            </a:r>
            <a:r>
              <a:rPr lang="de-DE" dirty="0" err="1" smtClean="0">
                <a:solidFill>
                  <a:srgbClr val="FFC000"/>
                </a:solidFill>
              </a:rPr>
              <a:t>Fixed</a:t>
            </a:r>
            <a:r>
              <a:rPr lang="de-DE" dirty="0" smtClean="0">
                <a:solidFill>
                  <a:srgbClr val="FFC000"/>
                </a:solidFill>
              </a:rPr>
              <a:t>?</a:t>
            </a:r>
          </a:p>
          <a:p>
            <a:endParaRPr lang="de-DE" dirty="0" smtClean="0">
              <a:solidFill>
                <a:srgbClr val="92D050"/>
              </a:solidFill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7268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: </a:t>
            </a:r>
            <a:r>
              <a:rPr lang="de-DE" dirty="0" err="1" smtClean="0"/>
              <a:t>Codec</a:t>
            </a:r>
            <a:r>
              <a:rPr lang="de-DE" dirty="0" smtClean="0"/>
              <a:t> </a:t>
            </a:r>
            <a:r>
              <a:rPr lang="de-DE" dirty="0" err="1" smtClean="0"/>
              <a:t>characterization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err="1" smtClean="0"/>
              <a:t>Codec</a:t>
            </a:r>
            <a:r>
              <a:rPr lang="de-DE" dirty="0" smtClean="0"/>
              <a:t> </a:t>
            </a:r>
            <a:r>
              <a:rPr lang="de-DE" dirty="0" err="1" smtClean="0"/>
              <a:t>characterization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for</a:t>
            </a:r>
          </a:p>
          <a:p>
            <a:pPr lvl="1"/>
            <a:r>
              <a:rPr lang="de-DE" dirty="0" smtClean="0"/>
              <a:t>People </a:t>
            </a:r>
            <a:r>
              <a:rPr lang="de-DE" dirty="0" err="1" smtClean="0"/>
              <a:t>selecting</a:t>
            </a:r>
            <a:r>
              <a:rPr lang="de-DE" dirty="0" smtClean="0"/>
              <a:t> codecs</a:t>
            </a:r>
          </a:p>
          <a:p>
            <a:pPr lvl="1"/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programmers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only be </a:t>
            </a:r>
            <a:r>
              <a:rPr lang="de-DE" dirty="0" err="1" smtClean="0"/>
              <a:t>started</a:t>
            </a:r>
            <a:r>
              <a:rPr lang="de-DE" dirty="0" smtClean="0"/>
              <a:t> </a:t>
            </a:r>
            <a:r>
              <a:rPr lang="de-DE" dirty="0" err="1" smtClean="0"/>
              <a:t>after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freeze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err="1" smtClean="0"/>
              <a:t>Old</a:t>
            </a:r>
            <a:r>
              <a:rPr lang="de-DE" dirty="0" smtClean="0"/>
              <a:t> test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be </a:t>
            </a:r>
            <a:r>
              <a:rPr lang="de-DE" dirty="0" err="1" smtClean="0"/>
              <a:t>use</a:t>
            </a:r>
            <a:r>
              <a:rPr lang="de-DE" dirty="0" smtClean="0"/>
              <a:t> but only </a:t>
            </a:r>
            <a:r>
              <a:rPr lang="de-DE" dirty="0" err="1" smtClean="0"/>
              <a:t>after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r>
              <a:rPr lang="de-DE" dirty="0" smtClean="0"/>
              <a:t> of </a:t>
            </a:r>
            <a:r>
              <a:rPr lang="de-DE" dirty="0" err="1" smtClean="0"/>
              <a:t>old</a:t>
            </a:r>
            <a:r>
              <a:rPr lang="de-DE" dirty="0" smtClean="0"/>
              <a:t>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equals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r>
              <a:rPr lang="de-DE" dirty="0" smtClean="0"/>
              <a:t> of new </a:t>
            </a:r>
            <a:r>
              <a:rPr lang="de-DE" dirty="0" err="1" smtClean="0"/>
              <a:t>version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on </a:t>
            </a:r>
            <a:r>
              <a:rPr lang="de-DE" dirty="0" err="1" smtClean="0"/>
              <a:t>speech</a:t>
            </a:r>
            <a:r>
              <a:rPr lang="de-DE" dirty="0" smtClean="0"/>
              <a:t> and </a:t>
            </a:r>
            <a:r>
              <a:rPr lang="de-DE" dirty="0" err="1" smtClean="0"/>
              <a:t>audio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well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runtime</a:t>
            </a:r>
            <a:r>
              <a:rPr lang="de-DE" dirty="0" smtClean="0"/>
              <a:t> and </a:t>
            </a:r>
            <a:r>
              <a:rPr lang="de-DE" dirty="0" err="1" smtClean="0"/>
              <a:t>memory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?</a:t>
            </a:r>
          </a:p>
          <a:p>
            <a:endParaRPr lang="de-DE" dirty="0" smtClean="0"/>
          </a:p>
          <a:p>
            <a:r>
              <a:rPr lang="de-DE" dirty="0" err="1" smtClean="0"/>
              <a:t>Merging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draft-hoene-quality-01 </a:t>
            </a:r>
            <a:br>
              <a:rPr lang="de-DE" dirty="0" smtClean="0"/>
            </a:br>
            <a:r>
              <a:rPr lang="de-DE" dirty="0" smtClean="0"/>
              <a:t>to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descriptions</a:t>
            </a:r>
            <a:r>
              <a:rPr lang="de-DE" dirty="0" smtClean="0"/>
              <a:t>?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5686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Please send new </a:t>
            </a:r>
            <a:r>
              <a:rPr lang="de-DE" dirty="0" err="1" smtClean="0"/>
              <a:t>listening-test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to the </a:t>
            </a:r>
            <a:r>
              <a:rPr lang="de-DE" dirty="0" err="1" smtClean="0"/>
              <a:t>editor</a:t>
            </a:r>
            <a:r>
              <a:rPr lang="de-DE" dirty="0" smtClean="0"/>
              <a:t> (</a:t>
            </a:r>
            <a:r>
              <a:rPr lang="de-DE" dirty="0" err="1" smtClean="0">
                <a:hlinkClick r:id="rId2"/>
              </a:rPr>
              <a:t>hoene</a:t>
            </a:r>
            <a:r>
              <a:rPr lang="de-DE" dirty="0" smtClean="0">
                <a:hlinkClick r:id="rId2"/>
              </a:rPr>
              <a:t>@</a:t>
            </a:r>
            <a:r>
              <a:rPr lang="de-DE" dirty="0" err="1" smtClean="0">
                <a:hlinkClick r:id="rId2"/>
              </a:rPr>
              <a:t>uni-tuebingen.de</a:t>
            </a:r>
            <a:r>
              <a:rPr lang="de-DE" dirty="0" smtClean="0"/>
              <a:t>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err="1" smtClean="0"/>
              <a:t>Thanks</a:t>
            </a:r>
            <a:r>
              <a:rPr lang="de-DE" dirty="0" smtClean="0"/>
              <a:t>…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84462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Diff</a:t>
            </a:r>
            <a:r>
              <a:rPr lang="de-DE" dirty="0" smtClean="0"/>
              <a:t> to</a:t>
            </a:r>
            <a:br>
              <a:rPr lang="de-DE" dirty="0" smtClean="0"/>
            </a:br>
            <a:r>
              <a:rPr lang="de-DE" dirty="0" smtClean="0"/>
              <a:t>draft-valin-codec-results-00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Added test </a:t>
            </a:r>
            <a:r>
              <a:rPr lang="de-DE" dirty="0" err="1" smtClean="0"/>
              <a:t>results</a:t>
            </a:r>
            <a:r>
              <a:rPr lang="de-DE" dirty="0" smtClean="0"/>
              <a:t> of Google and Universität Tübingen (</a:t>
            </a:r>
            <a:r>
              <a:rPr lang="de-DE" dirty="0"/>
              <a:t>Section 2.1.4, 2.1.5 and 2.4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Editorial </a:t>
            </a:r>
            <a:r>
              <a:rPr lang="de-DE" dirty="0" err="1"/>
              <a:t>changes</a:t>
            </a:r>
            <a:r>
              <a:rPr lang="de-DE" dirty="0"/>
              <a:t> </a:t>
            </a:r>
            <a:endParaRPr lang="de-DE" dirty="0" smtClean="0"/>
          </a:p>
          <a:p>
            <a:pPr lvl="1"/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/>
              <a:t>Section 2 and 3 to the </a:t>
            </a:r>
            <a:r>
              <a:rPr lang="de-DE" dirty="0" err="1" smtClean="0"/>
              <a:t>appendix</a:t>
            </a:r>
            <a:r>
              <a:rPr lang="de-DE" dirty="0" smtClean="0"/>
              <a:t> –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suggested</a:t>
            </a:r>
            <a:r>
              <a:rPr lang="de-DE" dirty="0" smtClean="0"/>
              <a:t> by email </a:t>
            </a:r>
            <a:r>
              <a:rPr lang="de-DE" dirty="0" err="1" smtClean="0"/>
              <a:t>comments</a:t>
            </a:r>
            <a:endParaRPr lang="de-DE" dirty="0"/>
          </a:p>
          <a:p>
            <a:pPr lvl="1"/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/>
              <a:t>Section 4 to the </a:t>
            </a:r>
            <a:r>
              <a:rPr lang="de-DE" dirty="0" err="1"/>
              <a:t>appendix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it also </a:t>
            </a:r>
            <a:r>
              <a:rPr lang="de-DE" dirty="0" err="1"/>
              <a:t>refers</a:t>
            </a:r>
            <a:r>
              <a:rPr lang="de-DE" dirty="0"/>
              <a:t> to </a:t>
            </a:r>
            <a:r>
              <a:rPr lang="de-DE" dirty="0" err="1"/>
              <a:t>old</a:t>
            </a:r>
            <a:r>
              <a:rPr lang="de-DE" dirty="0"/>
              <a:t> </a:t>
            </a:r>
            <a:r>
              <a:rPr lang="de-DE" dirty="0" err="1"/>
              <a:t>implementations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024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of Google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Can Opus </a:t>
            </a:r>
            <a:r>
              <a:rPr lang="de-DE" dirty="0" err="1"/>
              <a:t>compress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tonal </a:t>
            </a:r>
            <a:r>
              <a:rPr lang="de-DE" dirty="0" err="1"/>
              <a:t>languages</a:t>
            </a:r>
            <a:r>
              <a:rPr lang="de-DE" dirty="0"/>
              <a:t> (in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Mandarin) well?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the </a:t>
            </a:r>
            <a:r>
              <a:rPr lang="de-DE" dirty="0" err="1"/>
              <a:t>impact</a:t>
            </a:r>
            <a:r>
              <a:rPr lang="de-DE" dirty="0"/>
              <a:t> of </a:t>
            </a:r>
            <a:r>
              <a:rPr lang="de-DE" dirty="0" err="1"/>
              <a:t>transcoding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with</a:t>
            </a:r>
            <a:r>
              <a:rPr lang="de-DE" dirty="0"/>
              <a:t> AMR and AMR-WB?</a:t>
            </a:r>
          </a:p>
          <a:p>
            <a:pPr lvl="1"/>
            <a:endParaRPr lang="de-DE" dirty="0"/>
          </a:p>
          <a:p>
            <a:pPr marL="0" indent="0">
              <a:buNone/>
            </a:pPr>
            <a:r>
              <a:rPr lang="en-US" dirty="0"/>
              <a:t>Measurement Methodology</a:t>
            </a:r>
          </a:p>
          <a:p>
            <a:r>
              <a:rPr lang="en-US" dirty="0"/>
              <a:t>Followed MUSHRA ITU-R BS.1384-1</a:t>
            </a:r>
          </a:p>
          <a:p>
            <a:r>
              <a:rPr lang="de-DE" dirty="0" err="1"/>
              <a:t>Headphones</a:t>
            </a:r>
            <a:endParaRPr lang="de-DE" dirty="0"/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190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515" y="265922"/>
            <a:ext cx="8078970" cy="632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8308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446" y="65847"/>
            <a:ext cx="8479109" cy="672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671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978" y="297679"/>
            <a:ext cx="7050045" cy="6262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6656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6981" y="666070"/>
            <a:ext cx="6110039" cy="552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4881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of Universität Tübingen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Can Opus compress</a:t>
            </a:r>
          </a:p>
          <a:p>
            <a:pPr lvl="1"/>
            <a:r>
              <a:rPr lang="en-US" sz="2200" dirty="0" smtClean="0"/>
              <a:t>stereo voice in the Silk and the Hybrid mode?</a:t>
            </a:r>
          </a:p>
          <a:p>
            <a:pPr lvl="1"/>
            <a:r>
              <a:rPr lang="en-US" sz="2200" dirty="0" smtClean="0"/>
              <a:t>two simultaneous voices?</a:t>
            </a:r>
          </a:p>
          <a:p>
            <a:pPr lvl="1"/>
            <a:r>
              <a:rPr lang="en-US" sz="2200" dirty="0" smtClean="0"/>
              <a:t>binaural content?</a:t>
            </a:r>
          </a:p>
          <a:p>
            <a:pPr marL="0" indent="0">
              <a:buNone/>
            </a:pPr>
            <a:r>
              <a:rPr lang="en-US" sz="2200" dirty="0" smtClean="0"/>
              <a:t>How does Opus perform compared to other stereo voice codecs? </a:t>
            </a:r>
          </a:p>
          <a:p>
            <a:pPr lvl="1"/>
            <a:r>
              <a:rPr lang="en-US" sz="2200" dirty="0" smtClean="0"/>
              <a:t>No open source stereo voice codec available</a:t>
            </a:r>
          </a:p>
          <a:p>
            <a:pPr lvl="1"/>
            <a:r>
              <a:rPr lang="en-US" sz="2200" dirty="0" smtClean="0"/>
              <a:t>thus, used AMR-WB+ </a:t>
            </a:r>
          </a:p>
          <a:p>
            <a:pPr lvl="1"/>
            <a:endParaRPr lang="en-US" sz="2200" dirty="0"/>
          </a:p>
          <a:p>
            <a:pPr marL="0" indent="0">
              <a:buNone/>
            </a:pPr>
            <a:r>
              <a:rPr lang="en-US" sz="2200" noProof="0" dirty="0" smtClean="0"/>
              <a:t>Measurement Methodology</a:t>
            </a:r>
          </a:p>
          <a:p>
            <a:pPr lvl="1"/>
            <a:r>
              <a:rPr lang="en-US" sz="2200" dirty="0"/>
              <a:t>Followed MUSHRA ITU-R BS.1384-1</a:t>
            </a:r>
          </a:p>
          <a:p>
            <a:pPr lvl="1"/>
            <a:r>
              <a:rPr lang="en-US" sz="2200" dirty="0"/>
              <a:t>Headphones</a:t>
            </a:r>
          </a:p>
          <a:p>
            <a:pPr lvl="1"/>
            <a:r>
              <a:rPr lang="en-US" sz="2200" dirty="0"/>
              <a:t>Participants were u</a:t>
            </a:r>
            <a:r>
              <a:rPr lang="en-US" sz="2200" dirty="0" err="1"/>
              <a:t>naware</a:t>
            </a:r>
            <a:r>
              <a:rPr lang="en-US" sz="2200" dirty="0"/>
              <a:t> of a hidden reference</a:t>
            </a:r>
          </a:p>
          <a:p>
            <a:endParaRPr lang="en-US" sz="2200" dirty="0" smtClean="0"/>
          </a:p>
          <a:p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929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Reference Items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noProof="0" dirty="0" smtClean="0"/>
              <a:t>One Voice Stereo</a:t>
            </a:r>
            <a:br>
              <a:rPr lang="en-US" sz="2200" noProof="0" dirty="0" smtClean="0"/>
            </a:br>
            <a:r>
              <a:rPr lang="en-US" sz="2200" noProof="0" dirty="0" smtClean="0"/>
              <a:t>8s, stereo voice recording, female German speakers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noProof="0" dirty="0" smtClean="0"/>
              <a:t>Two Voices Stereo</a:t>
            </a:r>
            <a:br>
              <a:rPr lang="en-US" sz="2200" noProof="0" dirty="0" smtClean="0"/>
            </a:br>
            <a:r>
              <a:rPr lang="en-US" sz="2200" noProof="0" dirty="0" smtClean="0"/>
              <a:t>9s, two stereo female voices mixed together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noProof="0" dirty="0" smtClean="0"/>
              <a:t>One Voice Binaural</a:t>
            </a:r>
            <a:br>
              <a:rPr lang="en-US" sz="2200" noProof="0" dirty="0" smtClean="0"/>
            </a:br>
            <a:r>
              <a:rPr lang="en-US" sz="2200" noProof="0" dirty="0" smtClean="0"/>
              <a:t>13s, one female voice, rendered with HTRF and </a:t>
            </a:r>
            <a:br>
              <a:rPr lang="en-US" sz="2200" noProof="0" dirty="0" smtClean="0"/>
            </a:br>
            <a:r>
              <a:rPr lang="en-US" sz="2200" noProof="0" dirty="0" smtClean="0"/>
              <a:t>added room impulse response, moving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noProof="0" dirty="0" smtClean="0"/>
              <a:t>Two Voice Binaural</a:t>
            </a:r>
            <a:br>
              <a:rPr lang="en-US" sz="2200" noProof="0" dirty="0" smtClean="0"/>
            </a:br>
            <a:r>
              <a:rPr lang="en-US" sz="2200" noProof="0" dirty="0" smtClean="0"/>
              <a:t>13s, two female voices at different stationary positions, rendered with HTRF and added room impulse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err="1"/>
              <a:t>Acappella</a:t>
            </a:r>
            <a:r>
              <a:rPr lang="en-US" sz="2200" dirty="0"/>
              <a:t> Song </a:t>
            </a:r>
            <a:r>
              <a:rPr lang="en-US" sz="2200" noProof="0" dirty="0" smtClean="0"/>
              <a:t>„Mein </a:t>
            </a:r>
            <a:r>
              <a:rPr lang="en-US" sz="2200" noProof="0" dirty="0" err="1" smtClean="0"/>
              <a:t>Fahrrad</a:t>
            </a:r>
            <a:r>
              <a:rPr lang="en-US" sz="2200" noProof="0" dirty="0" smtClean="0"/>
              <a:t>“ by „Die </a:t>
            </a:r>
            <a:r>
              <a:rPr lang="en-US" sz="2200" noProof="0" dirty="0" err="1" smtClean="0"/>
              <a:t>Prinzen</a:t>
            </a:r>
            <a:r>
              <a:rPr lang="en-US" sz="2200" noProof="0" dirty="0" smtClean="0"/>
              <a:t>“</a:t>
            </a:r>
            <a:br>
              <a:rPr lang="en-US" sz="2200" noProof="0" dirty="0" smtClean="0"/>
            </a:br>
            <a:r>
              <a:rPr lang="en-US" sz="2200" noProof="0" dirty="0" smtClean="0"/>
              <a:t>10.5s, mono</a:t>
            </a:r>
          </a:p>
          <a:p>
            <a:pPr marL="514350" indent="-514350">
              <a:buFont typeface="+mj-lt"/>
              <a:buAutoNum type="arabicPeriod"/>
            </a:pPr>
            <a:endParaRPr lang="en-US" sz="2200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draft-ietf-codec-results-00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C06E-6B7B-4FCB-89F1-66DB7A40999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1937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</Words>
  <Application>Microsoft Macintosh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Larissa</vt:lpstr>
      <vt:lpstr>draft-ietf-codec-results-00</vt:lpstr>
      <vt:lpstr>Diff to draft-valin-codec-results-00</vt:lpstr>
      <vt:lpstr>Results of Google</vt:lpstr>
      <vt:lpstr>Slide 4</vt:lpstr>
      <vt:lpstr>Slide 5</vt:lpstr>
      <vt:lpstr>Slide 6</vt:lpstr>
      <vt:lpstr>Slide 7</vt:lpstr>
      <vt:lpstr>Results of Universität Tübingen</vt:lpstr>
      <vt:lpstr>Reference Items</vt:lpstr>
      <vt:lpstr>Results: Codecs</vt:lpstr>
      <vt:lpstr>Codec and Item</vt:lpstr>
      <vt:lpstr>Summary of both tests</vt:lpstr>
      <vt:lpstr>Next steps: Codec characterization</vt:lpstr>
      <vt:lpstr>Slide 14</vt:lpstr>
    </vt:vector>
  </TitlesOfParts>
  <Company>Universität Tübingen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draft-ietf-codec-results-00</dc:title>
  <dc:creator>Christian Hoene</dc:creator>
  <cp:lastModifiedBy>Cullen Jennings</cp:lastModifiedBy>
  <cp:revision>15</cp:revision>
  <dcterms:created xsi:type="dcterms:W3CDTF">2011-11-16T00:38:22Z</dcterms:created>
  <dcterms:modified xsi:type="dcterms:W3CDTF">2011-11-16T00:39:20Z</dcterms:modified>
</cp:coreProperties>
</file>