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tableStyles.xml" ContentType="application/vnd.openxmlformats-officedocument.presentationml.tableStyles+xml"/>
  <Default Extension="emf" ContentType="image/x-emf"/>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Default Extension="wmf" ContentType="image/x-wmf"/>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9"/>
  </p:notesMasterIdLst>
  <p:sldIdLst>
    <p:sldId id="256" r:id="rId2"/>
    <p:sldId id="264" r:id="rId3"/>
    <p:sldId id="268" r:id="rId4"/>
    <p:sldId id="266" r:id="rId5"/>
    <p:sldId id="267" r:id="rId6"/>
    <p:sldId id="265" r:id="rId7"/>
    <p:sldId id="263" r:id="rId8"/>
  </p:sldIdLst>
  <p:sldSz cx="9144000" cy="6858000" type="screen4x3"/>
  <p:notesSz cx="6858000" cy="9144000"/>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00FF"/>
    <a:srgbClr val="3399FF"/>
    <a:srgbClr val="FF6600"/>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8259" autoAdjust="0"/>
    <p:restoredTop sz="94660"/>
  </p:normalViewPr>
  <p:slideViewPr>
    <p:cSldViewPr snapToGrid="0">
      <p:cViewPr varScale="1">
        <p:scale>
          <a:sx n="118" d="100"/>
          <a:sy n="118" d="100"/>
        </p:scale>
        <p:origin x="-960"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atin typeface="Arial" pitchFamily="34" charset="0"/>
              </a:defRPr>
            </a:lvl1pPr>
          </a:lstStyle>
          <a:p>
            <a:pPr>
              <a:defRPr/>
            </a:pPr>
            <a:endParaRPr lang="en-US" dirty="0"/>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pitchFamily="34" charset="0"/>
              </a:defRPr>
            </a:lvl1pPr>
          </a:lstStyle>
          <a:p>
            <a:pPr>
              <a:defRPr/>
            </a:pPr>
            <a:endParaRPr lang="en-US" dirty="0"/>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atin typeface="Arial" pitchFamily="34" charset="0"/>
              </a:defRPr>
            </a:lvl1pPr>
          </a:lstStyle>
          <a:p>
            <a:pPr>
              <a:defRPr/>
            </a:pPr>
            <a:endParaRPr lang="en-US" dirty="0"/>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pitchFamily="34" charset="0"/>
              </a:defRPr>
            </a:lvl1pPr>
          </a:lstStyle>
          <a:p>
            <a:pPr>
              <a:defRPr/>
            </a:pPr>
            <a:fld id="{B648684C-0D8B-4DE1-9134-86035BAF9FEF}" type="slidenum">
              <a:rPr lang="en-US"/>
              <a:pPr>
                <a:defRPr/>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389518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11"/>
          <p:cNvSpPr>
            <a:spLocks noGrp="1" noChangeArrowheads="1"/>
          </p:cNvSpPr>
          <p:nvPr>
            <p:ph type="sldNum" sz="quarter" idx="5"/>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defTabSz="884051">
              <a:defRPr sz="2300">
                <a:solidFill>
                  <a:schemeClr val="tx1"/>
                </a:solidFill>
                <a:latin typeface="Arial" charset="0"/>
                <a:ea typeface="ＭＳ Ｐゴシック" charset="0"/>
                <a:cs typeface="ＭＳ Ｐゴシック" charset="0"/>
              </a:defRPr>
            </a:lvl1pPr>
            <a:lvl2pPr marL="714569" indent="-274834" defTabSz="884051">
              <a:defRPr sz="2300">
                <a:solidFill>
                  <a:schemeClr val="tx1"/>
                </a:solidFill>
                <a:latin typeface="Arial" charset="0"/>
                <a:ea typeface="ＭＳ Ｐゴシック" charset="0"/>
              </a:defRPr>
            </a:lvl2pPr>
            <a:lvl3pPr marL="1099337" indent="-219867" defTabSz="884051">
              <a:defRPr sz="2300">
                <a:solidFill>
                  <a:schemeClr val="tx1"/>
                </a:solidFill>
                <a:latin typeface="Arial" charset="0"/>
                <a:ea typeface="ＭＳ Ｐゴシック" charset="0"/>
              </a:defRPr>
            </a:lvl3pPr>
            <a:lvl4pPr marL="1539072" indent="-219867" defTabSz="884051">
              <a:defRPr sz="2300">
                <a:solidFill>
                  <a:schemeClr val="tx1"/>
                </a:solidFill>
                <a:latin typeface="Arial" charset="0"/>
                <a:ea typeface="ＭＳ Ｐゴシック" charset="0"/>
              </a:defRPr>
            </a:lvl4pPr>
            <a:lvl5pPr marL="1978807" indent="-219867" defTabSz="884051">
              <a:defRPr sz="2300">
                <a:solidFill>
                  <a:schemeClr val="tx1"/>
                </a:solidFill>
                <a:latin typeface="Arial" charset="0"/>
                <a:ea typeface="ＭＳ Ｐゴシック" charset="0"/>
              </a:defRPr>
            </a:lvl5pPr>
            <a:lvl6pPr marL="2418542" indent="-219867" algn="ctr" defTabSz="884051" eaLnBrk="0" fontAlgn="base" hangingPunct="0">
              <a:lnSpc>
                <a:spcPct val="90000"/>
              </a:lnSpc>
              <a:spcBef>
                <a:spcPct val="0"/>
              </a:spcBef>
              <a:spcAft>
                <a:spcPct val="0"/>
              </a:spcAft>
              <a:defRPr sz="2300">
                <a:solidFill>
                  <a:schemeClr val="tx1"/>
                </a:solidFill>
                <a:latin typeface="Arial" charset="0"/>
                <a:ea typeface="ＭＳ Ｐゴシック" charset="0"/>
              </a:defRPr>
            </a:lvl6pPr>
            <a:lvl7pPr marL="2858277" indent="-219867" algn="ctr" defTabSz="884051" eaLnBrk="0" fontAlgn="base" hangingPunct="0">
              <a:lnSpc>
                <a:spcPct val="90000"/>
              </a:lnSpc>
              <a:spcBef>
                <a:spcPct val="0"/>
              </a:spcBef>
              <a:spcAft>
                <a:spcPct val="0"/>
              </a:spcAft>
              <a:defRPr sz="2300">
                <a:solidFill>
                  <a:schemeClr val="tx1"/>
                </a:solidFill>
                <a:latin typeface="Arial" charset="0"/>
                <a:ea typeface="ＭＳ Ｐゴシック" charset="0"/>
              </a:defRPr>
            </a:lvl7pPr>
            <a:lvl8pPr marL="3298012" indent="-219867" algn="ctr" defTabSz="884051" eaLnBrk="0" fontAlgn="base" hangingPunct="0">
              <a:lnSpc>
                <a:spcPct val="90000"/>
              </a:lnSpc>
              <a:spcBef>
                <a:spcPct val="0"/>
              </a:spcBef>
              <a:spcAft>
                <a:spcPct val="0"/>
              </a:spcAft>
              <a:defRPr sz="2300">
                <a:solidFill>
                  <a:schemeClr val="tx1"/>
                </a:solidFill>
                <a:latin typeface="Arial" charset="0"/>
                <a:ea typeface="ＭＳ Ｐゴシック" charset="0"/>
              </a:defRPr>
            </a:lvl8pPr>
            <a:lvl9pPr marL="3737747" indent="-219867" algn="ctr" defTabSz="884051" eaLnBrk="0" fontAlgn="base" hangingPunct="0">
              <a:lnSpc>
                <a:spcPct val="90000"/>
              </a:lnSpc>
              <a:spcBef>
                <a:spcPct val="0"/>
              </a:spcBef>
              <a:spcAft>
                <a:spcPct val="0"/>
              </a:spcAft>
              <a:defRPr sz="2300">
                <a:solidFill>
                  <a:schemeClr val="tx1"/>
                </a:solidFill>
                <a:latin typeface="Arial" charset="0"/>
                <a:ea typeface="ＭＳ Ｐゴシック" charset="0"/>
              </a:defRPr>
            </a:lvl9pPr>
          </a:lstStyle>
          <a:p>
            <a:fld id="{F807DCB5-37F7-E14F-9839-A16CFB6D5578}" type="slidenum">
              <a:rPr lang="en-US" sz="800"/>
              <a:pPr/>
              <a:t>3</a:t>
            </a:fld>
            <a:endParaRPr lang="en-US" sz="800" dirty="0"/>
          </a:p>
        </p:txBody>
      </p:sp>
      <p:sp>
        <p:nvSpPr>
          <p:cNvPr id="24578" name="AutoShape 2"/>
          <p:cNvSpPr>
            <a:spLocks noGrp="1" noRot="1" noChangeAspect="1" noChangeArrowheads="1" noTextEdit="1"/>
          </p:cNvSpPr>
          <p:nvPr>
            <p:ph type="sldImg"/>
          </p:nvPr>
        </p:nvSpPr>
        <p:spPr>
          <a:xfrm>
            <a:off x="1147763" y="687388"/>
            <a:ext cx="4567237" cy="3427412"/>
          </a:xfrm>
          <a:ln/>
        </p:spPr>
      </p:sp>
      <p:sp>
        <p:nvSpPr>
          <p:cNvPr id="24579" name="Rectangle 3"/>
          <p:cNvSpPr>
            <a:spLocks noGrp="1" noChangeArrowheads="1"/>
          </p:cNvSpPr>
          <p:nvPr>
            <p:ph type="body" idx="1"/>
          </p:nvPr>
        </p:nvSpPr>
        <p:spPr>
          <a:xfrm>
            <a:off x="686104" y="4344629"/>
            <a:ext cx="5485794" cy="4112650"/>
          </a:xfrm>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FAA26D3D-D897-4be2-8F04-BA451C77F1D7}">
              <ma14:placeholder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a:lstStyle/>
          <a:p>
            <a:endParaRPr lang="en-US" dirty="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accent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5EBA7C21-F9CB-4069-A54F-652778374361}"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955DF0BF-2AD9-4C82-BB2F-AD934E412343}"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14DBE4C-ECA2-4E79-A55A-3A44337A0305}"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2"/>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51038CCE-F7A2-4626-B5F4-99FE1A11119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EAC5F7B-FFCF-4E11-889F-53ECF4E0D4A9}"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6FB4FC4-6F81-4ECE-B4A2-DFB7AA573D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A4EBA6BF-BDFF-4BAC-A641-DD7E08735C2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93E78C97-7EA3-42C6-B512-7D6C38102D95}"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38555E68-AB51-487B-A4A3-AA91CAD084C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78B93B4E-B60F-4DE2-9952-3A5D1FE417C0}"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DBB717DD-EA9D-47C9-A84C-44972B9ABA42}"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smtClean="0">
                <a:latin typeface="Arial" pitchFamily="34" charset="0"/>
              </a:defRPr>
            </a:lvl1pPr>
          </a:lstStyle>
          <a:p>
            <a:pPr>
              <a:defRPr/>
            </a:pPr>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pitchFamily="34" charset="0"/>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Arial" pitchFamily="34" charset="0"/>
              </a:defRPr>
            </a:lvl1pPr>
          </a:lstStyle>
          <a:p>
            <a:pPr>
              <a:defRPr/>
            </a:pPr>
            <a:fld id="{791A5208-9BD2-4CE8-845B-67C9B23C886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4" Type="http://schemas.openxmlformats.org/officeDocument/2006/relationships/image" Target="../media/image2.wmf"/><Relationship Id="rId5" Type="http://schemas.openxmlformats.org/officeDocument/2006/relationships/image" Target="../media/image3.wmf"/><Relationship Id="rId6" Type="http://schemas.openxmlformats.org/officeDocument/2006/relationships/image" Target="../media/image4.jpeg"/><Relationship Id="rId7" Type="http://schemas.openxmlformats.org/officeDocument/2006/relationships/image" Target="../media/image5.png"/><Relationship Id="rId8" Type="http://schemas.openxmlformats.org/officeDocument/2006/relationships/image" Target="../media/image6.emf"/><Relationship Id="rId9" Type="http://schemas.openxmlformats.org/officeDocument/2006/relationships/image" Target="../media/image7.wmf"/><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34201" y="2130425"/>
            <a:ext cx="8401788" cy="1375921"/>
          </a:xfrm>
        </p:spPr>
        <p:txBody>
          <a:bodyPr/>
          <a:lstStyle/>
          <a:p>
            <a:pPr eaLnBrk="1" hangingPunct="1"/>
            <a:r>
              <a:rPr lang="en-US" sz="3200" b="1" dirty="0" smtClean="0"/>
              <a:t>DHCPv6 class based prefix</a:t>
            </a:r>
            <a:r>
              <a:rPr lang="de-DE" sz="3200" dirty="0" smtClean="0"/>
              <a:t/>
            </a:r>
            <a:br>
              <a:rPr lang="de-DE" sz="3200" dirty="0" smtClean="0"/>
            </a:br>
            <a:r>
              <a:rPr lang="de-DE" sz="2400" dirty="0" smtClean="0"/>
              <a:t>(</a:t>
            </a:r>
            <a:r>
              <a:rPr lang="en-US" sz="2400" b="1" dirty="0" smtClean="0"/>
              <a:t>draft-bhandari-dhc-class-based-prefix-00</a:t>
            </a:r>
            <a:r>
              <a:rPr lang="en-US" sz="2400" dirty="0" smtClean="0"/>
              <a:t>)</a:t>
            </a:r>
          </a:p>
        </p:txBody>
      </p:sp>
      <p:sp>
        <p:nvSpPr>
          <p:cNvPr id="2051" name="Rectangle 3"/>
          <p:cNvSpPr>
            <a:spLocks noGrp="1" noChangeArrowheads="1"/>
          </p:cNvSpPr>
          <p:nvPr>
            <p:ph type="subTitle" idx="1"/>
          </p:nvPr>
        </p:nvSpPr>
        <p:spPr>
          <a:xfrm>
            <a:off x="1371600" y="3886199"/>
            <a:ext cx="6400800" cy="2296743"/>
          </a:xfrm>
        </p:spPr>
        <p:txBody>
          <a:bodyPr/>
          <a:lstStyle/>
          <a:p>
            <a:pPr eaLnBrk="1" hangingPunct="1"/>
            <a:r>
              <a:rPr lang="de-DE" sz="2000" dirty="0" smtClean="0"/>
              <a:t>IETF 82, November 2011</a:t>
            </a:r>
            <a:br>
              <a:rPr lang="de-DE" sz="2000" dirty="0" smtClean="0"/>
            </a:br>
            <a:endParaRPr lang="de-DE" sz="2000" dirty="0" smtClean="0"/>
          </a:p>
          <a:p>
            <a:pPr eaLnBrk="1" hangingPunct="1"/>
            <a:r>
              <a:rPr lang="de-DE" sz="1400" dirty="0" smtClean="0"/>
              <a:t>Authors: </a:t>
            </a:r>
          </a:p>
          <a:p>
            <a:pPr eaLnBrk="1" hangingPunct="1"/>
            <a:r>
              <a:rPr lang="en-US" sz="1200" dirty="0" smtClean="0"/>
              <a:t>Shwetha Bhandari </a:t>
            </a:r>
            <a:r>
              <a:rPr lang="de-DE" sz="1200" dirty="0" smtClean="0"/>
              <a:t>(</a:t>
            </a:r>
            <a:r>
              <a:rPr lang="en-US" sz="1200" dirty="0" smtClean="0"/>
              <a:t>Cisco)</a:t>
            </a:r>
          </a:p>
          <a:p>
            <a:pPr eaLnBrk="1" hangingPunct="1"/>
            <a:r>
              <a:rPr lang="de-DE" sz="1200" dirty="0" smtClean="0"/>
              <a:t>Sri </a:t>
            </a:r>
            <a:r>
              <a:rPr lang="en-US" sz="1200" dirty="0" smtClean="0"/>
              <a:t>Gundavelli</a:t>
            </a:r>
            <a:r>
              <a:rPr lang="de-DE" sz="1200" dirty="0" smtClean="0"/>
              <a:t>(Cisco) </a:t>
            </a:r>
            <a:br>
              <a:rPr lang="de-DE" sz="1200" dirty="0" smtClean="0"/>
            </a:br>
            <a:r>
              <a:rPr lang="de-DE" sz="1200" dirty="0" smtClean="0"/>
              <a:t>Gaurav Halwasia (Cisco) </a:t>
            </a:r>
            <a:br>
              <a:rPr lang="de-DE" sz="1200" dirty="0" smtClean="0"/>
            </a:br>
            <a:r>
              <a:rPr lang="de-DE" sz="1200" dirty="0" smtClean="0"/>
              <a:t>Sindhura Bandi (Cisco)</a:t>
            </a:r>
            <a:r>
              <a:rPr lang="en-US" sz="1200" dirty="0" smtClean="0"/>
              <a:t>, </a:t>
            </a:r>
          </a:p>
          <a:p>
            <a:pPr eaLnBrk="1" hangingPunct="1"/>
            <a:r>
              <a:rPr lang="en-US" sz="1200" dirty="0" smtClean="0"/>
              <a:t>Hui Deng </a:t>
            </a:r>
            <a:r>
              <a:rPr lang="de-DE" sz="1200" dirty="0" smtClean="0"/>
              <a:t>(</a:t>
            </a:r>
            <a:r>
              <a:rPr lang="en-US" sz="1200" dirty="0" smtClean="0"/>
              <a:t>China Mobile)</a:t>
            </a:r>
            <a:r>
              <a:rPr lang="en-US" sz="1400" dirty="0" smtClean="0"/>
              <a:t/>
            </a:r>
            <a:br>
              <a:rPr lang="en-US" sz="1400" dirty="0" smtClean="0"/>
            </a:br>
            <a:endParaRPr lang="en-US" sz="14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de-DE" sz="3200" dirty="0" err="1" smtClean="0"/>
              <a:t>Motivation/Use</a:t>
            </a:r>
            <a:r>
              <a:rPr lang="de-DE" sz="3200" dirty="0" smtClean="0"/>
              <a:t> </a:t>
            </a:r>
            <a:r>
              <a:rPr lang="de-DE" sz="3200" dirty="0" err="1" smtClean="0"/>
              <a:t>cases</a:t>
            </a:r>
            <a:r>
              <a:rPr lang="de-DE" sz="3200" dirty="0" smtClean="0"/>
              <a:t> </a:t>
            </a:r>
            <a:endParaRPr lang="en-US" sz="3200" dirty="0" smtClean="0"/>
          </a:p>
        </p:txBody>
      </p:sp>
      <p:sp>
        <p:nvSpPr>
          <p:cNvPr id="3075" name="Content Placeholder 2"/>
          <p:cNvSpPr>
            <a:spLocks noGrp="1"/>
          </p:cNvSpPr>
          <p:nvPr>
            <p:ph idx="1"/>
          </p:nvPr>
        </p:nvSpPr>
        <p:spPr>
          <a:xfrm>
            <a:off x="402924" y="1437796"/>
            <a:ext cx="8378789" cy="4880140"/>
          </a:xfrm>
        </p:spPr>
        <p:txBody>
          <a:bodyPr/>
          <a:lstStyle/>
          <a:p>
            <a:pPr eaLnBrk="1" hangingPunct="1"/>
            <a:r>
              <a:rPr lang="de-DE" sz="2000" b="1" dirty="0" smtClean="0"/>
              <a:t>Mobile Network</a:t>
            </a:r>
          </a:p>
          <a:p>
            <a:pPr lvl="1" eaLnBrk="1" hangingPunct="1"/>
            <a:r>
              <a:rPr lang="en-US" sz="1600" dirty="0" smtClean="0"/>
              <a:t>Mobile gateway as a DHCPv6 PD client and a DHCPv6 Server serving DHCPV6 clients attached to it</a:t>
            </a:r>
          </a:p>
          <a:p>
            <a:pPr lvl="1" eaLnBrk="1" hangingPunct="1"/>
            <a:r>
              <a:rPr lang="en-US" sz="1600" b="1" dirty="0" smtClean="0"/>
              <a:t>Prefix with different properties. </a:t>
            </a:r>
            <a:r>
              <a:rPr lang="en-US" sz="1600" dirty="0" smtClean="0"/>
              <a:t>Example: Prefix can be setup for – </a:t>
            </a:r>
          </a:p>
          <a:p>
            <a:pPr lvl="2" eaLnBrk="1" hangingPunct="1"/>
            <a:r>
              <a:rPr lang="en-US" sz="1100" b="1" dirty="0" smtClean="0"/>
              <a:t>VEHICLE DIAGNOSTICS </a:t>
            </a:r>
            <a:r>
              <a:rPr lang="en-US" sz="1100" dirty="0" smtClean="0"/>
              <a:t>- This prefix is intended for assigning the addresses to on-board vehicular computers built-in to the automobile. The routing for these prefixes is not beyond the vehicle's manufacturer.</a:t>
            </a:r>
          </a:p>
          <a:p>
            <a:pPr lvl="2" eaLnBrk="1" hangingPunct="1"/>
            <a:r>
              <a:rPr lang="en-US" sz="1100" b="1" dirty="0" smtClean="0"/>
              <a:t>INTERNET ACCESS FOR END USERS - </a:t>
            </a:r>
            <a:r>
              <a:rPr lang="en-US" sz="1100" dirty="0" smtClean="0"/>
              <a:t>This prefix is intended for assigning it to the end users in the vehicle for Internet access. </a:t>
            </a:r>
          </a:p>
          <a:p>
            <a:pPr lvl="2" eaLnBrk="1" hangingPunct="1"/>
            <a:r>
              <a:rPr lang="en-US" sz="1100" b="1" dirty="0" smtClean="0"/>
              <a:t>PREFIX IS FROM LOCAL ACCESS NETWORK, NON-MOBILE PROPERTIES</a:t>
            </a:r>
            <a:r>
              <a:rPr lang="en-US" sz="1100" dirty="0" smtClean="0"/>
              <a:t> - PREFIX IS FROM LOCAL ACCESS NETWORK, NON-MOBILE PROPERTIES with no mobility supported.</a:t>
            </a:r>
          </a:p>
          <a:p>
            <a:pPr lvl="2" eaLnBrk="1" hangingPunct="1"/>
            <a:r>
              <a:rPr lang="en-US" sz="1100" b="1" dirty="0" smtClean="0"/>
              <a:t>GLOBAL HOME AGENT ASSIGNED, CHAINED MOBILITY</a:t>
            </a:r>
            <a:r>
              <a:rPr lang="en-US" sz="1100" dirty="0" smtClean="0"/>
              <a:t> - </a:t>
            </a:r>
            <a:r>
              <a:rPr lang="en-US" sz="1100" b="1" dirty="0" smtClean="0"/>
              <a:t> </a:t>
            </a:r>
            <a:r>
              <a:rPr lang="en-US" sz="1100" dirty="0" smtClean="0"/>
              <a:t>This prefix is topologically anchored in the mobile node's home network. It has mobility properties. </a:t>
            </a:r>
          </a:p>
          <a:p>
            <a:pPr lvl="2" eaLnBrk="1" hangingPunct="1"/>
            <a:r>
              <a:rPr lang="en-US" sz="1100" b="1" dirty="0" smtClean="0"/>
              <a:t>MANAGEMENT INTERFACES -</a:t>
            </a:r>
            <a:r>
              <a:rPr lang="en-US" sz="1100" dirty="0" smtClean="0"/>
              <a:t> This prefix is intended for assigning them to the management interfaces of the network nodes in the vehicle.</a:t>
            </a:r>
          </a:p>
          <a:p>
            <a:pPr lvl="2" eaLnBrk="1" hangingPunct="1"/>
            <a:r>
              <a:rPr lang="en-US" sz="1100" b="1" dirty="0" smtClean="0"/>
              <a:t>Low latency </a:t>
            </a:r>
            <a:r>
              <a:rPr lang="en-US" sz="1100" dirty="0" smtClean="0"/>
              <a:t>suitable for Voice applications</a:t>
            </a:r>
            <a:endParaRPr lang="en-US" sz="1100" b="1" dirty="0" smtClean="0"/>
          </a:p>
          <a:p>
            <a:pPr lvl="1" eaLnBrk="1" hangingPunct="1">
              <a:buNone/>
            </a:pPr>
            <a:endParaRPr lang="de-DE" sz="2000" b="1" dirty="0" smtClean="0"/>
          </a:p>
          <a:p>
            <a:pPr eaLnBrk="1" hangingPunct="1"/>
            <a:endParaRPr lang="en-US" sz="16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50"/>
          <p:cNvSpPr>
            <a:spLocks noGrp="1" noChangeArrowheads="1"/>
          </p:cNvSpPr>
          <p:nvPr>
            <p:ph type="body" idx="4294967295"/>
          </p:nvPr>
        </p:nvSpPr>
        <p:spPr>
          <a:xfrm>
            <a:off x="401638" y="941388"/>
            <a:ext cx="8362950" cy="841375"/>
          </a:xfrm>
        </p:spPr>
        <p:txBody>
          <a:bodyPr lIns="91440" tIns="45720" rIns="91440" bIns="45720"/>
          <a:lstStyle/>
          <a:p>
            <a:pPr eaLnBrk="1" hangingPunct="1">
              <a:lnSpc>
                <a:spcPct val="90000"/>
              </a:lnSpc>
            </a:pPr>
            <a:r>
              <a:rPr lang="en-US" sz="2000" dirty="0">
                <a:latin typeface="Arial" charset="0"/>
                <a:ea typeface="ＭＳ Ｐゴシック" charset="0"/>
                <a:cs typeface="ＭＳ Ｐゴシック" charset="0"/>
              </a:rPr>
              <a:t>For supporting offload function for certain traffic in chained mobility scenario, the UE needs to use the right source address for the right application flows, based on the offload requirements. The obtained address configuration can be from EPC or from the local domains.</a:t>
            </a:r>
          </a:p>
          <a:p>
            <a:pPr eaLnBrk="1" hangingPunct="1">
              <a:lnSpc>
                <a:spcPct val="90000"/>
              </a:lnSpc>
              <a:buFont typeface="Wingdings" charset="0"/>
              <a:buNone/>
            </a:pPr>
            <a:endParaRPr lang="en-US" sz="2000" dirty="0">
              <a:latin typeface="Arial" charset="0"/>
              <a:ea typeface="ＭＳ Ｐゴシック" charset="0"/>
              <a:cs typeface="ＭＳ Ｐゴシック" charset="0"/>
            </a:endParaRPr>
          </a:p>
          <a:p>
            <a:pPr eaLnBrk="1" hangingPunct="1">
              <a:lnSpc>
                <a:spcPct val="90000"/>
              </a:lnSpc>
              <a:buFont typeface="Wingdings" charset="0"/>
              <a:buNone/>
            </a:pPr>
            <a:endParaRPr lang="en-US" altLang="ja-JP" sz="2000" dirty="0">
              <a:latin typeface="Arial" charset="0"/>
              <a:ea typeface="ＭＳ Ｐゴシック" charset="0"/>
              <a:cs typeface="ＭＳ Ｐゴシック" charset="0"/>
            </a:endParaRPr>
          </a:p>
          <a:p>
            <a:pPr eaLnBrk="1" hangingPunct="1">
              <a:lnSpc>
                <a:spcPct val="90000"/>
              </a:lnSpc>
              <a:buFont typeface="Wingdings" charset="0"/>
              <a:buNone/>
            </a:pPr>
            <a:r>
              <a:rPr lang="en-US" altLang="ja-JP" sz="2000" dirty="0">
                <a:latin typeface="Arial" charset="0"/>
                <a:ea typeface="ＭＳ Ｐゴシック" charset="0"/>
                <a:cs typeface="ＭＳ Ｐゴシック" charset="0"/>
              </a:rPr>
              <a:t>    </a:t>
            </a:r>
          </a:p>
          <a:p>
            <a:pPr lvl="1" eaLnBrk="1" hangingPunct="1">
              <a:lnSpc>
                <a:spcPct val="90000"/>
              </a:lnSpc>
            </a:pPr>
            <a:endParaRPr lang="en-US" altLang="ja-JP" sz="1800" dirty="0">
              <a:latin typeface="Arial" charset="0"/>
              <a:ea typeface="ＭＳ Ｐゴシック" charset="0"/>
            </a:endParaRPr>
          </a:p>
        </p:txBody>
      </p:sp>
      <p:sp>
        <p:nvSpPr>
          <p:cNvPr id="37" name="Rectangle 38"/>
          <p:cNvSpPr>
            <a:spLocks noChangeArrowheads="1"/>
          </p:cNvSpPr>
          <p:nvPr/>
        </p:nvSpPr>
        <p:spPr bwMode="auto">
          <a:xfrm>
            <a:off x="2457450" y="4962525"/>
            <a:ext cx="1447800" cy="1219200"/>
          </a:xfrm>
          <a:prstGeom prst="rect">
            <a:avLst/>
          </a:prstGeom>
          <a:solidFill>
            <a:srgbClr val="800000"/>
          </a:solidFill>
          <a:ln w="9525">
            <a:solidFill>
              <a:schemeClr val="tx1"/>
            </a:solidFill>
            <a:miter lim="800000"/>
            <a:headEnd/>
            <a:tailEnd/>
          </a:ln>
        </p:spPr>
        <p:txBody>
          <a:bodyPr wrap="none" anchor="ctr"/>
          <a:lstStyle/>
          <a:p>
            <a:pPr eaLnBrk="1" hangingPunct="1">
              <a:lnSpc>
                <a:spcPct val="100000"/>
              </a:lnSpc>
              <a:defRPr/>
            </a:pPr>
            <a:r>
              <a:rPr kumimoji="1" lang="en-US" altLang="ja-JP" sz="1200" b="1" dirty="0">
                <a:solidFill>
                  <a:schemeClr val="accent5"/>
                </a:solidFill>
                <a:ea typeface="ＭＳ Ｐゴシック" charset="-128"/>
                <a:cs typeface="ＭＳ Ｐゴシック" charset="-128"/>
              </a:rPr>
              <a:t>Macro Cell</a:t>
            </a:r>
          </a:p>
          <a:p>
            <a:pPr eaLnBrk="1" hangingPunct="1">
              <a:lnSpc>
                <a:spcPct val="100000"/>
              </a:lnSpc>
              <a:defRPr/>
            </a:pPr>
            <a:r>
              <a:rPr kumimoji="1" lang="en-US" altLang="ja-JP" sz="1200" b="1" dirty="0">
                <a:solidFill>
                  <a:schemeClr val="accent5"/>
                </a:solidFill>
                <a:ea typeface="ＭＳ Ｐゴシック" charset="-128"/>
                <a:cs typeface="ＭＳ Ｐゴシック" charset="-128"/>
              </a:rPr>
              <a:t>Access</a:t>
            </a:r>
          </a:p>
        </p:txBody>
      </p:sp>
      <p:cxnSp>
        <p:nvCxnSpPr>
          <p:cNvPr id="23556" name="Curved Connector 44"/>
          <p:cNvCxnSpPr>
            <a:cxnSpLocks noChangeShapeType="1"/>
          </p:cNvCxnSpPr>
          <p:nvPr/>
        </p:nvCxnSpPr>
        <p:spPr bwMode="auto">
          <a:xfrm rot="10800000" flipV="1">
            <a:off x="1009650" y="2828925"/>
            <a:ext cx="1066800" cy="1143000"/>
          </a:xfrm>
          <a:prstGeom prst="curvedConnector2">
            <a:avLst/>
          </a:prstGeom>
          <a:noFill/>
          <a:ln w="15875">
            <a:solidFill>
              <a:schemeClr val="tx1"/>
            </a:solidFill>
            <a:prstDash val="sysDot"/>
            <a:round/>
            <a:headEnd type="arrow" w="med" len="me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pic>
        <p:nvPicPr>
          <p:cNvPr id="23557" name="Picture 36" descr="j0235964"/>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55588" y="3830638"/>
            <a:ext cx="854075" cy="7493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23558" name="Picture 57"/>
          <p:cNvPicPr>
            <a:picLocks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533650" y="2447925"/>
            <a:ext cx="3781425" cy="22860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23559" name="Picture 57"/>
          <p:cNvPicPr>
            <a:picLocks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938588" y="4743450"/>
            <a:ext cx="3014662" cy="158432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23560" name="Picture 650" descr="bbfwMedia"/>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847850" y="5495925"/>
            <a:ext cx="709613" cy="3048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23561" name="TextBox 89"/>
          <p:cNvSpPr txBox="1">
            <a:spLocks noChangeArrowheads="1"/>
          </p:cNvSpPr>
          <p:nvPr/>
        </p:nvSpPr>
        <p:spPr bwMode="auto">
          <a:xfrm>
            <a:off x="5145088" y="3352800"/>
            <a:ext cx="1066800" cy="37147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r>
              <a:rPr lang="en-US" sz="1000" b="1" dirty="0"/>
              <a:t>Wireless LAN</a:t>
            </a:r>
          </a:p>
          <a:p>
            <a:r>
              <a:rPr lang="en-US" sz="1000" b="1" dirty="0"/>
              <a:t>Controller </a:t>
            </a:r>
          </a:p>
        </p:txBody>
      </p:sp>
      <p:sp>
        <p:nvSpPr>
          <p:cNvPr id="23562" name="Rounded Rectangle 99"/>
          <p:cNvSpPr>
            <a:spLocks noChangeArrowheads="1"/>
          </p:cNvSpPr>
          <p:nvPr/>
        </p:nvSpPr>
        <p:spPr bwMode="auto">
          <a:xfrm>
            <a:off x="5200650" y="3286125"/>
            <a:ext cx="914400" cy="914400"/>
          </a:xfrm>
          <a:prstGeom prst="roundRect">
            <a:avLst>
              <a:gd name="adj" fmla="val 16667"/>
            </a:avLst>
          </a:prstGeom>
          <a:noFill/>
          <a:ln w="19050">
            <a:solidFill>
              <a:schemeClr val="tx1"/>
            </a:solidFill>
            <a:round/>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txBody>
          <a:bodyPr lIns="82124" tIns="41061" rIns="82124" bIns="41061" anchor="ctr">
            <a:spAutoFit/>
          </a:bodyPr>
          <a:lstStyle/>
          <a:p>
            <a:pPr defTabSz="814388"/>
            <a:endParaRPr lang="en-US" dirty="0"/>
          </a:p>
        </p:txBody>
      </p:sp>
      <p:sp>
        <p:nvSpPr>
          <p:cNvPr id="23563" name="TextBox 101"/>
          <p:cNvSpPr txBox="1">
            <a:spLocks noChangeArrowheads="1"/>
          </p:cNvSpPr>
          <p:nvPr/>
        </p:nvSpPr>
        <p:spPr bwMode="auto">
          <a:xfrm>
            <a:off x="5108575" y="5035550"/>
            <a:ext cx="1219200" cy="51117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endParaRPr lang="en-US" sz="1000" dirty="0"/>
          </a:p>
          <a:p>
            <a:r>
              <a:rPr lang="en-US" sz="1000" b="1" dirty="0"/>
              <a:t>PDN Gateway</a:t>
            </a:r>
          </a:p>
          <a:p>
            <a:endParaRPr lang="en-US" sz="1000" dirty="0"/>
          </a:p>
        </p:txBody>
      </p:sp>
      <p:pic>
        <p:nvPicPr>
          <p:cNvPr id="23564" name="Picture 5" descr="router-generic"/>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581650" y="4810125"/>
            <a:ext cx="304800" cy="3810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23565" name="Picture 110" descr="radio-tower-orange"/>
          <p:cNvPicPr>
            <a:picLocks noChangeAspect="1" noChangeArrowheads="1"/>
          </p:cNvPicPr>
          <p:nvPr/>
        </p:nvPicPr>
        <p:blipFill>
          <a:blip r:embed="rId7">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457450" y="5648325"/>
            <a:ext cx="304800" cy="4826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23566" name="Picture 111" descr="radio-tower-orange"/>
          <p:cNvPicPr>
            <a:picLocks noChangeAspect="1" noChangeArrowheads="1"/>
          </p:cNvPicPr>
          <p:nvPr/>
        </p:nvPicPr>
        <p:blipFill>
          <a:blip r:embed="rId7">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457450" y="4886325"/>
            <a:ext cx="304800" cy="4826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23567" name="Picture 112" descr="radio-tower-orange"/>
          <p:cNvPicPr>
            <a:picLocks noChangeAspect="1" noChangeArrowheads="1"/>
          </p:cNvPicPr>
          <p:nvPr/>
        </p:nvPicPr>
        <p:blipFill>
          <a:blip r:embed="rId7">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457450" y="5267325"/>
            <a:ext cx="304800" cy="4826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cxnSp>
        <p:nvCxnSpPr>
          <p:cNvPr id="23568" name="Straight Connector 73"/>
          <p:cNvCxnSpPr>
            <a:cxnSpLocks noChangeShapeType="1"/>
            <a:endCxn id="23584" idx="1"/>
          </p:cNvCxnSpPr>
          <p:nvPr/>
        </p:nvCxnSpPr>
        <p:spPr bwMode="auto">
          <a:xfrm flipV="1">
            <a:off x="3905250" y="5126038"/>
            <a:ext cx="1312863" cy="446087"/>
          </a:xfrm>
          <a:prstGeom prst="line">
            <a:avLst/>
          </a:prstGeom>
          <a:noFill/>
          <a:ln w="31750">
            <a:solidFill>
              <a:schemeClr val="tx1"/>
            </a:solidFill>
            <a:round/>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sp>
        <p:nvSpPr>
          <p:cNvPr id="23569" name="TextBox 89"/>
          <p:cNvSpPr txBox="1">
            <a:spLocks noChangeArrowheads="1"/>
          </p:cNvSpPr>
          <p:nvPr/>
        </p:nvSpPr>
        <p:spPr bwMode="auto">
          <a:xfrm>
            <a:off x="4900613" y="5880100"/>
            <a:ext cx="1752600" cy="23336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r>
              <a:rPr lang="en-US" sz="1000" b="1" dirty="0"/>
              <a:t>Evolved Packet Core </a:t>
            </a:r>
          </a:p>
        </p:txBody>
      </p:sp>
      <p:cxnSp>
        <p:nvCxnSpPr>
          <p:cNvPr id="66580" name="Straight Connector 73"/>
          <p:cNvCxnSpPr>
            <a:cxnSpLocks noChangeShapeType="1"/>
          </p:cNvCxnSpPr>
          <p:nvPr/>
        </p:nvCxnSpPr>
        <p:spPr bwMode="auto">
          <a:xfrm rot="5400000">
            <a:off x="5315744" y="4466431"/>
            <a:ext cx="838200" cy="1588"/>
          </a:xfrm>
          <a:prstGeom prst="line">
            <a:avLst/>
          </a:prstGeom>
          <a:noFill/>
          <a:ln w="19050">
            <a:solidFill>
              <a:schemeClr val="bg1">
                <a:lumMod val="85000"/>
              </a:schemeClr>
            </a:solidFill>
            <a:round/>
            <a:headEnd/>
            <a:tailEnd/>
          </a:ln>
        </p:spPr>
      </p:cxnSp>
      <p:pic>
        <p:nvPicPr>
          <p:cNvPr id="23571" name="Picture 5" descr="router-generic"/>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583238" y="3754438"/>
            <a:ext cx="304800" cy="3810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cxnSp>
        <p:nvCxnSpPr>
          <p:cNvPr id="23572" name="Curved Connector 44"/>
          <p:cNvCxnSpPr>
            <a:cxnSpLocks noChangeShapeType="1"/>
          </p:cNvCxnSpPr>
          <p:nvPr/>
        </p:nvCxnSpPr>
        <p:spPr bwMode="auto">
          <a:xfrm rot="10800000">
            <a:off x="1009650" y="4581525"/>
            <a:ext cx="1096963" cy="1079500"/>
          </a:xfrm>
          <a:prstGeom prst="curvedConnector2">
            <a:avLst/>
          </a:prstGeom>
          <a:noFill/>
          <a:ln w="15875">
            <a:solidFill>
              <a:schemeClr val="bg2"/>
            </a:solidFill>
            <a:prstDash val="sysDot"/>
            <a:round/>
            <a:headEnd type="arrow" w="med" len="me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pic>
        <p:nvPicPr>
          <p:cNvPr id="23573" name="Picture 650" descr="bbfwMedia"/>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847850" y="2752725"/>
            <a:ext cx="709613" cy="2286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23574" name="TextBox 103"/>
          <p:cNvSpPr txBox="1">
            <a:spLocks noChangeArrowheads="1"/>
          </p:cNvSpPr>
          <p:nvPr/>
        </p:nvSpPr>
        <p:spPr bwMode="auto">
          <a:xfrm>
            <a:off x="2762250" y="3362325"/>
            <a:ext cx="1212850" cy="3683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r>
              <a:rPr lang="en-US" sz="1000" b="1" dirty="0"/>
              <a:t>Wireless LAN Access</a:t>
            </a:r>
          </a:p>
        </p:txBody>
      </p:sp>
      <p:sp>
        <p:nvSpPr>
          <p:cNvPr id="23575" name="TextBox 103"/>
          <p:cNvSpPr txBox="1">
            <a:spLocks noChangeArrowheads="1"/>
          </p:cNvSpPr>
          <p:nvPr/>
        </p:nvSpPr>
        <p:spPr bwMode="auto">
          <a:xfrm>
            <a:off x="1605905" y="2258813"/>
            <a:ext cx="1066800" cy="37147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r>
              <a:rPr lang="en-US" sz="1000" b="1" dirty="0"/>
              <a:t>802.11 AP </a:t>
            </a:r>
          </a:p>
          <a:p>
            <a:r>
              <a:rPr lang="en-US" sz="1000" b="1" dirty="0"/>
              <a:t> </a:t>
            </a:r>
          </a:p>
        </p:txBody>
      </p:sp>
      <p:pic>
        <p:nvPicPr>
          <p:cNvPr id="23576" name="Picture 59" descr="Wireless Modem Wireless Gateway"/>
          <p:cNvPicPr>
            <a:picLocks noChangeAspect="1" noChangeArrowheads="1"/>
          </p:cNvPicPr>
          <p:nvPr/>
        </p:nvPicPr>
        <p:blipFill>
          <a:blip r:embed="rId8">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457450" y="2295525"/>
            <a:ext cx="250825" cy="79533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23577" name="Picture 59" descr="Wireless Modem Wireless Gateway"/>
          <p:cNvPicPr>
            <a:picLocks noChangeAspect="1" noChangeArrowheads="1"/>
          </p:cNvPicPr>
          <p:nvPr/>
        </p:nvPicPr>
        <p:blipFill>
          <a:blip r:embed="rId8">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457450" y="3743325"/>
            <a:ext cx="250825" cy="79533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grpSp>
        <p:nvGrpSpPr>
          <p:cNvPr id="23578" name="Group 4"/>
          <p:cNvGrpSpPr>
            <a:grpSpLocks/>
          </p:cNvGrpSpPr>
          <p:nvPr/>
        </p:nvGrpSpPr>
        <p:grpSpPr bwMode="auto">
          <a:xfrm rot="-462223">
            <a:off x="2608263" y="3916363"/>
            <a:ext cx="2590800" cy="152400"/>
            <a:chOff x="2064" y="2928"/>
            <a:chExt cx="1392" cy="144"/>
          </a:xfrm>
        </p:grpSpPr>
        <p:sp>
          <p:nvSpPr>
            <p:cNvPr id="23602" name="Rectangle 5"/>
            <p:cNvSpPr>
              <a:spLocks noChangeArrowheads="1"/>
            </p:cNvSpPr>
            <p:nvPr/>
          </p:nvSpPr>
          <p:spPr bwMode="auto">
            <a:xfrm>
              <a:off x="2112" y="2928"/>
              <a:ext cx="1248" cy="144"/>
            </a:xfrm>
            <a:prstGeom prst="rect">
              <a:avLst/>
            </a:prstGeom>
            <a:solidFill>
              <a:schemeClr val="hlink"/>
            </a:solidFill>
            <a:ln w="9525">
              <a:solidFill>
                <a:schemeClr val="tx1"/>
              </a:solidFill>
              <a:miter lim="800000"/>
              <a:headEnd/>
              <a:tailEnd/>
            </a:ln>
          </p:spPr>
          <p:txBody>
            <a:bodyPr wrap="none" lIns="73025" tIns="36512" rIns="73025" bIns="36512" anchor="ctr"/>
            <a:lstStyle/>
            <a:p>
              <a:endParaRPr lang="en-US" dirty="0"/>
            </a:p>
          </p:txBody>
        </p:sp>
        <p:sp>
          <p:nvSpPr>
            <p:cNvPr id="23603" name="Oval 6"/>
            <p:cNvSpPr>
              <a:spLocks noChangeArrowheads="1"/>
            </p:cNvSpPr>
            <p:nvPr/>
          </p:nvSpPr>
          <p:spPr bwMode="auto">
            <a:xfrm>
              <a:off x="3312" y="2928"/>
              <a:ext cx="144" cy="144"/>
            </a:xfrm>
            <a:prstGeom prst="ellipse">
              <a:avLst/>
            </a:prstGeom>
            <a:solidFill>
              <a:schemeClr val="bg1"/>
            </a:solidFill>
            <a:ln w="9525">
              <a:solidFill>
                <a:schemeClr val="tx1"/>
              </a:solidFill>
              <a:round/>
              <a:headEnd/>
              <a:tailEnd/>
            </a:ln>
          </p:spPr>
          <p:txBody>
            <a:bodyPr wrap="none" lIns="73025" tIns="36512" rIns="73025" bIns="36512" anchor="ctr"/>
            <a:lstStyle/>
            <a:p>
              <a:endParaRPr lang="en-US" dirty="0"/>
            </a:p>
          </p:txBody>
        </p:sp>
        <p:sp>
          <p:nvSpPr>
            <p:cNvPr id="23604" name="Oval 7"/>
            <p:cNvSpPr>
              <a:spLocks noChangeArrowheads="1"/>
            </p:cNvSpPr>
            <p:nvPr/>
          </p:nvSpPr>
          <p:spPr bwMode="auto">
            <a:xfrm>
              <a:off x="2064" y="2928"/>
              <a:ext cx="144" cy="144"/>
            </a:xfrm>
            <a:prstGeom prst="ellipse">
              <a:avLst/>
            </a:prstGeom>
            <a:solidFill>
              <a:schemeClr val="hlink"/>
            </a:solidFill>
            <a:ln w="9525">
              <a:solidFill>
                <a:schemeClr val="tx1"/>
              </a:solidFill>
              <a:round/>
              <a:headEnd/>
              <a:tailEnd/>
            </a:ln>
          </p:spPr>
          <p:txBody>
            <a:bodyPr wrap="none" lIns="73025" tIns="36512" rIns="73025" bIns="36512" anchor="ctr"/>
            <a:lstStyle/>
            <a:p>
              <a:endParaRPr lang="en-US" dirty="0"/>
            </a:p>
          </p:txBody>
        </p:sp>
      </p:grpSp>
      <p:grpSp>
        <p:nvGrpSpPr>
          <p:cNvPr id="23579" name="Group 4"/>
          <p:cNvGrpSpPr>
            <a:grpSpLocks/>
          </p:cNvGrpSpPr>
          <p:nvPr/>
        </p:nvGrpSpPr>
        <p:grpSpPr bwMode="auto">
          <a:xfrm rot="1398351">
            <a:off x="2686050" y="3106738"/>
            <a:ext cx="2590800" cy="152400"/>
            <a:chOff x="2064" y="2928"/>
            <a:chExt cx="1392" cy="144"/>
          </a:xfrm>
        </p:grpSpPr>
        <p:sp>
          <p:nvSpPr>
            <p:cNvPr id="23599" name="Rectangle 5"/>
            <p:cNvSpPr>
              <a:spLocks noChangeArrowheads="1"/>
            </p:cNvSpPr>
            <p:nvPr/>
          </p:nvSpPr>
          <p:spPr bwMode="auto">
            <a:xfrm>
              <a:off x="2112" y="2928"/>
              <a:ext cx="1248" cy="144"/>
            </a:xfrm>
            <a:prstGeom prst="rect">
              <a:avLst/>
            </a:prstGeom>
            <a:solidFill>
              <a:schemeClr val="hlink"/>
            </a:solidFill>
            <a:ln w="9525">
              <a:solidFill>
                <a:schemeClr val="tx1"/>
              </a:solidFill>
              <a:miter lim="800000"/>
              <a:headEnd/>
              <a:tailEnd/>
            </a:ln>
          </p:spPr>
          <p:txBody>
            <a:bodyPr wrap="none" lIns="73025" tIns="36512" rIns="73025" bIns="36512" anchor="ctr"/>
            <a:lstStyle/>
            <a:p>
              <a:endParaRPr lang="en-US" dirty="0"/>
            </a:p>
          </p:txBody>
        </p:sp>
        <p:sp>
          <p:nvSpPr>
            <p:cNvPr id="23600" name="Oval 6"/>
            <p:cNvSpPr>
              <a:spLocks noChangeArrowheads="1"/>
            </p:cNvSpPr>
            <p:nvPr/>
          </p:nvSpPr>
          <p:spPr bwMode="auto">
            <a:xfrm>
              <a:off x="3312" y="2928"/>
              <a:ext cx="144" cy="144"/>
            </a:xfrm>
            <a:prstGeom prst="ellipse">
              <a:avLst/>
            </a:prstGeom>
            <a:solidFill>
              <a:schemeClr val="bg1"/>
            </a:solidFill>
            <a:ln w="9525">
              <a:solidFill>
                <a:schemeClr val="tx1"/>
              </a:solidFill>
              <a:round/>
              <a:headEnd/>
              <a:tailEnd/>
            </a:ln>
          </p:spPr>
          <p:txBody>
            <a:bodyPr wrap="none" lIns="73025" tIns="36512" rIns="73025" bIns="36512" anchor="ctr"/>
            <a:lstStyle/>
            <a:p>
              <a:endParaRPr lang="en-US" dirty="0"/>
            </a:p>
          </p:txBody>
        </p:sp>
        <p:sp>
          <p:nvSpPr>
            <p:cNvPr id="23601" name="Oval 7"/>
            <p:cNvSpPr>
              <a:spLocks noChangeArrowheads="1"/>
            </p:cNvSpPr>
            <p:nvPr/>
          </p:nvSpPr>
          <p:spPr bwMode="auto">
            <a:xfrm>
              <a:off x="2064" y="2928"/>
              <a:ext cx="144" cy="144"/>
            </a:xfrm>
            <a:prstGeom prst="ellipse">
              <a:avLst/>
            </a:prstGeom>
            <a:solidFill>
              <a:schemeClr val="hlink"/>
            </a:solidFill>
            <a:ln w="9525">
              <a:solidFill>
                <a:schemeClr val="tx1"/>
              </a:solidFill>
              <a:round/>
              <a:headEnd/>
              <a:tailEnd/>
            </a:ln>
          </p:spPr>
          <p:txBody>
            <a:bodyPr wrap="none" lIns="73025" tIns="36512" rIns="73025" bIns="36512" anchor="ctr"/>
            <a:lstStyle/>
            <a:p>
              <a:endParaRPr lang="en-US" dirty="0"/>
            </a:p>
          </p:txBody>
        </p:sp>
      </p:grpSp>
      <p:sp>
        <p:nvSpPr>
          <p:cNvPr id="23580" name="TextBox 103"/>
          <p:cNvSpPr txBox="1">
            <a:spLocks noChangeArrowheads="1"/>
          </p:cNvSpPr>
          <p:nvPr/>
        </p:nvSpPr>
        <p:spPr bwMode="auto">
          <a:xfrm>
            <a:off x="1096963" y="3830638"/>
            <a:ext cx="768350" cy="23177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r>
              <a:rPr lang="en-US" sz="1000" b="1" dirty="0"/>
              <a:t>P1::1/128  </a:t>
            </a:r>
          </a:p>
        </p:txBody>
      </p:sp>
      <p:cxnSp>
        <p:nvCxnSpPr>
          <p:cNvPr id="23581" name="Curved Connector 79"/>
          <p:cNvCxnSpPr>
            <a:cxnSpLocks noChangeShapeType="1"/>
          </p:cNvCxnSpPr>
          <p:nvPr/>
        </p:nvCxnSpPr>
        <p:spPr bwMode="auto">
          <a:xfrm>
            <a:off x="5145088" y="3681413"/>
            <a:ext cx="2170112" cy="844550"/>
          </a:xfrm>
          <a:prstGeom prst="curvedConnector3">
            <a:avLst>
              <a:gd name="adj1" fmla="val 50000"/>
            </a:avLst>
          </a:prstGeom>
          <a:noFill/>
          <a:ln w="31750">
            <a:solidFill>
              <a:schemeClr val="tx1"/>
            </a:solidFill>
            <a:round/>
            <a:headEnd/>
            <a:tailEnd type="arrow" w="med" len="me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cxnSp>
        <p:nvCxnSpPr>
          <p:cNvPr id="23582" name="Curved Connector 79"/>
          <p:cNvCxnSpPr>
            <a:cxnSpLocks noChangeShapeType="1"/>
            <a:stCxn id="23600" idx="3"/>
          </p:cNvCxnSpPr>
          <p:nvPr/>
        </p:nvCxnSpPr>
        <p:spPr bwMode="auto">
          <a:xfrm rot="16200000" flipH="1">
            <a:off x="4758531" y="3834607"/>
            <a:ext cx="1420813" cy="1060450"/>
          </a:xfrm>
          <a:prstGeom prst="curvedConnector3">
            <a:avLst>
              <a:gd name="adj1" fmla="val 12458"/>
            </a:avLst>
          </a:prstGeom>
          <a:noFill/>
          <a:ln w="31750">
            <a:solidFill>
              <a:schemeClr val="tx1"/>
            </a:solidFill>
            <a:round/>
            <a:headEnd/>
            <a:tailEnd type="arrow" w="med" len="me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cxnSp>
        <p:nvCxnSpPr>
          <p:cNvPr id="23583" name="Curved Connector 79"/>
          <p:cNvCxnSpPr>
            <a:cxnSpLocks noChangeShapeType="1"/>
            <a:endCxn id="23601" idx="1"/>
          </p:cNvCxnSpPr>
          <p:nvPr/>
        </p:nvCxnSpPr>
        <p:spPr bwMode="auto">
          <a:xfrm rot="5400000" flipH="1" flipV="1">
            <a:off x="2671763" y="2651125"/>
            <a:ext cx="192087" cy="163513"/>
          </a:xfrm>
          <a:prstGeom prst="curvedConnector3">
            <a:avLst>
              <a:gd name="adj1" fmla="val 279250"/>
            </a:avLst>
          </a:prstGeom>
          <a:noFill/>
          <a:ln w="31750">
            <a:solidFill>
              <a:schemeClr val="tx1"/>
            </a:solidFill>
            <a:round/>
            <a:headEnd/>
            <a:tailEnd type="arrow" w="med" len="me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sp>
        <p:nvSpPr>
          <p:cNvPr id="23584" name="Rounded Rectangle 99"/>
          <p:cNvSpPr>
            <a:spLocks noChangeArrowheads="1"/>
          </p:cNvSpPr>
          <p:nvPr/>
        </p:nvSpPr>
        <p:spPr bwMode="auto">
          <a:xfrm>
            <a:off x="5218113" y="4668838"/>
            <a:ext cx="914400" cy="914400"/>
          </a:xfrm>
          <a:prstGeom prst="roundRect">
            <a:avLst>
              <a:gd name="adj" fmla="val 16667"/>
            </a:avLst>
          </a:prstGeom>
          <a:noFill/>
          <a:ln w="19050">
            <a:solidFill>
              <a:schemeClr val="tx1"/>
            </a:solidFill>
            <a:round/>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txBody>
          <a:bodyPr lIns="82124" tIns="41061" rIns="82124" bIns="41061" anchor="ctr">
            <a:spAutoFit/>
          </a:bodyPr>
          <a:lstStyle/>
          <a:p>
            <a:pPr defTabSz="814388"/>
            <a:endParaRPr lang="en-US" dirty="0"/>
          </a:p>
        </p:txBody>
      </p:sp>
      <p:sp>
        <p:nvSpPr>
          <p:cNvPr id="23585" name="TextBox 89"/>
          <p:cNvSpPr txBox="1">
            <a:spLocks noChangeArrowheads="1"/>
          </p:cNvSpPr>
          <p:nvPr/>
        </p:nvSpPr>
        <p:spPr bwMode="auto">
          <a:xfrm>
            <a:off x="3876675" y="2770188"/>
            <a:ext cx="1752600" cy="23177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r>
              <a:rPr lang="en-US" sz="1000" b="1" dirty="0"/>
              <a:t>Micro-Mobility Domain</a:t>
            </a:r>
          </a:p>
        </p:txBody>
      </p:sp>
      <p:cxnSp>
        <p:nvCxnSpPr>
          <p:cNvPr id="55" name="Straight Connector 65"/>
          <p:cNvCxnSpPr>
            <a:cxnSpLocks noChangeShapeType="1"/>
          </p:cNvCxnSpPr>
          <p:nvPr/>
        </p:nvCxnSpPr>
        <p:spPr bwMode="auto">
          <a:xfrm>
            <a:off x="5840413" y="3902075"/>
            <a:ext cx="1676400" cy="39688"/>
          </a:xfrm>
          <a:prstGeom prst="line">
            <a:avLst/>
          </a:prstGeom>
          <a:noFill/>
          <a:ln w="19050">
            <a:solidFill>
              <a:schemeClr val="bg1">
                <a:lumMod val="85000"/>
              </a:schemeClr>
            </a:solidFill>
            <a:round/>
            <a:headEnd/>
            <a:tailEnd/>
          </a:ln>
        </p:spPr>
      </p:cxnSp>
      <p:pic>
        <p:nvPicPr>
          <p:cNvPr id="46" name="Picture 6"/>
          <p:cNvPicPr>
            <a:picLocks noChangeArrowheads="1"/>
          </p:cNvPicPr>
          <p:nvPr/>
        </p:nvPicPr>
        <p:blipFill>
          <a:blip r:embed="rId9">
            <a:duotone>
              <a:prstClr val="black"/>
              <a:srgbClr val="99FFCC">
                <a:tint val="45000"/>
                <a:satMod val="400000"/>
              </a:srgbClr>
            </a:duotone>
          </a:blip>
          <a:srcRect/>
          <a:stretch>
            <a:fillRect/>
          </a:stretch>
        </p:blipFill>
        <p:spPr bwMode="auto">
          <a:xfrm>
            <a:off x="7303008" y="2767584"/>
            <a:ext cx="1301727" cy="2450592"/>
          </a:xfrm>
          <a:prstGeom prst="rect">
            <a:avLst/>
          </a:prstGeom>
          <a:noFill/>
          <a:ln w="9525">
            <a:noFill/>
            <a:miter lim="800000"/>
            <a:headEnd/>
            <a:tailEnd/>
          </a:ln>
          <a:effectLst/>
        </p:spPr>
      </p:pic>
      <p:sp>
        <p:nvSpPr>
          <p:cNvPr id="23588" name="TextBox 51"/>
          <p:cNvSpPr txBox="1">
            <a:spLocks noChangeArrowheads="1"/>
          </p:cNvSpPr>
          <p:nvPr/>
        </p:nvSpPr>
        <p:spPr bwMode="auto">
          <a:xfrm>
            <a:off x="7448550" y="3790950"/>
            <a:ext cx="914400" cy="31432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r>
              <a:rPr lang="de-DE" sz="1600" dirty="0"/>
              <a:t>Internet</a:t>
            </a:r>
            <a:endParaRPr lang="en-US" sz="1600" dirty="0"/>
          </a:p>
        </p:txBody>
      </p:sp>
      <p:sp>
        <p:nvSpPr>
          <p:cNvPr id="23589" name="TextBox 103"/>
          <p:cNvSpPr txBox="1">
            <a:spLocks noChangeArrowheads="1"/>
          </p:cNvSpPr>
          <p:nvPr/>
        </p:nvSpPr>
        <p:spPr bwMode="auto">
          <a:xfrm>
            <a:off x="6278563" y="3535363"/>
            <a:ext cx="1066800" cy="5080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r>
              <a:rPr lang="en-US" sz="1000" b="1" dirty="0"/>
              <a:t>Local Internet Offload Point </a:t>
            </a:r>
          </a:p>
          <a:p>
            <a:r>
              <a:rPr lang="en-US" sz="1000" b="1" dirty="0"/>
              <a:t> </a:t>
            </a:r>
          </a:p>
        </p:txBody>
      </p:sp>
      <p:sp>
        <p:nvSpPr>
          <p:cNvPr id="23590" name="TextBox 103"/>
          <p:cNvSpPr txBox="1">
            <a:spLocks noChangeArrowheads="1"/>
          </p:cNvSpPr>
          <p:nvPr/>
        </p:nvSpPr>
        <p:spPr bwMode="auto">
          <a:xfrm>
            <a:off x="4449763" y="4230688"/>
            <a:ext cx="1066800" cy="5080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r>
              <a:rPr lang="en-US" sz="1000" b="1" dirty="0"/>
              <a:t>Home Routed Traffic </a:t>
            </a:r>
          </a:p>
          <a:p>
            <a:r>
              <a:rPr lang="en-US" sz="1000" b="1" dirty="0"/>
              <a:t> </a:t>
            </a:r>
          </a:p>
        </p:txBody>
      </p:sp>
      <p:sp>
        <p:nvSpPr>
          <p:cNvPr id="23591" name="Oval 80"/>
          <p:cNvSpPr>
            <a:spLocks noChangeArrowheads="1"/>
          </p:cNvSpPr>
          <p:nvPr/>
        </p:nvSpPr>
        <p:spPr bwMode="auto">
          <a:xfrm>
            <a:off x="365125" y="3538538"/>
            <a:ext cx="622300" cy="273050"/>
          </a:xfrm>
          <a:prstGeom prst="ellipse">
            <a:avLst/>
          </a:prstGeom>
          <a:solidFill>
            <a:schemeClr val="bg1"/>
          </a:solidFill>
          <a:ln w="9525">
            <a:solidFill>
              <a:schemeClr val="tx1"/>
            </a:solidFill>
            <a:round/>
            <a:headEnd/>
            <a:tailEnd/>
          </a:ln>
        </p:spPr>
        <p:txBody>
          <a:bodyPr lIns="82124" tIns="41061" rIns="82124" bIns="41061" anchor="ctr">
            <a:spAutoFit/>
          </a:bodyPr>
          <a:lstStyle/>
          <a:p>
            <a:pPr defTabSz="814388"/>
            <a:r>
              <a:rPr lang="en-US" sz="800" dirty="0"/>
              <a:t>App-2</a:t>
            </a:r>
          </a:p>
        </p:txBody>
      </p:sp>
      <p:sp>
        <p:nvSpPr>
          <p:cNvPr id="23592" name="Oval 81"/>
          <p:cNvSpPr>
            <a:spLocks noChangeArrowheads="1"/>
          </p:cNvSpPr>
          <p:nvPr/>
        </p:nvSpPr>
        <p:spPr bwMode="auto">
          <a:xfrm>
            <a:off x="365125" y="3209925"/>
            <a:ext cx="622300" cy="271463"/>
          </a:xfrm>
          <a:prstGeom prst="ellipse">
            <a:avLst/>
          </a:prstGeom>
          <a:solidFill>
            <a:schemeClr val="bg1"/>
          </a:solidFill>
          <a:ln w="9525">
            <a:solidFill>
              <a:schemeClr val="tx1"/>
            </a:solidFill>
            <a:round/>
            <a:headEnd/>
            <a:tailEnd/>
          </a:ln>
        </p:spPr>
        <p:txBody>
          <a:bodyPr lIns="82124" tIns="41061" rIns="82124" bIns="41061" anchor="ctr">
            <a:spAutoFit/>
          </a:bodyPr>
          <a:lstStyle/>
          <a:p>
            <a:pPr defTabSz="814388"/>
            <a:r>
              <a:rPr lang="en-US" sz="800" dirty="0"/>
              <a:t>App-1</a:t>
            </a:r>
          </a:p>
        </p:txBody>
      </p:sp>
      <p:cxnSp>
        <p:nvCxnSpPr>
          <p:cNvPr id="23593" name="Curved Connector 79"/>
          <p:cNvCxnSpPr>
            <a:cxnSpLocks noChangeShapeType="1"/>
          </p:cNvCxnSpPr>
          <p:nvPr/>
        </p:nvCxnSpPr>
        <p:spPr bwMode="auto">
          <a:xfrm flipV="1">
            <a:off x="804863" y="2770188"/>
            <a:ext cx="1828800" cy="996950"/>
          </a:xfrm>
          <a:prstGeom prst="curvedConnector3">
            <a:avLst>
              <a:gd name="adj1" fmla="val 50000"/>
            </a:avLst>
          </a:prstGeom>
          <a:noFill/>
          <a:ln w="31750">
            <a:solidFill>
              <a:schemeClr val="tx1"/>
            </a:solidFill>
            <a:round/>
            <a:headEnd/>
            <a:tailEnd type="arrow" w="med" len="me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cxnSp>
        <p:nvCxnSpPr>
          <p:cNvPr id="129" name="Curved Connector 79"/>
          <p:cNvCxnSpPr>
            <a:cxnSpLocks noChangeShapeType="1"/>
          </p:cNvCxnSpPr>
          <p:nvPr/>
        </p:nvCxnSpPr>
        <p:spPr bwMode="auto">
          <a:xfrm rot="5400000" flipH="1" flipV="1">
            <a:off x="2655761" y="3150679"/>
            <a:ext cx="192087" cy="163513"/>
          </a:xfrm>
          <a:prstGeom prst="curvedConnector3">
            <a:avLst>
              <a:gd name="adj1" fmla="val 323877"/>
            </a:avLst>
          </a:prstGeom>
          <a:noFill/>
          <a:ln w="31750">
            <a:solidFill>
              <a:schemeClr val="tx1"/>
            </a:solidFill>
            <a:round/>
            <a:headEnd/>
            <a:tailEnd type="arrow" w="med" len="med"/>
          </a:ln>
          <a:scene3d>
            <a:camera prst="orthographicFront">
              <a:rot lat="0" lon="10800000" rev="0"/>
            </a:camera>
            <a:lightRig rig="threePt" dir="t"/>
          </a:scene3d>
        </p:spPr>
      </p:cxnSp>
      <p:cxnSp>
        <p:nvCxnSpPr>
          <p:cNvPr id="23595" name="Curved Connector 79"/>
          <p:cNvCxnSpPr>
            <a:cxnSpLocks noChangeShapeType="1"/>
          </p:cNvCxnSpPr>
          <p:nvPr/>
        </p:nvCxnSpPr>
        <p:spPr bwMode="auto">
          <a:xfrm flipV="1">
            <a:off x="877888" y="2551113"/>
            <a:ext cx="1755775" cy="850900"/>
          </a:xfrm>
          <a:prstGeom prst="curvedConnector3">
            <a:avLst>
              <a:gd name="adj1" fmla="val 50000"/>
            </a:avLst>
          </a:prstGeom>
          <a:noFill/>
          <a:ln w="31750">
            <a:solidFill>
              <a:schemeClr val="tx1"/>
            </a:solidFill>
            <a:round/>
            <a:headEnd/>
            <a:tailEnd type="arrow" w="med" len="me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sp>
        <p:nvSpPr>
          <p:cNvPr id="23596" name="Oval 66"/>
          <p:cNvSpPr>
            <a:spLocks noChangeArrowheads="1"/>
          </p:cNvSpPr>
          <p:nvPr/>
        </p:nvSpPr>
        <p:spPr bwMode="auto">
          <a:xfrm>
            <a:off x="4900613" y="2990850"/>
            <a:ext cx="1639887" cy="271463"/>
          </a:xfrm>
          <a:prstGeom prst="ellipse">
            <a:avLst/>
          </a:prstGeom>
          <a:solidFill>
            <a:schemeClr val="bg1"/>
          </a:solidFill>
          <a:ln w="9525">
            <a:solidFill>
              <a:schemeClr val="tx1"/>
            </a:solidFill>
            <a:round/>
            <a:headEnd/>
            <a:tailEnd/>
          </a:ln>
        </p:spPr>
        <p:txBody>
          <a:bodyPr wrap="none" lIns="82124" tIns="41061" rIns="82124" bIns="41061" anchor="ctr">
            <a:spAutoFit/>
          </a:bodyPr>
          <a:lstStyle/>
          <a:p>
            <a:pPr defTabSz="814388"/>
            <a:r>
              <a:rPr lang="en-US" sz="800" dirty="0"/>
              <a:t>Address Pool: P1::/48</a:t>
            </a:r>
          </a:p>
        </p:txBody>
      </p:sp>
      <p:sp>
        <p:nvSpPr>
          <p:cNvPr id="23597" name="Oval 67"/>
          <p:cNvSpPr>
            <a:spLocks noChangeArrowheads="1"/>
          </p:cNvSpPr>
          <p:nvPr/>
        </p:nvSpPr>
        <p:spPr bwMode="auto">
          <a:xfrm>
            <a:off x="4900613" y="5586413"/>
            <a:ext cx="1639887" cy="273050"/>
          </a:xfrm>
          <a:prstGeom prst="ellipse">
            <a:avLst/>
          </a:prstGeom>
          <a:solidFill>
            <a:schemeClr val="bg1"/>
          </a:solidFill>
          <a:ln w="9525">
            <a:solidFill>
              <a:schemeClr val="tx1"/>
            </a:solidFill>
            <a:round/>
            <a:headEnd/>
            <a:tailEnd/>
          </a:ln>
        </p:spPr>
        <p:txBody>
          <a:bodyPr wrap="none" lIns="82124" tIns="41061" rIns="82124" bIns="41061" anchor="ctr">
            <a:spAutoFit/>
          </a:bodyPr>
          <a:lstStyle/>
          <a:p>
            <a:pPr defTabSz="814388"/>
            <a:r>
              <a:rPr lang="en-US" sz="800" dirty="0"/>
              <a:t>Address Pool: P2::/48</a:t>
            </a:r>
          </a:p>
        </p:txBody>
      </p:sp>
      <p:sp>
        <p:nvSpPr>
          <p:cNvPr id="23598" name="TextBox 103"/>
          <p:cNvSpPr txBox="1">
            <a:spLocks noChangeArrowheads="1"/>
          </p:cNvSpPr>
          <p:nvPr/>
        </p:nvSpPr>
        <p:spPr bwMode="auto">
          <a:xfrm>
            <a:off x="1096963" y="4160838"/>
            <a:ext cx="695325" cy="23018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r>
              <a:rPr lang="en-US" sz="1000" b="1" dirty="0"/>
              <a:t>P2::/128  </a:t>
            </a:r>
          </a:p>
        </p:txBody>
      </p:sp>
      <p:sp>
        <p:nvSpPr>
          <p:cNvPr id="54" name="Title 1"/>
          <p:cNvSpPr txBox="1">
            <a:spLocks/>
          </p:cNvSpPr>
          <p:nvPr/>
        </p:nvSpPr>
        <p:spPr>
          <a:xfrm>
            <a:off x="457200" y="274638"/>
            <a:ext cx="8229600" cy="674611"/>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a:lstStyle>
          <a:p>
            <a:pPr eaLnBrk="1" hangingPunct="1"/>
            <a:r>
              <a:rPr lang="de-DE" sz="3200" dirty="0" smtClean="0">
                <a:solidFill>
                  <a:srgbClr val="333399"/>
                </a:solidFill>
              </a:rPr>
              <a:t>#1: WLAN-EPC Integrated </a:t>
            </a:r>
            <a:r>
              <a:rPr lang="de-DE" sz="3200" dirty="0" err="1" smtClean="0">
                <a:solidFill>
                  <a:srgbClr val="333399"/>
                </a:solidFill>
              </a:rPr>
              <a:t>Architecture</a:t>
            </a:r>
            <a:r>
              <a:rPr lang="de-DE" sz="3200" dirty="0" smtClean="0">
                <a:solidFill>
                  <a:srgbClr val="333399"/>
                </a:solidFill>
              </a:rPr>
              <a:t> </a:t>
            </a:r>
            <a:endParaRPr lang="en-US" sz="3200"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672534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de-DE" sz="3200" dirty="0" smtClean="0"/>
              <a:t>#2: Home Network Scenarios</a:t>
            </a:r>
            <a:endParaRPr lang="en-US" sz="3200" dirty="0" smtClean="0"/>
          </a:p>
        </p:txBody>
      </p:sp>
      <p:sp>
        <p:nvSpPr>
          <p:cNvPr id="3075" name="Content Placeholder 2"/>
          <p:cNvSpPr>
            <a:spLocks noGrp="1"/>
          </p:cNvSpPr>
          <p:nvPr>
            <p:ph idx="1"/>
          </p:nvPr>
        </p:nvSpPr>
        <p:spPr>
          <a:xfrm>
            <a:off x="402924" y="1093417"/>
            <a:ext cx="8741076" cy="2167430"/>
          </a:xfrm>
        </p:spPr>
        <p:txBody>
          <a:bodyPr/>
          <a:lstStyle/>
          <a:p>
            <a:pPr eaLnBrk="1" hangingPunct="1"/>
            <a:r>
              <a:rPr lang="de-DE" sz="1200" b="1" dirty="0" smtClean="0"/>
              <a:t>Home network</a:t>
            </a:r>
          </a:p>
          <a:p>
            <a:pPr lvl="1" eaLnBrk="1" hangingPunct="1"/>
            <a:r>
              <a:rPr lang="en-US" sz="1200" dirty="0" smtClean="0"/>
              <a:t>Evolution of home networks to use IPv6 - IPv6 source address of the hosts used as a parameter for route decision and provide differentiated service for different classes of devices within a home network</a:t>
            </a:r>
          </a:p>
          <a:p>
            <a:pPr lvl="1" eaLnBrk="1" hangingPunct="1"/>
            <a:r>
              <a:rPr lang="en-US" sz="1200" dirty="0" smtClean="0"/>
              <a:t>Home gateway – As a DHCPv6 PD client to SP DHCPv6 Server and the DHCPv6 server for devices in home network</a:t>
            </a:r>
          </a:p>
          <a:p>
            <a:pPr lvl="1" eaLnBrk="1" hangingPunct="1"/>
            <a:r>
              <a:rPr lang="en-US" sz="1200" b="1" dirty="0" smtClean="0"/>
              <a:t>Prefix with different properties. </a:t>
            </a:r>
            <a:r>
              <a:rPr lang="en-US" sz="1200" dirty="0" smtClean="0"/>
              <a:t>Example Prefix setup for: </a:t>
            </a:r>
          </a:p>
          <a:p>
            <a:pPr lvl="2" eaLnBrk="1" hangingPunct="1"/>
            <a:r>
              <a:rPr lang="en-US" sz="1200" dirty="0" smtClean="0"/>
              <a:t>IP Television and Video devices – To enable source based routing of video traffic with it QoS demands</a:t>
            </a:r>
          </a:p>
          <a:p>
            <a:pPr lvl="2" eaLnBrk="1" hangingPunct="1"/>
            <a:r>
              <a:rPr lang="en-US" sz="1200" dirty="0" smtClean="0"/>
              <a:t>Guest users – SPs can provide guest users with limited access from home</a:t>
            </a:r>
          </a:p>
          <a:p>
            <a:pPr lvl="2" eaLnBrk="1" hangingPunct="1"/>
            <a:endParaRPr lang="en-US" sz="1200" dirty="0" smtClean="0"/>
          </a:p>
          <a:p>
            <a:pPr lvl="1" eaLnBrk="1" hangingPunct="1">
              <a:buNone/>
            </a:pPr>
            <a:endParaRPr lang="de-DE" sz="1200" b="1" dirty="0" smtClean="0"/>
          </a:p>
          <a:p>
            <a:pPr eaLnBrk="1" hangingPunct="1"/>
            <a:endParaRPr lang="en-US" sz="1200" dirty="0" smtClean="0"/>
          </a:p>
        </p:txBody>
      </p:sp>
      <p:pic>
        <p:nvPicPr>
          <p:cNvPr id="5" name="Picture 4"/>
          <p:cNvPicPr>
            <a:picLocks noChangeAspect="1"/>
          </p:cNvPicPr>
          <p:nvPr/>
        </p:nvPicPr>
        <p:blipFill>
          <a:blip r:embed="rId2"/>
          <a:stretch>
            <a:fillRect/>
          </a:stretch>
        </p:blipFill>
        <p:spPr>
          <a:xfrm>
            <a:off x="1944664" y="2868472"/>
            <a:ext cx="4886052" cy="3989528"/>
          </a:xfrm>
          <a:prstGeom prst="rect">
            <a:avLst/>
          </a:prstGeom>
        </p:spPr>
      </p:pic>
      <p:sp>
        <p:nvSpPr>
          <p:cNvPr id="6" name="Oval Callout 5"/>
          <p:cNvSpPr/>
          <p:nvPr/>
        </p:nvSpPr>
        <p:spPr bwMode="auto">
          <a:xfrm>
            <a:off x="624220" y="2873419"/>
            <a:ext cx="2346202" cy="1168539"/>
          </a:xfrm>
          <a:prstGeom prst="wedgeEllipseCallout">
            <a:avLst>
              <a:gd name="adj1" fmla="val 73226"/>
              <a:gd name="adj2" fmla="val 73311"/>
            </a:avLst>
          </a:prstGeom>
          <a:solidFill>
            <a:schemeClr val="accent1"/>
          </a:solidFill>
          <a:ln w="9525" cap="rnd" cmpd="sng" algn="ctr">
            <a:solidFill>
              <a:srgbClr val="0000FF"/>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DHCPv6 Client on the WAN side</a:t>
            </a:r>
            <a:r>
              <a:rPr kumimoji="0" lang="en-US" sz="1200" b="0" i="0" u="none" strike="noStrike" cap="none" normalizeH="0" dirty="0" smtClean="0">
                <a:ln>
                  <a:noFill/>
                </a:ln>
                <a:solidFill>
                  <a:schemeClr val="tx1"/>
                </a:solidFill>
                <a:effectLst/>
                <a:latin typeface="Arial" pitchFamily="34" charset="0"/>
              </a:rPr>
              <a:t> </a:t>
            </a:r>
          </a:p>
          <a:p>
            <a:pPr marL="0" marR="0" indent="0" algn="ctr" defTabSz="914400" rtl="0" eaLnBrk="1" fontAlgn="base" latinLnBrk="0" hangingPunct="1">
              <a:lnSpc>
                <a:spcPct val="100000"/>
              </a:lnSpc>
              <a:spcBef>
                <a:spcPct val="0"/>
              </a:spcBef>
              <a:spcAft>
                <a:spcPct val="0"/>
              </a:spcAft>
              <a:buClrTx/>
              <a:buSzTx/>
              <a:buFontTx/>
              <a:buNone/>
              <a:tabLst/>
            </a:pPr>
            <a:r>
              <a:rPr lang="en-US" sz="1200" baseline="0" dirty="0" smtClean="0">
                <a:latin typeface="Arial" pitchFamily="34" charset="0"/>
              </a:rPr>
              <a:t>Obtains prefixes</a:t>
            </a:r>
            <a:r>
              <a:rPr lang="en-US" sz="1200" dirty="0" smtClean="0">
                <a:latin typeface="Arial" pitchFamily="34" charset="0"/>
              </a:rPr>
              <a:t> with different properties.</a:t>
            </a:r>
            <a:endParaRPr kumimoji="0" lang="en-US" sz="1200" b="0" i="0" u="none" strike="noStrike" cap="none" normalizeH="0" baseline="0" dirty="0" smtClean="0">
              <a:ln>
                <a:noFill/>
              </a:ln>
              <a:solidFill>
                <a:schemeClr val="tx1"/>
              </a:solidFill>
              <a:effectLst/>
              <a:latin typeface="Arial" pitchFamily="34" charset="0"/>
            </a:endParaRPr>
          </a:p>
        </p:txBody>
      </p:sp>
      <p:sp>
        <p:nvSpPr>
          <p:cNvPr id="10" name="Oval Callout 9"/>
          <p:cNvSpPr/>
          <p:nvPr/>
        </p:nvSpPr>
        <p:spPr bwMode="auto">
          <a:xfrm rot="10800000" flipV="1">
            <a:off x="807179" y="4639107"/>
            <a:ext cx="1506455" cy="1341656"/>
          </a:xfrm>
          <a:prstGeom prst="wedgeEllipseCallout">
            <a:avLst>
              <a:gd name="adj1" fmla="val -140405"/>
              <a:gd name="adj2" fmla="val -64995"/>
            </a:avLst>
          </a:prstGeom>
          <a:solidFill>
            <a:schemeClr val="accent6">
              <a:lumMod val="20000"/>
              <a:lumOff val="80000"/>
            </a:schemeClr>
          </a:solidFill>
          <a:ln w="9525" cap="rnd" cmpd="sng" algn="ctr">
            <a:solidFill>
              <a:srgbClr val="0000FF"/>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rPr>
              <a:t>DHCPv6</a:t>
            </a:r>
            <a:r>
              <a:rPr kumimoji="0" lang="en-US" sz="1400" b="0" i="0" u="none" strike="noStrike" cap="none" normalizeH="0" dirty="0" smtClean="0">
                <a:ln>
                  <a:noFill/>
                </a:ln>
                <a:solidFill>
                  <a:schemeClr val="tx1"/>
                </a:solidFill>
                <a:effectLst/>
                <a:latin typeface="Arial" pitchFamily="34" charset="0"/>
              </a:rPr>
              <a:t> Server in LAN network</a:t>
            </a:r>
            <a:endParaRPr kumimoji="0" lang="en-US" sz="1400" b="0" i="0" u="none" strike="noStrike" cap="none" normalizeH="0" baseline="0" dirty="0" smtClean="0">
              <a:ln>
                <a:noFill/>
              </a:ln>
              <a:solidFill>
                <a:schemeClr val="tx1"/>
              </a:solidFill>
              <a:effectLst/>
              <a:latin typeface="Arial" pitchFamily="34" charset="0"/>
            </a:endParaRPr>
          </a:p>
        </p:txBody>
      </p:sp>
      <p:sp>
        <p:nvSpPr>
          <p:cNvPr id="12" name="Rectangle 11"/>
          <p:cNvSpPr/>
          <p:nvPr/>
        </p:nvSpPr>
        <p:spPr bwMode="auto">
          <a:xfrm>
            <a:off x="3261006" y="3981890"/>
            <a:ext cx="1205388" cy="581141"/>
          </a:xfrm>
          <a:prstGeom prst="rect">
            <a:avLst/>
          </a:prstGeom>
          <a:solidFill>
            <a:schemeClr val="accent1"/>
          </a:solidFill>
          <a:ln w="9525" cap="rnd" cmpd="sng" algn="ctr">
            <a:solidFill>
              <a:srgbClr val="0000FF"/>
            </a:solidFill>
            <a:prstDash val="sysDot"/>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Arial" pitchFamily="34" charset="0"/>
              </a:rPr>
              <a:t>Home gateway</a:t>
            </a:r>
          </a:p>
          <a:p>
            <a:pPr marL="0" marR="0" indent="0" algn="ctr" defTabSz="914400" rtl="0" eaLnBrk="1" fontAlgn="base" latinLnBrk="0" hangingPunct="1">
              <a:lnSpc>
                <a:spcPct val="100000"/>
              </a:lnSpc>
              <a:spcBef>
                <a:spcPct val="0"/>
              </a:spcBef>
              <a:spcAft>
                <a:spcPct val="0"/>
              </a:spcAft>
              <a:buClrTx/>
              <a:buSzTx/>
              <a:buFontTx/>
              <a:buNone/>
              <a:tabLst/>
            </a:pPr>
            <a:r>
              <a:rPr lang="en-US" sz="1050" dirty="0" smtClean="0">
                <a:latin typeface="Arial" pitchFamily="34" charset="0"/>
              </a:rPr>
              <a:t>(Requesting Prefix)</a:t>
            </a:r>
            <a:endParaRPr kumimoji="0" lang="en-US" sz="1050" b="0" i="0" u="none" strike="noStrike" cap="none" normalizeH="0" baseline="0" dirty="0" smtClean="0">
              <a:ln>
                <a:noFill/>
              </a:ln>
              <a:solidFill>
                <a:schemeClr val="tx1"/>
              </a:solidFill>
              <a:effectLst/>
              <a:latin typeface="Arial" pitchFamily="34" charset="0"/>
            </a:endParaRPr>
          </a:p>
        </p:txBody>
      </p:sp>
      <p:sp>
        <p:nvSpPr>
          <p:cNvPr id="13" name="Rectangle 12"/>
          <p:cNvSpPr/>
          <p:nvPr/>
        </p:nvSpPr>
        <p:spPr bwMode="auto">
          <a:xfrm>
            <a:off x="3110332" y="3972863"/>
            <a:ext cx="1388349" cy="557884"/>
          </a:xfrm>
          <a:prstGeom prst="rect">
            <a:avLst/>
          </a:prstGeom>
          <a:solidFill>
            <a:schemeClr val="accent2">
              <a:lumMod val="20000"/>
              <a:lumOff val="80000"/>
            </a:schemeClr>
          </a:solidFill>
          <a:ln w="9525" cap="rnd" cmpd="sng" algn="ctr">
            <a:solidFill>
              <a:srgbClr val="0000FF"/>
            </a:solidFill>
            <a:prstDash val="sysDot"/>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050" dirty="0" smtClean="0">
                <a:latin typeface="Arial" pitchFamily="34" charset="0"/>
              </a:rPr>
              <a:t>Home gateway</a:t>
            </a:r>
          </a:p>
          <a:p>
            <a:pPr marL="0" marR="0" indent="0" algn="ctr" defTabSz="914400" rtl="0" eaLnBrk="1" fontAlgn="base" latinLnBrk="0" hangingPunct="1">
              <a:lnSpc>
                <a:spcPct val="100000"/>
              </a:lnSpc>
              <a:spcBef>
                <a:spcPct val="0"/>
              </a:spcBef>
              <a:spcAft>
                <a:spcPct val="0"/>
              </a:spcAft>
              <a:buClrTx/>
              <a:buSzTx/>
              <a:buFontTx/>
              <a:buNone/>
              <a:tabLst/>
            </a:pPr>
            <a:r>
              <a:rPr lang="en-US" sz="1050" dirty="0" smtClean="0">
                <a:latin typeface="Arial" pitchFamily="34" charset="0"/>
              </a:rPr>
              <a:t>(Serving IA_NA and IA_PD requests)</a:t>
            </a:r>
            <a:endParaRPr kumimoji="0" lang="en-US" sz="1050" b="0" i="0" u="none" strike="noStrike" cap="none" normalizeH="0" baseline="0" dirty="0" smtClean="0">
              <a:ln>
                <a:noFill/>
              </a:ln>
              <a:solidFill>
                <a:schemeClr val="tx1"/>
              </a:solidFill>
              <a:effectLst/>
              <a:latin typeface="Arial" pitchFamily="34" charset="0"/>
            </a:endParaRPr>
          </a:p>
        </p:txBody>
      </p:sp>
      <p:sp>
        <p:nvSpPr>
          <p:cNvPr id="14" name="Oval Callout 13"/>
          <p:cNvSpPr/>
          <p:nvPr/>
        </p:nvSpPr>
        <p:spPr bwMode="auto">
          <a:xfrm>
            <a:off x="1194626" y="5585409"/>
            <a:ext cx="1840369" cy="957806"/>
          </a:xfrm>
          <a:prstGeom prst="wedgeEllipseCallout">
            <a:avLst>
              <a:gd name="adj1" fmla="val 65892"/>
              <a:gd name="adj2" fmla="val -116048"/>
            </a:avLst>
          </a:prstGeom>
          <a:solidFill>
            <a:srgbClr val="3366FF"/>
          </a:solidFill>
          <a:ln w="9525" cap="rnd" cmpd="sng" algn="ctr">
            <a:solidFill>
              <a:srgbClr val="0000FF"/>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rPr>
              <a:t>Video</a:t>
            </a:r>
            <a:r>
              <a:rPr kumimoji="0" lang="en-US" sz="1000" b="0" i="0" u="none" strike="noStrike" cap="none" normalizeH="0" dirty="0" smtClean="0">
                <a:ln>
                  <a:noFill/>
                </a:ln>
                <a:solidFill>
                  <a:schemeClr val="tx1"/>
                </a:solidFill>
                <a:effectLst/>
                <a:latin typeface="Arial" pitchFamily="34" charset="0"/>
              </a:rPr>
              <a:t> device requests and gets Address from prefix with property “video”</a:t>
            </a:r>
            <a:endParaRPr kumimoji="0" lang="en-US" sz="1000" b="0" i="0" u="none" strike="noStrike" cap="none" normalizeH="0" baseline="0" dirty="0" smtClean="0">
              <a:ln>
                <a:noFill/>
              </a:ln>
              <a:solidFill>
                <a:schemeClr val="tx1"/>
              </a:solidFill>
              <a:effectLst/>
              <a:latin typeface="Arial" pitchFamily="34" charset="0"/>
            </a:endParaRPr>
          </a:p>
        </p:txBody>
      </p:sp>
      <p:sp>
        <p:nvSpPr>
          <p:cNvPr id="15" name="Oval Callout 14"/>
          <p:cNvSpPr/>
          <p:nvPr/>
        </p:nvSpPr>
        <p:spPr bwMode="auto">
          <a:xfrm>
            <a:off x="6200865" y="5318096"/>
            <a:ext cx="2150754" cy="1074454"/>
          </a:xfrm>
          <a:prstGeom prst="wedgeEllipseCallout">
            <a:avLst>
              <a:gd name="adj1" fmla="val -162157"/>
              <a:gd name="adj2" fmla="val -776"/>
            </a:avLst>
          </a:prstGeom>
          <a:solidFill>
            <a:srgbClr val="FF6600">
              <a:alpha val="60000"/>
            </a:srgbClr>
          </a:solidFill>
          <a:ln w="9525" cap="rnd" cmpd="sng" algn="ctr">
            <a:solidFill>
              <a:srgbClr val="0000FF"/>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000" dirty="0" smtClean="0">
                <a:latin typeface="Arial" pitchFamily="34" charset="0"/>
              </a:rPr>
              <a:t>IPv6 smart grid router requests and </a:t>
            </a:r>
            <a:r>
              <a:rPr lang="en-US" sz="1000" dirty="0" smtClean="0">
                <a:latin typeface="Arial" pitchFamily="34" charset="0"/>
              </a:rPr>
              <a:t>g</a:t>
            </a:r>
            <a:r>
              <a:rPr lang="en-US" sz="1000" dirty="0" smtClean="0">
                <a:latin typeface="Arial" pitchFamily="34" charset="0"/>
              </a:rPr>
              <a:t>ets prefix</a:t>
            </a:r>
            <a:r>
              <a:rPr lang="en-US" sz="1000" dirty="0" smtClean="0">
                <a:latin typeface="Arial" pitchFamily="34" charset="0"/>
              </a:rPr>
              <a:t> with </a:t>
            </a:r>
            <a:br>
              <a:rPr lang="en-US" sz="1000" dirty="0" smtClean="0">
                <a:latin typeface="Arial" pitchFamily="34" charset="0"/>
              </a:rPr>
            </a:br>
            <a:r>
              <a:rPr lang="en-US" sz="1000" dirty="0" smtClean="0">
                <a:latin typeface="Arial" pitchFamily="34" charset="0"/>
              </a:rPr>
              <a:t>“sensor-network” property</a:t>
            </a:r>
            <a:endParaRPr kumimoji="0" lang="en-US" sz="10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Bottom)">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2000"/>
                                        <p:tgtEl>
                                          <p:spTgt spid="12"/>
                                        </p:tgtEl>
                                      </p:cBhvr>
                                    </p:animEffect>
                                    <p:set>
                                      <p:cBhvr>
                                        <p:cTn id="17" dur="1" fill="hold">
                                          <p:stCondLst>
                                            <p:cond delay="1999"/>
                                          </p:stCondLst>
                                        </p:cTn>
                                        <p:tgtEl>
                                          <p:spTgt spid="12"/>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20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2" grpId="0" animBg="1"/>
      <p:bldP spid="12" grpId="1" animBg="1"/>
      <p:bldP spid="13" grpId="0" animBg="1"/>
      <p:bldP spid="14" grpId="0" animBg="1"/>
      <p:bldP spid="15" grpId="0" animBg="1"/>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de-DE" sz="3200" dirty="0" smtClean="0"/>
              <a:t>Problem Statement</a:t>
            </a:r>
            <a:endParaRPr lang="en-US" sz="3200" dirty="0" smtClean="0"/>
          </a:p>
        </p:txBody>
      </p:sp>
      <p:sp>
        <p:nvSpPr>
          <p:cNvPr id="3075" name="Content Placeholder 2"/>
          <p:cNvSpPr>
            <a:spLocks noGrp="1"/>
          </p:cNvSpPr>
          <p:nvPr>
            <p:ph idx="1"/>
          </p:nvPr>
        </p:nvSpPr>
        <p:spPr>
          <a:xfrm>
            <a:off x="402924" y="1437796"/>
            <a:ext cx="8378789" cy="4880140"/>
          </a:xfrm>
        </p:spPr>
        <p:txBody>
          <a:bodyPr/>
          <a:lstStyle/>
          <a:p>
            <a:pPr marL="342900" lvl="1" indent="-342900" eaLnBrk="1" hangingPunct="1">
              <a:buFontTx/>
              <a:buChar char="•"/>
            </a:pPr>
            <a:r>
              <a:rPr lang="en-US" sz="1600" dirty="0" smtClean="0"/>
              <a:t>DHCPv6 Server - can delegate longer prefixes and IA_NA assignments from shorter prefix learnt via DHCPv6 PD (RFC 3633)</a:t>
            </a:r>
          </a:p>
          <a:p>
            <a:pPr marL="742950" lvl="2" indent="-342900" eaLnBrk="1" hangingPunct="1"/>
            <a:r>
              <a:rPr lang="en-US" sz="1200" dirty="0" smtClean="0"/>
              <a:t>Further delegation of a delegated prefix– DHCPv6 PD client assuming the role of DHCPv6 Server needs to delegate prefix or assign IA_NA based on prefix property.</a:t>
            </a:r>
          </a:p>
          <a:p>
            <a:pPr marL="342900" lvl="1" indent="-342900" eaLnBrk="1" hangingPunct="1">
              <a:buFontTx/>
              <a:buChar char="•"/>
            </a:pPr>
            <a:r>
              <a:rPr lang="en-US" sz="1600" dirty="0" smtClean="0"/>
              <a:t>DHCPv6 PD Client – Can request for prefix with specific properties</a:t>
            </a:r>
          </a:p>
          <a:p>
            <a:pPr marL="342900" lvl="1" indent="-342900" eaLnBrk="1" hangingPunct="1">
              <a:buFontTx/>
              <a:buChar char="•"/>
            </a:pPr>
            <a:r>
              <a:rPr lang="en-US" sz="1600" dirty="0" smtClean="0">
                <a:solidFill>
                  <a:srgbClr val="000000"/>
                </a:solidFill>
                <a:ea typeface="+mn-ea"/>
                <a:cs typeface="+mn-cs"/>
              </a:rPr>
              <a:t>DHCPv6 IA_NA Client – Can request for IA_NA from a prefix range with specific properties</a:t>
            </a:r>
            <a:endParaRPr lang="en-US" sz="1200" dirty="0" smtClean="0"/>
          </a:p>
          <a:p>
            <a:pPr marL="342900" lvl="1" indent="-342900" eaLnBrk="1" hangingPunct="1">
              <a:buNone/>
            </a:pPr>
            <a:endParaRPr lang="en-US" sz="1600" dirty="0" smtClean="0"/>
          </a:p>
          <a:p>
            <a:pPr marL="342900" lvl="1" indent="-342900" eaLnBrk="1" hangingPunct="1">
              <a:buNone/>
            </a:pPr>
            <a:r>
              <a:rPr lang="en-US" sz="1600" b="1" dirty="0" smtClean="0"/>
              <a:t>DHCPv6 </a:t>
            </a:r>
            <a:r>
              <a:rPr lang="en-US" sz="1600" b="1" dirty="0" smtClean="0"/>
              <a:t>Prefix </a:t>
            </a:r>
            <a:r>
              <a:rPr lang="en-US" sz="1600" b="1" dirty="0" smtClean="0"/>
              <a:t>delegation </a:t>
            </a:r>
            <a:r>
              <a:rPr lang="en-US" sz="1600" b="1" dirty="0" smtClean="0"/>
              <a:t>– DHCPv6 PD </a:t>
            </a:r>
            <a:r>
              <a:rPr lang="en-US" sz="1600" b="1" dirty="0" smtClean="0"/>
              <a:t>provides no </a:t>
            </a:r>
            <a:r>
              <a:rPr lang="en-US" sz="1600" b="1" dirty="0" smtClean="0"/>
              <a:t>semantics to request and associate prefix with specific </a:t>
            </a:r>
            <a:r>
              <a:rPr lang="en-US" sz="1600" b="1" dirty="0" smtClean="0"/>
              <a:t>properties today</a:t>
            </a:r>
          </a:p>
          <a:p>
            <a:pPr lvl="1" eaLnBrk="1" hangingPunct="1"/>
            <a:endParaRPr lang="en-US" sz="1600" dirty="0" smtClean="0"/>
          </a:p>
          <a:p>
            <a:pPr lvl="1" eaLnBrk="1" hangingPunct="1"/>
            <a:endParaRPr lang="de-DE" sz="2000" b="1" dirty="0" smtClean="0"/>
          </a:p>
          <a:p>
            <a:pPr eaLnBrk="1" hangingPunct="1"/>
            <a:endParaRPr lang="en-US" sz="16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de-DE" sz="3200" dirty="0" err="1" smtClean="0"/>
              <a:t>Proposed</a:t>
            </a:r>
            <a:r>
              <a:rPr lang="de-DE" sz="3200" dirty="0" smtClean="0"/>
              <a:t> Extension</a:t>
            </a:r>
            <a:endParaRPr lang="en-US" sz="3200" dirty="0" smtClean="0"/>
          </a:p>
        </p:txBody>
      </p:sp>
      <p:sp>
        <p:nvSpPr>
          <p:cNvPr id="4099" name="Content Placeholder 2"/>
          <p:cNvSpPr>
            <a:spLocks noGrp="1"/>
          </p:cNvSpPr>
          <p:nvPr>
            <p:ph idx="1"/>
          </p:nvPr>
        </p:nvSpPr>
        <p:spPr>
          <a:xfrm>
            <a:off x="641497" y="1274533"/>
            <a:ext cx="8502503" cy="4525963"/>
          </a:xfrm>
        </p:spPr>
        <p:txBody>
          <a:bodyPr/>
          <a:lstStyle/>
          <a:p>
            <a:pPr eaLnBrk="1" hangingPunct="1"/>
            <a:r>
              <a:rPr lang="en-US" sz="2000" dirty="0" smtClean="0"/>
              <a:t>New DHCPv6 option to associate Prefix with its properties:</a:t>
            </a:r>
          </a:p>
          <a:p>
            <a:pPr eaLnBrk="1" hangingPunct="1"/>
            <a:endParaRPr lang="en-US" sz="2000" dirty="0" smtClean="0"/>
          </a:p>
          <a:p>
            <a:pPr eaLnBrk="1" hangingPunct="1">
              <a:buNone/>
            </a:pPr>
            <a:endParaRPr lang="en-US" sz="2000" dirty="0" smtClean="0"/>
          </a:p>
          <a:p>
            <a:pPr eaLnBrk="1" hangingPunct="1"/>
            <a:endParaRPr lang="en-US" sz="2000" dirty="0" smtClean="0"/>
          </a:p>
          <a:p>
            <a:pPr eaLnBrk="1" hangingPunct="1"/>
            <a:endParaRPr lang="en-US" sz="2000" dirty="0" smtClean="0"/>
          </a:p>
          <a:p>
            <a:pPr eaLnBrk="1" hangingPunct="1"/>
            <a:endParaRPr lang="en-US" sz="2000" dirty="0" smtClean="0"/>
          </a:p>
          <a:p>
            <a:pPr eaLnBrk="1" hangingPunct="1"/>
            <a:endParaRPr lang="en-US" sz="2000" dirty="0" smtClean="0"/>
          </a:p>
          <a:p>
            <a:pPr eaLnBrk="1" hangingPunct="1"/>
            <a:endParaRPr lang="en-US" sz="2000" dirty="0" smtClean="0"/>
          </a:p>
          <a:p>
            <a:pPr eaLnBrk="1" hangingPunct="1"/>
            <a:r>
              <a:rPr lang="en-US" sz="2000" dirty="0" smtClean="0"/>
              <a:t>DHCPv6 PD client – To include OPTION_PREFIX_CLASS in DHCPv6 Solicit message</a:t>
            </a:r>
          </a:p>
          <a:p>
            <a:pPr eaLnBrk="1" hangingPunct="1"/>
            <a:r>
              <a:rPr lang="en-US" sz="2000" dirty="0" smtClean="0"/>
              <a:t>DHCPv6 IA_NA client – To include OPTION_PREFIX_CLASS in DHCPv6 Solicit message</a:t>
            </a:r>
          </a:p>
          <a:p>
            <a:pPr eaLnBrk="1" hangingPunct="1"/>
            <a:r>
              <a:rPr lang="en-US" sz="2000" dirty="0" smtClean="0"/>
              <a:t>DHCPv6 Server to</a:t>
            </a:r>
            <a:r>
              <a:rPr lang="en-US" sz="1600" dirty="0" smtClean="0"/>
              <a:t> include OPTION_PREFIX_CLASS in:</a:t>
            </a:r>
          </a:p>
          <a:p>
            <a:pPr lvl="1" eaLnBrk="1" hangingPunct="1"/>
            <a:r>
              <a:rPr lang="en-US" sz="1200" dirty="0" smtClean="0"/>
              <a:t>OPTION_IAPREFIX option in Advertise messages for Prefix delegation</a:t>
            </a:r>
          </a:p>
          <a:p>
            <a:pPr lvl="1" eaLnBrk="1" hangingPunct="1"/>
            <a:r>
              <a:rPr lang="en-US" sz="1200" dirty="0" smtClean="0"/>
              <a:t>OPTION_IA_NA option in Advertise message for IA_NA assignment</a:t>
            </a:r>
          </a:p>
          <a:p>
            <a:pPr lvl="1" eaLnBrk="1" hangingPunct="1"/>
            <a:endParaRPr lang="en-US" sz="1600" dirty="0" smtClean="0"/>
          </a:p>
        </p:txBody>
      </p:sp>
      <p:pic>
        <p:nvPicPr>
          <p:cNvPr id="18" name="Picture 17"/>
          <p:cNvPicPr>
            <a:picLocks noChangeAspect="1"/>
          </p:cNvPicPr>
          <p:nvPr/>
        </p:nvPicPr>
        <p:blipFill>
          <a:blip r:embed="rId2"/>
          <a:stretch>
            <a:fillRect/>
          </a:stretch>
        </p:blipFill>
        <p:spPr>
          <a:xfrm>
            <a:off x="911821" y="1629739"/>
            <a:ext cx="7669473" cy="252744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z="3200" dirty="0" smtClean="0"/>
              <a:t>Next Steps</a:t>
            </a:r>
          </a:p>
        </p:txBody>
      </p:sp>
      <p:sp>
        <p:nvSpPr>
          <p:cNvPr id="5123" name="Rectangle 3"/>
          <p:cNvSpPr>
            <a:spLocks noGrp="1" noChangeArrowheads="1"/>
          </p:cNvSpPr>
          <p:nvPr>
            <p:ph type="body" idx="1"/>
          </p:nvPr>
        </p:nvSpPr>
        <p:spPr/>
        <p:txBody>
          <a:bodyPr/>
          <a:lstStyle/>
          <a:p>
            <a:pPr eaLnBrk="1" hangingPunct="1"/>
            <a:r>
              <a:rPr lang="en-US" sz="2000" dirty="0" smtClean="0"/>
              <a:t>Authors appreciate feedback from the WG</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rnd" cmpd="sng" algn="ctr">
          <a:solidFill>
            <a:srgbClr val="0000FF"/>
          </a:solidFill>
          <a:prstDash val="sysDot"/>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noFill/>
        <a:ln w="6350" cap="rnd" cmpd="sng" algn="ctr">
          <a:solidFill>
            <a:schemeClr val="tx2"/>
          </a:solidFill>
          <a:prstDash val="solid"/>
          <a:round/>
          <a:headEnd type="none" w="med" len="med"/>
          <a:tailEnd type="none" w="med" len="med"/>
        </a:ln>
        <a:effectLst/>
      </a:spPr>
      <a:body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9378</TotalTime>
  <Words>681</Words>
  <Application>Microsoft Macintosh PowerPoint</Application>
  <PresentationFormat>On-screen Show (4:3)</PresentationFormat>
  <Paragraphs>85</Paragraphs>
  <Slides>7</Slides>
  <Notes>1</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Default Design</vt:lpstr>
      <vt:lpstr>DHCPv6 class based prefix (draft-bhandari-dhc-class-based-prefix-00)</vt:lpstr>
      <vt:lpstr>Motivation/Use cases </vt:lpstr>
      <vt:lpstr>Slide 3</vt:lpstr>
      <vt:lpstr>#2: Home Network Scenarios</vt:lpstr>
      <vt:lpstr>Problem Statement</vt:lpstr>
      <vt:lpstr>Proposed Extension</vt:lpstr>
      <vt:lpstr>Next Steps</vt:lpstr>
    </vt:vector>
  </TitlesOfParts>
  <Company>Cisco Systems,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Half-Duplex Multicast Distribution trees (draft-brockners-ldp-half-duplex-mp2mp-00.txt)</dc:title>
  <dc:subject>Half-Duplex Multicast Distribution trees (draft-brockners-ldp-half-duplex-mp2mp-00.txt)</dc:subject>
  <dc:creator>Dr. Frank Brockners</dc:creator>
  <cp:lastModifiedBy>Shwetha bhandari</cp:lastModifiedBy>
  <cp:revision>111</cp:revision>
  <dcterms:created xsi:type="dcterms:W3CDTF">2011-11-16T03:42:01Z</dcterms:created>
  <dcterms:modified xsi:type="dcterms:W3CDTF">2011-11-16T04:34:09Z</dcterms:modified>
</cp:coreProperties>
</file>