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0" r:id="rId1"/>
  </p:sldMasterIdLst>
  <p:notesMasterIdLst>
    <p:notesMasterId r:id="rId7"/>
  </p:notesMasterIdLst>
  <p:sldIdLst>
    <p:sldId id="690" r:id="rId2"/>
    <p:sldId id="691" r:id="rId3"/>
    <p:sldId id="693" r:id="rId4"/>
    <p:sldId id="692" r:id="rId5"/>
    <p:sldId id="694" r:id="rId6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 Narrow" pitchFamily="-112" charset="0"/>
        <a:ea typeface="ＭＳ Ｐゴシック" pitchFamily="-112" charset="-128"/>
        <a:cs typeface="ＭＳ Ｐゴシック" pitchFamily="-112" charset="-128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 Narrow" pitchFamily="-112" charset="0"/>
        <a:ea typeface="ＭＳ Ｐゴシック" pitchFamily="-112" charset="-128"/>
        <a:cs typeface="ＭＳ Ｐゴシック" pitchFamily="-112" charset="-128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 Narrow" pitchFamily="-112" charset="0"/>
        <a:ea typeface="ＭＳ Ｐゴシック" pitchFamily="-112" charset="-128"/>
        <a:cs typeface="ＭＳ Ｐゴシック" pitchFamily="-112" charset="-128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 Narrow" pitchFamily="-112" charset="0"/>
        <a:ea typeface="ＭＳ Ｐゴシック" pitchFamily="-112" charset="-128"/>
        <a:cs typeface="ＭＳ Ｐゴシック" pitchFamily="-112" charset="-128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 Narrow" pitchFamily="-112" charset="0"/>
        <a:ea typeface="ＭＳ Ｐゴシック" pitchFamily="-112" charset="-128"/>
        <a:cs typeface="ＭＳ Ｐゴシック" pitchFamily="-112" charset="-128"/>
      </a:defRPr>
    </a:lvl5pPr>
    <a:lvl6pPr marL="2286000" algn="l" defTabSz="457200" rtl="0" eaLnBrk="1" latinLnBrk="0" hangingPunct="1">
      <a:defRPr sz="1000" b="1" kern="1200">
        <a:solidFill>
          <a:schemeClr val="tx1"/>
        </a:solidFill>
        <a:latin typeface="Arial Narrow" pitchFamily="-112" charset="0"/>
        <a:ea typeface="ＭＳ Ｐゴシック" pitchFamily="-112" charset="-128"/>
        <a:cs typeface="ＭＳ Ｐゴシック" pitchFamily="-112" charset="-128"/>
      </a:defRPr>
    </a:lvl6pPr>
    <a:lvl7pPr marL="2743200" algn="l" defTabSz="457200" rtl="0" eaLnBrk="1" latinLnBrk="0" hangingPunct="1">
      <a:defRPr sz="1000" b="1" kern="1200">
        <a:solidFill>
          <a:schemeClr val="tx1"/>
        </a:solidFill>
        <a:latin typeface="Arial Narrow" pitchFamily="-112" charset="0"/>
        <a:ea typeface="ＭＳ Ｐゴシック" pitchFamily="-112" charset="-128"/>
        <a:cs typeface="ＭＳ Ｐゴシック" pitchFamily="-112" charset="-128"/>
      </a:defRPr>
    </a:lvl7pPr>
    <a:lvl8pPr marL="3200400" algn="l" defTabSz="457200" rtl="0" eaLnBrk="1" latinLnBrk="0" hangingPunct="1">
      <a:defRPr sz="1000" b="1" kern="1200">
        <a:solidFill>
          <a:schemeClr val="tx1"/>
        </a:solidFill>
        <a:latin typeface="Arial Narrow" pitchFamily="-112" charset="0"/>
        <a:ea typeface="ＭＳ Ｐゴシック" pitchFamily="-112" charset="-128"/>
        <a:cs typeface="ＭＳ Ｐゴシック" pitchFamily="-112" charset="-128"/>
      </a:defRPr>
    </a:lvl8pPr>
    <a:lvl9pPr marL="3657600" algn="l" defTabSz="457200" rtl="0" eaLnBrk="1" latinLnBrk="0" hangingPunct="1">
      <a:defRPr sz="1000" b="1" kern="1200">
        <a:solidFill>
          <a:schemeClr val="tx1"/>
        </a:solidFill>
        <a:latin typeface="Arial Narrow" pitchFamily="-112" charset="0"/>
        <a:ea typeface="ＭＳ Ｐゴシック" pitchFamily="-112" charset="-128"/>
        <a:cs typeface="ＭＳ Ｐゴシック" pitchFamily="-112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6FF33"/>
    <a:srgbClr val="C2D1E8"/>
    <a:srgbClr val="EAEAEA"/>
    <a:srgbClr val="01A7E9"/>
    <a:srgbClr val="F3AFAF"/>
    <a:srgbClr val="0000FF"/>
    <a:srgbClr val="CCFFCC"/>
    <a:srgbClr val="FD1E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7308" autoAdjust="0"/>
  </p:normalViewPr>
  <p:slideViewPr>
    <p:cSldViewPr snapToGrid="0">
      <p:cViewPr varScale="1">
        <p:scale>
          <a:sx n="75" d="100"/>
          <a:sy n="75" d="100"/>
        </p:scale>
        <p:origin x="-1236" y="-84"/>
      </p:cViewPr>
      <p:guideLst>
        <p:guide orient="horz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defRPr sz="1200" b="0">
                <a:latin typeface="Arial" pitchFamily="-97" charset="0"/>
                <a:ea typeface="ＭＳ Ｐゴシック" pitchFamily="-97" charset="-128"/>
                <a:cs typeface="ＭＳ Ｐゴシック" pitchFamily="-9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Arial" pitchFamily="-97" charset="0"/>
                <a:ea typeface="ＭＳ Ｐゴシック" pitchFamily="-97" charset="-128"/>
                <a:cs typeface="ＭＳ Ｐゴシック" pitchFamily="-9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defRPr sz="1200" b="0">
                <a:latin typeface="Arial" pitchFamily="-97" charset="0"/>
                <a:ea typeface="ＭＳ Ｐゴシック" pitchFamily="-97" charset="-128"/>
                <a:cs typeface="ＭＳ Ｐゴシック" pitchFamily="-9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Arial" pitchFamily="-97" charset="0"/>
                <a:ea typeface="ＭＳ Ｐゴシック" pitchFamily="-97" charset="-128"/>
                <a:cs typeface="ＭＳ Ｐゴシック" pitchFamily="-97" charset="-128"/>
              </a:defRPr>
            </a:lvl1pPr>
          </a:lstStyle>
          <a:p>
            <a:pPr>
              <a:defRPr/>
            </a:pPr>
            <a:fld id="{49174ECF-45AF-E344-AC62-A9800EC921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97" charset="0"/>
        <a:ea typeface="ＭＳ Ｐゴシック" pitchFamily="-97" charset="-128"/>
        <a:cs typeface="ＭＳ Ｐゴシック" pitchFamily="-97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97" charset="0"/>
        <a:ea typeface="ＭＳ Ｐゴシック" pitchFamily="-9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97" charset="0"/>
        <a:ea typeface="ＭＳ Ｐゴシック" pitchFamily="-9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97" charset="0"/>
        <a:ea typeface="ＭＳ Ｐゴシック" pitchFamily="-9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97" charset="0"/>
        <a:ea typeface="ＭＳ Ｐゴシック" pitchFamily="-9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6" name="Picture 9" descr="ietf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29718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nl-BE" altLang="en-US" smtClean="0"/>
              <a:t>Click to edit Master title style</a:t>
            </a:r>
            <a:endParaRPr lang="en-US" alt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nl-BE" altLang="en-US" smtClean="0"/>
              <a:t>Click to edit Master subtitle style</a:t>
            </a: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9F85648D-267C-4F54-90B5-C36298A60516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9F85648D-267C-4F54-90B5-C36298A60516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9F85648D-267C-4F54-90B5-C36298A60516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85648D-267C-4F54-90B5-C36298A60516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9F85648D-267C-4F54-90B5-C36298A60516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9F85648D-267C-4F54-90B5-C36298A60516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9F85648D-267C-4F54-90B5-C36298A60516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9F85648D-267C-4F54-90B5-C36298A60516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9F85648D-267C-4F54-90B5-C36298A60516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9F85648D-267C-4F54-90B5-C36298A60516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BE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9F85648D-267C-4F54-90B5-C36298A60516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2"/>
          <p:cNvSpPr>
            <a:spLocks noChangeShapeType="1"/>
          </p:cNvSpPr>
          <p:nvPr/>
        </p:nvSpPr>
        <p:spPr bwMode="auto">
          <a:xfrm>
            <a:off x="7391400" y="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6858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BE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BE" altLang="en-US" smtClean="0"/>
              <a:t>Click to edit Master text styles</a:t>
            </a:r>
          </a:p>
          <a:p>
            <a:pPr lvl="1"/>
            <a:r>
              <a:rPr lang="nl-BE" altLang="en-US" smtClean="0"/>
              <a:t>Second level</a:t>
            </a:r>
          </a:p>
          <a:p>
            <a:pPr lvl="2"/>
            <a:r>
              <a:rPr lang="nl-BE" altLang="en-US" smtClean="0"/>
              <a:t>Third level</a:t>
            </a:r>
          </a:p>
          <a:p>
            <a:pPr lvl="3"/>
            <a:r>
              <a:rPr lang="nl-BE" altLang="en-US" smtClean="0"/>
              <a:t>Fourth level</a:t>
            </a:r>
          </a:p>
          <a:p>
            <a:pPr lvl="4"/>
            <a:r>
              <a:rPr lang="nl-BE" altLang="en-US" smtClean="0"/>
              <a:t>Fifth level</a:t>
            </a:r>
            <a:endParaRPr lang="en-US" altLang="en-US" smtClean="0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fld id="{9F85648D-267C-4F54-90B5-C36298A60516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dirty="0" smtClean="0"/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32" name="Picture 8" descr="ietf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391400" y="2286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mark@azu.ca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423614" y="1"/>
            <a:ext cx="6751066" cy="2769544"/>
          </a:xfrm>
        </p:spPr>
        <p:txBody>
          <a:bodyPr/>
          <a:lstStyle/>
          <a:p>
            <a:r>
              <a:rPr lang="en-US" sz="4000" dirty="0" smtClean="0"/>
              <a:t>Diameter Group Signaling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draft-jones-diameter-group-signaling-00 </a:t>
            </a:r>
          </a:p>
          <a:p>
            <a:r>
              <a:rPr lang="en-US" dirty="0" smtClean="0"/>
              <a:t>Mark Jones </a:t>
            </a:r>
            <a:r>
              <a:rPr lang="en-US" dirty="0" smtClean="0">
                <a:hlinkClick r:id="rId2"/>
              </a:rPr>
              <a:t>mark@azu.ca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IETF82 @ Taipei, Taiwan  </a:t>
            </a:r>
          </a:p>
          <a:p>
            <a:r>
              <a:rPr lang="en-US" dirty="0" smtClean="0"/>
              <a:t>November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Draft Objectives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400" dirty="0" smtClean="0"/>
              <a:t>Describe how Diameter AAA sessions are grouped.</a:t>
            </a:r>
          </a:p>
          <a:p>
            <a:pPr lvl="1"/>
            <a:r>
              <a:rPr lang="en-CA" sz="2000" dirty="0" smtClean="0"/>
              <a:t>Approach is agnostic to Diameter application.</a:t>
            </a:r>
          </a:p>
          <a:p>
            <a:pPr lvl="1"/>
            <a:r>
              <a:rPr lang="en-CA" sz="2000" dirty="0" smtClean="0"/>
              <a:t>Use “service-specific auth request/answer” terminology like rfc3588.</a:t>
            </a:r>
          </a:p>
          <a:p>
            <a:pPr lvl="1"/>
            <a:r>
              <a:rPr lang="en-CA" sz="2000" dirty="0" smtClean="0"/>
              <a:t>Define AVPs for expressing group membership.</a:t>
            </a:r>
          </a:p>
          <a:p>
            <a:pPr lvl="1"/>
            <a:r>
              <a:rPr lang="en-CA" sz="2000" dirty="0" smtClean="0"/>
              <a:t>Define rules for group operations (add/remove).</a:t>
            </a:r>
          </a:p>
          <a:p>
            <a:r>
              <a:rPr lang="en-CA" sz="2400" dirty="0" smtClean="0"/>
              <a:t>Define group-based equivalents for the Session Re-auth, Abort and Termination procedures.</a:t>
            </a:r>
          </a:p>
          <a:p>
            <a:pPr lvl="1"/>
            <a:r>
              <a:rPr lang="en-CA" sz="2000" dirty="0" smtClean="0"/>
              <a:t>Define new group commands.</a:t>
            </a:r>
          </a:p>
          <a:p>
            <a:pPr lvl="1"/>
            <a:r>
              <a:rPr lang="en-CA" sz="2000" dirty="0" smtClean="0"/>
              <a:t>Update the auth session state machine.</a:t>
            </a:r>
          </a:p>
          <a:p>
            <a:r>
              <a:rPr lang="en-CA" sz="2400" dirty="0" smtClean="0"/>
              <a:t>Other protocol concerns (security, request routing, etc).</a:t>
            </a:r>
          </a:p>
          <a:p>
            <a:endParaRPr lang="en-CA" dirty="0" smtClean="0"/>
          </a:p>
          <a:p>
            <a:pPr lvl="1"/>
            <a:endParaRPr lang="en-C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Why is this useful?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400" dirty="0" smtClean="0"/>
              <a:t>Other SDOs have use cases that require group signaling.</a:t>
            </a:r>
          </a:p>
          <a:p>
            <a:pPr lvl="1"/>
            <a:r>
              <a:rPr lang="en-CA" sz="2000" dirty="0" smtClean="0"/>
              <a:t>As discussed in previous DIME meetings and Marco’s draft.</a:t>
            </a:r>
          </a:p>
          <a:p>
            <a:r>
              <a:rPr lang="en-CA" sz="2400" dirty="0" smtClean="0"/>
              <a:t>SDOs have typically built their Diameter applications extending NASREQ, Diameter EAP and DCCA.</a:t>
            </a:r>
          </a:p>
          <a:p>
            <a:pPr lvl="1"/>
            <a:r>
              <a:rPr lang="en-CA" sz="2000" dirty="0" smtClean="0"/>
              <a:t>Reusing RAR/RAA, STR/STA, ASR/ASA.</a:t>
            </a:r>
          </a:p>
          <a:p>
            <a:r>
              <a:rPr lang="en-CA" sz="2400" dirty="0" smtClean="0"/>
              <a:t>This IETF draft would guide other SDOs on how to implement group signalling in their Diameter applications:</a:t>
            </a:r>
          </a:p>
          <a:p>
            <a:pPr lvl="1"/>
            <a:r>
              <a:rPr lang="en-CA" sz="2000" dirty="0" smtClean="0"/>
              <a:t>Encourages AVP and Command Reuse.</a:t>
            </a:r>
          </a:p>
          <a:p>
            <a:pPr lvl="1"/>
            <a:r>
              <a:rPr lang="en-CA" sz="2000" dirty="0" smtClean="0"/>
              <a:t>Ensures a consistent Session State Machine</a:t>
            </a:r>
            <a:r>
              <a:rPr lang="en-CA" sz="2000" dirty="0" smtClean="0"/>
              <a:t>.</a:t>
            </a:r>
            <a:endParaRPr lang="en-CA" sz="2400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Issues and Next Steps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400" dirty="0" smtClean="0"/>
              <a:t>Drafty draft -00 needs work in the following areas:</a:t>
            </a:r>
          </a:p>
          <a:p>
            <a:pPr lvl="1"/>
            <a:r>
              <a:rPr lang="en-CA" sz="2000" dirty="0" smtClean="0"/>
              <a:t>Group command procedures.</a:t>
            </a:r>
          </a:p>
          <a:p>
            <a:pPr lvl="1"/>
            <a:r>
              <a:rPr lang="en-CA" sz="2000" dirty="0" smtClean="0"/>
              <a:t>Request routing considerations.</a:t>
            </a:r>
          </a:p>
          <a:p>
            <a:pPr lvl="1"/>
            <a:r>
              <a:rPr lang="en-CA" sz="2000" dirty="0" smtClean="0"/>
              <a:t>Security considerations.</a:t>
            </a:r>
          </a:p>
          <a:p>
            <a:pPr lvl="1"/>
            <a:r>
              <a:rPr lang="en-CA" sz="2000" dirty="0" smtClean="0"/>
              <a:t>Examples using NASREQ/DCCA-like applications.</a:t>
            </a:r>
            <a:endParaRPr lang="en-CA" sz="2400" dirty="0" smtClean="0"/>
          </a:p>
          <a:p>
            <a:endParaRPr lang="en-CA" sz="2400" dirty="0" smtClean="0"/>
          </a:p>
          <a:p>
            <a:r>
              <a:rPr lang="en-CA" sz="2400" dirty="0" smtClean="0"/>
              <a:t>Assuming </a:t>
            </a:r>
            <a:r>
              <a:rPr lang="en-CA" sz="2400" dirty="0" smtClean="0"/>
              <a:t>Bulk Signaling is in the DIME charter, does the DIME WG think this is the correct approach?</a:t>
            </a:r>
          </a:p>
          <a:p>
            <a:r>
              <a:rPr lang="en-CA" sz="2400" dirty="0" smtClean="0"/>
              <a:t>If so, contributors most welcome. </a:t>
            </a:r>
            <a:r>
              <a:rPr lang="en-CA" sz="2400" dirty="0" smtClean="0">
                <a:sym typeface="Wingdings" pitchFamily="2" charset="2"/>
              </a:rPr>
              <a:t></a:t>
            </a:r>
            <a:endParaRPr lang="en-CA" dirty="0" smtClean="0"/>
          </a:p>
          <a:p>
            <a:endParaRPr lang="en-CA" sz="2400" dirty="0" smtClean="0"/>
          </a:p>
          <a:p>
            <a:r>
              <a:rPr lang="en-CA" sz="2400" dirty="0" smtClean="0"/>
              <a:t>Questions?</a:t>
            </a:r>
          </a:p>
          <a:p>
            <a:pPr lvl="1"/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lg" len="med"/>
          <a:tailEnd type="triangl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lg" len="med"/>
          <a:tailEnd type="triangl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IETF82-kk-ev-mk-opsec-1.pptx</Template>
  <TotalTime>104760</TotalTime>
  <Words>231</Words>
  <Application>Microsoft Office PowerPoint</Application>
  <PresentationFormat>On-screen Show (4:3)</PresentationFormat>
  <Paragraphs>39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Network</vt:lpstr>
      <vt:lpstr>Diameter Group Signaling</vt:lpstr>
      <vt:lpstr>Draft Objectives</vt:lpstr>
      <vt:lpstr>Why is this useful?</vt:lpstr>
      <vt:lpstr>Issues and Next Steps</vt:lpstr>
      <vt:lpstr>Slide 5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IPv6 &amp; IPv4 Deployment</dc:title>
  <dc:creator>Eric Voit, Woj Dec</dc:creator>
  <cp:lastModifiedBy>mjones</cp:lastModifiedBy>
  <cp:revision>831</cp:revision>
  <cp:lastPrinted>2009-09-24T14:35:22Z</cp:lastPrinted>
  <dcterms:created xsi:type="dcterms:W3CDTF">2011-11-14T11:19:52Z</dcterms:created>
  <dcterms:modified xsi:type="dcterms:W3CDTF">2011-11-16T15:21:57Z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