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Override PartName="/ppt/notesSlides/notesSlide3.xml" ContentType="application/vnd.openxmlformats-officedocument.presentationml.notes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55" r:id="rId1"/>
  </p:sldMasterIdLst>
  <p:notesMasterIdLst>
    <p:notesMasterId r:id="rId13"/>
  </p:notesMasterIdLst>
  <p:sldIdLst>
    <p:sldId id="304" r:id="rId2"/>
    <p:sldId id="322" r:id="rId3"/>
    <p:sldId id="323" r:id="rId4"/>
    <p:sldId id="318" r:id="rId5"/>
    <p:sldId id="324" r:id="rId6"/>
    <p:sldId id="327" r:id="rId7"/>
    <p:sldId id="328" r:id="rId8"/>
    <p:sldId id="325" r:id="rId9"/>
    <p:sldId id="330" r:id="rId10"/>
    <p:sldId id="326" r:id="rId11"/>
    <p:sldId id="329"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457200" rtl="0" eaLnBrk="1" latinLnBrk="0" hangingPunct="1">
      <a:defRPr kern="1200">
        <a:solidFill>
          <a:schemeClr val="tx1"/>
        </a:solidFill>
        <a:latin typeface="Arial" charset="0"/>
        <a:ea typeface="+mn-ea"/>
        <a:cs typeface="+mn-cs"/>
      </a:defRPr>
    </a:lvl6pPr>
    <a:lvl7pPr marL="2743200" algn="l" defTabSz="457200" rtl="0" eaLnBrk="1" latinLnBrk="0" hangingPunct="1">
      <a:defRPr kern="1200">
        <a:solidFill>
          <a:schemeClr val="tx1"/>
        </a:solidFill>
        <a:latin typeface="Arial" charset="0"/>
        <a:ea typeface="+mn-ea"/>
        <a:cs typeface="+mn-cs"/>
      </a:defRPr>
    </a:lvl7pPr>
    <a:lvl8pPr marL="3200400" algn="l" defTabSz="457200" rtl="0" eaLnBrk="1" latinLnBrk="0" hangingPunct="1">
      <a:defRPr kern="1200">
        <a:solidFill>
          <a:schemeClr val="tx1"/>
        </a:solidFill>
        <a:latin typeface="Arial" charset="0"/>
        <a:ea typeface="+mn-ea"/>
        <a:cs typeface="+mn-cs"/>
      </a:defRPr>
    </a:lvl8pPr>
    <a:lvl9pPr marL="3657600" algn="l" defTabSz="4572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FDC929"/>
    <a:srgbClr val="A2D468"/>
    <a:srgbClr val="FF3300"/>
    <a:srgbClr val="2D3BC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Comments="0">
  <p:normalViewPr>
    <p:restoredLeft sz="15620"/>
    <p:restoredTop sz="94660"/>
  </p:normalViewPr>
  <p:slideViewPr>
    <p:cSldViewPr>
      <p:cViewPr varScale="1">
        <p:scale>
          <a:sx n="112" d="100"/>
          <a:sy n="112" d="100"/>
        </p:scale>
        <p:origin x="-664"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655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55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55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655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F4C1E66-4C9D-E749-9322-70FF9AC0FEF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5362" name="Rectangle 7"/>
          <p:cNvSpPr>
            <a:spLocks noGrp="1" noChangeArrowheads="1"/>
          </p:cNvSpPr>
          <p:nvPr>
            <p:ph type="sldNum" sz="quarter"/>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eaLnBrk="0" hangingPunct="0">
              <a:tabLst>
                <a:tab pos="723900" algn="l"/>
                <a:tab pos="1447800" algn="l"/>
                <a:tab pos="2171700" algn="l"/>
                <a:tab pos="2895600" algn="l"/>
              </a:tabLst>
              <a:defRPr>
                <a:solidFill>
                  <a:schemeClr val="bg1"/>
                </a:solidFill>
                <a:latin typeface="Arial" charset="0"/>
                <a:cs typeface="Arial" charset="0"/>
              </a:defRPr>
            </a:lvl2pPr>
            <a:lvl3pPr eaLnBrk="0" hangingPunct="0">
              <a:tabLst>
                <a:tab pos="723900" algn="l"/>
                <a:tab pos="1447800" algn="l"/>
                <a:tab pos="2171700" algn="l"/>
                <a:tab pos="2895600" algn="l"/>
              </a:tabLst>
              <a:defRPr>
                <a:solidFill>
                  <a:schemeClr val="bg1"/>
                </a:solidFill>
                <a:latin typeface="Arial" charset="0"/>
                <a:cs typeface="Arial" charset="0"/>
              </a:defRPr>
            </a:lvl3pPr>
            <a:lvl4pPr eaLnBrk="0" hangingPunct="0">
              <a:tabLst>
                <a:tab pos="723900" algn="l"/>
                <a:tab pos="1447800" algn="l"/>
                <a:tab pos="2171700" algn="l"/>
                <a:tab pos="2895600" algn="l"/>
              </a:tabLst>
              <a:defRPr>
                <a:solidFill>
                  <a:schemeClr val="bg1"/>
                </a:solidFill>
                <a:latin typeface="Arial" charset="0"/>
                <a:cs typeface="Arial" charset="0"/>
              </a:defRPr>
            </a:lvl4pPr>
            <a:lvl5pPr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9pPr>
          </a:lstStyle>
          <a:p>
            <a:pPr eaLnBrk="1" hangingPunct="1">
              <a:buFont typeface="Times New Roman" pitchFamily="18" charset="0"/>
              <a:buNone/>
            </a:pPr>
            <a:fld id="{84B8A22F-A5EA-428D-8E22-601EA49B3E5F}" type="slidenum">
              <a:rPr lang="en-US" smtClean="0">
                <a:solidFill>
                  <a:srgbClr val="000000"/>
                </a:solidFill>
                <a:latin typeface="Times New Roman" pitchFamily="18" charset="0"/>
              </a:rPr>
              <a:pPr eaLnBrk="1" hangingPunct="1">
                <a:buFont typeface="Times New Roman" pitchFamily="18" charset="0"/>
                <a:buNone/>
              </a:pPr>
              <a:t>2</a:t>
            </a:fld>
            <a:endParaRPr lang="en-US" smtClean="0">
              <a:solidFill>
                <a:srgbClr val="000000"/>
              </a:solidFill>
              <a:latin typeface="Times New Roman" pitchFamily="18" charset="0"/>
            </a:endParaRPr>
          </a:p>
        </p:txBody>
      </p:sp>
      <p:sp>
        <p:nvSpPr>
          <p:cNvPr id="15363" name="Text Box 1"/>
          <p:cNvSpPr>
            <a:spLocks noGrp="1" noRot="1" noChangeAspect="1" noChangeArrowheads="1" noTextEdit="1"/>
          </p:cNvSpPr>
          <p:nvPr>
            <p:ph type="sldImg"/>
          </p:nvPr>
        </p:nvSpPr>
        <p:spPr>
          <a:xfrm>
            <a:off x="1236840" y="686362"/>
            <a:ext cx="4384320" cy="3428599"/>
          </a:xfrm>
          <a:solidFill>
            <a:srgbClr val="FFFFFF"/>
          </a:solidFill>
          <a:ln/>
        </p:spPr>
      </p:sp>
      <p:sp>
        <p:nvSpPr>
          <p:cNvPr id="15364" name="Text Box 2"/>
          <p:cNvSpPr>
            <a:spLocks noGrp="1" noChangeArrowheads="1"/>
          </p:cNvSpPr>
          <p:nvPr>
            <p:ph type="body" idx="1"/>
          </p:nvPr>
        </p:nvSpPr>
        <p:spPr>
          <a:xfrm>
            <a:off x="913785" y="4342678"/>
            <a:ext cx="5030431" cy="4209576"/>
          </a:xfrm>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round/>
                <a:headEnd/>
                <a:tailEnd/>
              </a14:hiddenLine>
            </a:ext>
          </a:extLst>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6386" name="Rectangle 7"/>
          <p:cNvSpPr>
            <a:spLocks noGrp="1" noChangeArrowheads="1"/>
          </p:cNvSpPr>
          <p:nvPr>
            <p:ph type="sldNum" sz="quarter"/>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eaLnBrk="0" hangingPunct="0">
              <a:tabLst>
                <a:tab pos="723900" algn="l"/>
                <a:tab pos="1447800" algn="l"/>
                <a:tab pos="2171700" algn="l"/>
                <a:tab pos="2895600" algn="l"/>
              </a:tabLst>
              <a:defRPr>
                <a:solidFill>
                  <a:schemeClr val="bg1"/>
                </a:solidFill>
                <a:latin typeface="Arial" charset="0"/>
                <a:cs typeface="Arial" charset="0"/>
              </a:defRPr>
            </a:lvl2pPr>
            <a:lvl3pPr eaLnBrk="0" hangingPunct="0">
              <a:tabLst>
                <a:tab pos="723900" algn="l"/>
                <a:tab pos="1447800" algn="l"/>
                <a:tab pos="2171700" algn="l"/>
                <a:tab pos="2895600" algn="l"/>
              </a:tabLst>
              <a:defRPr>
                <a:solidFill>
                  <a:schemeClr val="bg1"/>
                </a:solidFill>
                <a:latin typeface="Arial" charset="0"/>
                <a:cs typeface="Arial" charset="0"/>
              </a:defRPr>
            </a:lvl3pPr>
            <a:lvl4pPr eaLnBrk="0" hangingPunct="0">
              <a:tabLst>
                <a:tab pos="723900" algn="l"/>
                <a:tab pos="1447800" algn="l"/>
                <a:tab pos="2171700" algn="l"/>
                <a:tab pos="2895600" algn="l"/>
              </a:tabLst>
              <a:defRPr>
                <a:solidFill>
                  <a:schemeClr val="bg1"/>
                </a:solidFill>
                <a:latin typeface="Arial" charset="0"/>
                <a:cs typeface="Arial" charset="0"/>
              </a:defRPr>
            </a:lvl4pPr>
            <a:lvl5pPr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9pPr>
          </a:lstStyle>
          <a:p>
            <a:pPr eaLnBrk="1" hangingPunct="1">
              <a:buFont typeface="Times New Roman" pitchFamily="18" charset="0"/>
              <a:buNone/>
            </a:pPr>
            <a:fld id="{87D26FC1-315B-4555-BC04-CB5A0E07081D}" type="slidenum">
              <a:rPr lang="en-US" smtClean="0">
                <a:solidFill>
                  <a:srgbClr val="000000"/>
                </a:solidFill>
                <a:latin typeface="Times New Roman" pitchFamily="18" charset="0"/>
              </a:rPr>
              <a:pPr eaLnBrk="1" hangingPunct="1">
                <a:buFont typeface="Times New Roman" pitchFamily="18" charset="0"/>
                <a:buNone/>
              </a:pPr>
              <a:t>3</a:t>
            </a:fld>
            <a:endParaRPr lang="en-US" smtClean="0">
              <a:solidFill>
                <a:srgbClr val="000000"/>
              </a:solidFill>
              <a:latin typeface="Times New Roman" pitchFamily="18" charset="0"/>
            </a:endParaRPr>
          </a:p>
        </p:txBody>
      </p:sp>
      <p:sp>
        <p:nvSpPr>
          <p:cNvPr id="16387" name="Text Box 1"/>
          <p:cNvSpPr>
            <a:spLocks noGrp="1" noRot="1" noChangeAspect="1" noChangeArrowheads="1" noTextEdit="1"/>
          </p:cNvSpPr>
          <p:nvPr>
            <p:ph type="sldImg"/>
          </p:nvPr>
        </p:nvSpPr>
        <p:spPr>
          <a:xfrm>
            <a:off x="1236840" y="686362"/>
            <a:ext cx="4384320" cy="3428599"/>
          </a:xfrm>
          <a:solidFill>
            <a:srgbClr val="FFFFFF"/>
          </a:solidFill>
          <a:ln/>
        </p:spPr>
      </p:sp>
      <p:sp>
        <p:nvSpPr>
          <p:cNvPr id="16388" name="Text Box 2"/>
          <p:cNvSpPr>
            <a:spLocks noGrp="1" noChangeArrowheads="1"/>
          </p:cNvSpPr>
          <p:nvPr>
            <p:ph type="body" idx="1"/>
          </p:nvPr>
        </p:nvSpPr>
        <p:spPr>
          <a:xfrm>
            <a:off x="913785" y="4342678"/>
            <a:ext cx="5030431" cy="4209576"/>
          </a:xfrm>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round/>
                <a:headEnd/>
                <a:tailEnd/>
              </a14:hiddenLine>
            </a:ext>
          </a:extLst>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F4C1E66-4C9D-E749-9322-70FF9AC0FEF7}" type="slidenum">
              <a:rPr lang="en-US" smtClean="0"/>
              <a:pPr>
                <a:defRPr/>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a:p>
        </p:txBody>
      </p:sp>
      <p:sp>
        <p:nvSpPr>
          <p:cNvPr id="5"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a:p>
        </p:txBody>
      </p:sp>
      <p:pic>
        <p:nvPicPr>
          <p:cNvPr id="6" name="Picture 41" descr="ietflogo"/>
          <p:cNvPicPr>
            <a:picLocks noChangeAspect="1" noChangeArrowheads="1"/>
          </p:cNvPicPr>
          <p:nvPr/>
        </p:nvPicPr>
        <p:blipFill>
          <a:blip r:embed="rId2" cstate="print"/>
          <a:srcRect/>
          <a:stretch>
            <a:fillRect/>
          </a:stretch>
        </p:blipFill>
        <p:spPr bwMode="auto">
          <a:xfrm>
            <a:off x="7391400" y="2971800"/>
            <a:ext cx="1524000" cy="871538"/>
          </a:xfrm>
          <a:prstGeom prst="rect">
            <a:avLst/>
          </a:prstGeom>
          <a:noFill/>
          <a:ln w="9525">
            <a:noFill/>
            <a:miter lim="800000"/>
            <a:headEnd/>
            <a:tailEnd/>
          </a:ln>
        </p:spPr>
      </p:pic>
      <p:sp>
        <p:nvSpPr>
          <p:cNvPr id="11267"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a:t>Click to edit Master title style</a:t>
            </a:r>
          </a:p>
        </p:txBody>
      </p:sp>
      <p:sp>
        <p:nvSpPr>
          <p:cNvPr id="1126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7" name="Rectangle 5"/>
          <p:cNvSpPr>
            <a:spLocks noGrp="1" noChangeArrowheads="1"/>
          </p:cNvSpPr>
          <p:nvPr>
            <p:ph type="dt" sz="half" idx="10"/>
          </p:nvPr>
        </p:nvSpPr>
        <p:spPr/>
        <p:txBody>
          <a:bodyPr/>
          <a:lstStyle>
            <a:lvl1pPr>
              <a:defRPr/>
            </a:lvl1pPr>
          </a:lstStyle>
          <a:p>
            <a:pPr>
              <a:defRPr/>
            </a:pPr>
            <a:endParaRPr lang="en-US"/>
          </a:p>
        </p:txBody>
      </p:sp>
      <p:sp>
        <p:nvSpPr>
          <p:cNvPr id="8" name="Rectangle 6"/>
          <p:cNvSpPr>
            <a:spLocks noGrp="1" noChangeArrowheads="1"/>
          </p:cNvSpPr>
          <p:nvPr>
            <p:ph type="ftr" sz="quarter" idx="11"/>
          </p:nvPr>
        </p:nvSpPr>
        <p:spPr/>
        <p:txBody>
          <a:bodyPr/>
          <a:lstStyle>
            <a:lvl1pPr>
              <a:defRPr/>
            </a:lvl1pPr>
          </a:lstStyle>
          <a:p>
            <a:pPr>
              <a:defRPr/>
            </a:pPr>
            <a:endParaRPr lang="en-US"/>
          </a:p>
        </p:txBody>
      </p:sp>
      <p:sp>
        <p:nvSpPr>
          <p:cNvPr id="9" name="Rectangle 7"/>
          <p:cNvSpPr>
            <a:spLocks noGrp="1" noChangeArrowheads="1"/>
          </p:cNvSpPr>
          <p:nvPr>
            <p:ph type="sldNum" sz="quarter" idx="12"/>
          </p:nvPr>
        </p:nvSpPr>
        <p:spPr/>
        <p:txBody>
          <a:bodyPr/>
          <a:lstStyle>
            <a:lvl1pPr>
              <a:defRPr/>
            </a:lvl1pPr>
          </a:lstStyle>
          <a:p>
            <a:pPr>
              <a:defRPr/>
            </a:pPr>
            <a:fld id="{011A7142-77F7-8C47-86E1-86D258C9C54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1DF57FEC-51D3-1744-BC1B-B2F7C26A5C8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79E309E4-537C-8540-A716-E783834BD97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E4AF905F-AD6E-184D-B725-741883218D0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4BB8CE0A-8F81-2245-8625-13B13B0047F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32D2FF31-85BB-5E46-BB18-50418ADFC18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C0F68F3C-3906-BB42-9104-4C74B7F4258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C4675EAE-EF2B-654A-BA37-E0AA1E09240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5D937592-5B49-B74F-B01A-E8105061A38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7DA8D378-C723-4E48-966A-13BA88D8BAB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24CF4A93-3567-7A4E-81F3-AE22EE755AB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916135F0-D5AD-124A-B317-0005B1E4470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42" name="Line 2"/>
          <p:cNvSpPr>
            <a:spLocks noChangeShapeType="1"/>
          </p:cNvSpPr>
          <p:nvPr/>
        </p:nvSpPr>
        <p:spPr bwMode="auto">
          <a:xfrm>
            <a:off x="7391400" y="0"/>
            <a:ext cx="0" cy="1524000"/>
          </a:xfrm>
          <a:prstGeom prst="line">
            <a:avLst/>
          </a:prstGeom>
          <a:noFill/>
          <a:ln w="9525">
            <a:solidFill>
              <a:schemeClr val="tx1"/>
            </a:solidFill>
            <a:round/>
            <a:headEnd/>
            <a:tailEnd/>
          </a:ln>
          <a:effectLst/>
        </p:spPr>
        <p:txBody>
          <a:bodyPr/>
          <a:lstStyle/>
          <a:p>
            <a:pPr>
              <a:defRPr/>
            </a:pPr>
            <a:endParaRPr lang="en-US"/>
          </a:p>
        </p:txBody>
      </p:sp>
      <p:sp>
        <p:nvSpPr>
          <p:cNvPr id="1027" name="Rectangle 3"/>
          <p:cNvSpPr>
            <a:spLocks noGrp="1" noChangeArrowheads="1"/>
          </p:cNvSpPr>
          <p:nvPr>
            <p:ph type="title"/>
          </p:nvPr>
        </p:nvSpPr>
        <p:spPr bwMode="auto">
          <a:xfrm>
            <a:off x="457200" y="122238"/>
            <a:ext cx="68580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4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defRPr/>
            </a:pPr>
            <a:endParaRPr lang="en-US"/>
          </a:p>
        </p:txBody>
      </p:sp>
      <p:sp>
        <p:nvSpPr>
          <p:cNvPr id="1024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a:defRPr/>
            </a:pPr>
            <a:endParaRPr lang="en-US"/>
          </a:p>
        </p:txBody>
      </p:sp>
      <p:sp>
        <p:nvSpPr>
          <p:cNvPr id="1024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a:defRPr/>
            </a:pPr>
            <a:fld id="{1360A5A3-6F0B-624D-ADA5-32B0EC141D2F}" type="slidenum">
              <a:rPr lang="en-US"/>
              <a:pPr>
                <a:defRPr/>
              </a:pPr>
              <a:t>‹#›</a:t>
            </a:fld>
            <a:endParaRPr lang="en-US"/>
          </a:p>
        </p:txBody>
      </p:sp>
      <p:pic>
        <p:nvPicPr>
          <p:cNvPr id="1032" name="Picture 40" descr="ietflogo"/>
          <p:cNvPicPr>
            <a:picLocks noChangeAspect="1" noChangeArrowheads="1"/>
          </p:cNvPicPr>
          <p:nvPr/>
        </p:nvPicPr>
        <p:blipFill>
          <a:blip r:embed="rId14" cstate="print"/>
          <a:srcRect/>
          <a:stretch>
            <a:fillRect/>
          </a:stretch>
        </p:blipFill>
        <p:spPr bwMode="auto">
          <a:xfrm>
            <a:off x="7391400" y="228600"/>
            <a:ext cx="1524000" cy="8715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62"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 id="2147483861" r:id="rId12"/>
  </p:sldLayoutIdLst>
  <p:timing>
    <p:tnLst>
      <p:par>
        <p:cTn id="1" dur="indefinite" restart="never" nodeType="tmRoot"/>
      </p:par>
    </p:tnLst>
  </p:timing>
  <p:txStyles>
    <p:titleStyle>
      <a:lvl1pPr algn="l" rtl="0" eaLnBrk="0" fontAlgn="base" hangingPunct="0">
        <a:spcBef>
          <a:spcPct val="0"/>
        </a:spcBef>
        <a:spcAft>
          <a:spcPct val="0"/>
        </a:spcAft>
        <a:defRPr sz="39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3900" b="1">
          <a:solidFill>
            <a:schemeClr val="tx2"/>
          </a:solidFill>
          <a:latin typeface="Arial" charset="0"/>
          <a:ea typeface="ＭＳ Ｐゴシック" charset="-128"/>
          <a:cs typeface="ＭＳ Ｐゴシック" charset="-128"/>
        </a:defRPr>
      </a:lvl2pPr>
      <a:lvl3pPr algn="l" rtl="0" eaLnBrk="0" fontAlgn="base" hangingPunct="0">
        <a:spcBef>
          <a:spcPct val="0"/>
        </a:spcBef>
        <a:spcAft>
          <a:spcPct val="0"/>
        </a:spcAft>
        <a:defRPr sz="3900" b="1">
          <a:solidFill>
            <a:schemeClr val="tx2"/>
          </a:solidFill>
          <a:latin typeface="Arial" charset="0"/>
          <a:ea typeface="ＭＳ Ｐゴシック" charset="-128"/>
          <a:cs typeface="ＭＳ Ｐゴシック" charset="-128"/>
        </a:defRPr>
      </a:lvl3pPr>
      <a:lvl4pPr algn="l" rtl="0" eaLnBrk="0" fontAlgn="base" hangingPunct="0">
        <a:spcBef>
          <a:spcPct val="0"/>
        </a:spcBef>
        <a:spcAft>
          <a:spcPct val="0"/>
        </a:spcAft>
        <a:defRPr sz="3900" b="1">
          <a:solidFill>
            <a:schemeClr val="tx2"/>
          </a:solidFill>
          <a:latin typeface="Arial" charset="0"/>
          <a:ea typeface="ＭＳ Ｐゴシック" charset="-128"/>
          <a:cs typeface="ＭＳ Ｐゴシック" charset="-128"/>
        </a:defRPr>
      </a:lvl4pPr>
      <a:lvl5pPr algn="l" rtl="0" eaLnBrk="0" fontAlgn="base" hangingPunct="0">
        <a:spcBef>
          <a:spcPct val="0"/>
        </a:spcBef>
        <a:spcAft>
          <a:spcPct val="0"/>
        </a:spcAft>
        <a:defRPr sz="3900" b="1">
          <a:solidFill>
            <a:schemeClr val="tx2"/>
          </a:solidFill>
          <a:latin typeface="Arial" charset="0"/>
          <a:ea typeface="ＭＳ Ｐゴシック" charset="-128"/>
          <a:cs typeface="ＭＳ Ｐゴシック" charset="-128"/>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charset="2"/>
        <a:buChar char="l"/>
        <a:defRPr sz="3000">
          <a:solidFill>
            <a:schemeClr val="tx1"/>
          </a:solidFill>
          <a:latin typeface="+mn-lt"/>
          <a:ea typeface="ＭＳ Ｐゴシック" charset="-128"/>
          <a:cs typeface="ＭＳ Ｐゴシック" charset="-128"/>
        </a:defRPr>
      </a:lvl1pPr>
      <a:lvl2pPr marL="692150" indent="-347663" algn="l" rtl="0" eaLnBrk="0" fontAlgn="base" hangingPunct="0">
        <a:spcBef>
          <a:spcPct val="20000"/>
        </a:spcBef>
        <a:spcAft>
          <a:spcPct val="0"/>
        </a:spcAft>
        <a:buClr>
          <a:schemeClr val="accent2"/>
        </a:buClr>
        <a:buSzPct val="70000"/>
        <a:buFont typeface="Wingdings" charset="2"/>
        <a:buChar char="l"/>
        <a:defRPr sz="2600">
          <a:solidFill>
            <a:schemeClr val="tx1"/>
          </a:solidFill>
          <a:latin typeface="+mn-lt"/>
          <a:ea typeface="ＭＳ Ｐゴシック" charset="-128"/>
        </a:defRPr>
      </a:lvl2pPr>
      <a:lvl3pPr marL="987425" indent="-293688" algn="l" rtl="0" eaLnBrk="0" fontAlgn="base" hangingPunct="0">
        <a:spcBef>
          <a:spcPct val="20000"/>
        </a:spcBef>
        <a:spcAft>
          <a:spcPct val="0"/>
        </a:spcAft>
        <a:buClr>
          <a:schemeClr val="accent1"/>
        </a:buClr>
        <a:buSzPct val="70000"/>
        <a:buFont typeface="Wingdings" charset="2"/>
        <a:buChar char="l"/>
        <a:defRPr sz="2300">
          <a:solidFill>
            <a:schemeClr val="tx1"/>
          </a:solidFill>
          <a:latin typeface="+mn-lt"/>
          <a:ea typeface="ＭＳ Ｐゴシック" charset="-128"/>
        </a:defRPr>
      </a:lvl3pPr>
      <a:lvl4pPr marL="1281113" indent="-292100" algn="l" rtl="0" eaLnBrk="0" fontAlgn="base" hangingPunct="0">
        <a:spcBef>
          <a:spcPct val="20000"/>
        </a:spcBef>
        <a:spcAft>
          <a:spcPct val="0"/>
        </a:spcAft>
        <a:buClr>
          <a:schemeClr val="tx2"/>
        </a:buClr>
        <a:buSzPct val="75000"/>
        <a:buFont typeface="Wingdings" charset="2"/>
        <a:buChar char="§"/>
        <a:defRPr sz="2000">
          <a:solidFill>
            <a:schemeClr val="tx1"/>
          </a:solidFill>
          <a:latin typeface="+mn-lt"/>
          <a:ea typeface="ＭＳ Ｐゴシック" charset="-128"/>
        </a:defRPr>
      </a:lvl4pPr>
      <a:lvl5pPr marL="1598613" indent="-315913" algn="l" rtl="0" eaLnBrk="0" fontAlgn="base" hangingPunct="0">
        <a:spcBef>
          <a:spcPct val="20000"/>
        </a:spcBef>
        <a:spcAft>
          <a:spcPct val="0"/>
        </a:spcAft>
        <a:buClr>
          <a:schemeClr val="folHlink"/>
        </a:buClr>
        <a:buSzPct val="80000"/>
        <a:buFont typeface="Wingdings" charset="2"/>
        <a:buChar char="§"/>
        <a:defRPr sz="2000">
          <a:solidFill>
            <a:schemeClr val="tx1"/>
          </a:solidFill>
          <a:latin typeface="+mn-lt"/>
          <a:ea typeface="ＭＳ Ｐゴシック" charset="-128"/>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304800" y="457200"/>
            <a:ext cx="6781800" cy="2133600"/>
          </a:xfrm>
        </p:spPr>
        <p:txBody>
          <a:bodyPr/>
          <a:lstStyle/>
          <a:p>
            <a:pPr eaLnBrk="1" hangingPunct="1"/>
            <a:r>
              <a:rPr lang="en-US" dirty="0" smtClean="0"/>
              <a:t>DIME WG</a:t>
            </a:r>
            <a:br>
              <a:rPr lang="en-US" dirty="0" smtClean="0"/>
            </a:br>
            <a:r>
              <a:rPr lang="en-US" dirty="0" smtClean="0"/>
              <a:t>IETF 82</a:t>
            </a:r>
          </a:p>
        </p:txBody>
      </p:sp>
      <p:sp>
        <p:nvSpPr>
          <p:cNvPr id="15363" name="Rectangle 3"/>
          <p:cNvSpPr>
            <a:spLocks noGrp="1" noChangeArrowheads="1"/>
          </p:cNvSpPr>
          <p:nvPr>
            <p:ph type="subTitle" idx="1"/>
          </p:nvPr>
        </p:nvSpPr>
        <p:spPr>
          <a:xfrm>
            <a:off x="304800" y="3048000"/>
            <a:ext cx="6781800" cy="2895600"/>
          </a:xfrm>
        </p:spPr>
        <p:txBody>
          <a:bodyPr>
            <a:normAutofit/>
          </a:bodyPr>
          <a:lstStyle/>
          <a:p>
            <a:pPr eaLnBrk="1" hangingPunct="1"/>
            <a:r>
              <a:rPr lang="en-US" sz="3568" b="1" dirty="0" smtClean="0"/>
              <a:t>Dime WG Agenda &amp; Status</a:t>
            </a:r>
            <a:endParaRPr lang="en-US" sz="3600" b="1" dirty="0" smtClean="0"/>
          </a:p>
          <a:p>
            <a:pPr eaLnBrk="1" hangingPunct="1"/>
            <a:endParaRPr lang="en-US" sz="2800" dirty="0" smtClean="0"/>
          </a:p>
          <a:p>
            <a:pPr eaLnBrk="1" hangingPunct="1"/>
            <a:r>
              <a:rPr lang="en-US" sz="2400" b="1" dirty="0" smtClean="0"/>
              <a:t>THURSDAY, November 17, 2011</a:t>
            </a:r>
          </a:p>
          <a:p>
            <a:pPr eaLnBrk="1" hangingPunct="1"/>
            <a:r>
              <a:rPr lang="en-US" sz="2400" dirty="0" err="1" smtClean="0"/>
              <a:t>Jouni</a:t>
            </a:r>
            <a:r>
              <a:rPr lang="en-US" sz="2400" dirty="0" smtClean="0"/>
              <a:t> </a:t>
            </a:r>
            <a:r>
              <a:rPr lang="en-US" sz="2400" dirty="0" err="1" smtClean="0"/>
              <a:t>Korhonen</a:t>
            </a:r>
            <a:r>
              <a:rPr lang="en-US" sz="2400" dirty="0" smtClean="0"/>
              <a:t> &amp; Lionel </a:t>
            </a:r>
            <a:r>
              <a:rPr lang="en-US" sz="2400" dirty="0" err="1" smtClean="0"/>
              <a:t>Morand</a:t>
            </a:r>
            <a:endParaRPr lang="en-US" sz="2400" dirty="0" smtClean="0"/>
          </a:p>
        </p:txBody>
      </p:sp>
    </p:spTree>
  </p:cSld>
  <p:clrMapOvr>
    <a:masterClrMapping/>
  </p:clrMapOvr>
  <p:transition>
    <p:pu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609600" y="9229"/>
            <a:ext cx="8153400" cy="6924971"/>
          </a:xfrm>
          <a:prstGeom prst="rect">
            <a:avLst/>
          </a:prstGeom>
        </p:spPr>
        <p:txBody>
          <a:bodyPr wrap="square">
            <a:spAutoFit/>
          </a:bodyPr>
          <a:lstStyle/>
          <a:p>
            <a:r>
              <a:rPr lang="en-US" sz="1200" dirty="0" smtClean="0"/>
              <a:t>Description of Working Group:</a:t>
            </a:r>
          </a:p>
          <a:p>
            <a:endParaRPr lang="en-US" sz="1200" dirty="0" smtClean="0"/>
          </a:p>
          <a:p>
            <a:r>
              <a:rPr lang="en-US" sz="1200" dirty="0" smtClean="0"/>
              <a:t>  The Diameter Maintenance and Extensions WG will focus on maintenance</a:t>
            </a:r>
          </a:p>
          <a:p>
            <a:r>
              <a:rPr lang="en-US" sz="1200" dirty="0" smtClean="0"/>
              <a:t>  and extensions to the Diameter protocol required to enable its use for</a:t>
            </a:r>
          </a:p>
          <a:p>
            <a:r>
              <a:rPr lang="en-US" sz="1200" dirty="0" smtClean="0"/>
              <a:t>  authentication, authorization, accounting and provisioning in network</a:t>
            </a:r>
          </a:p>
          <a:p>
            <a:r>
              <a:rPr lang="en-US" sz="1200" dirty="0" smtClean="0"/>
              <a:t>  access as well as for other applications environments</a:t>
            </a:r>
          </a:p>
          <a:p>
            <a:r>
              <a:rPr lang="en-US" sz="1200" dirty="0" smtClean="0"/>
              <a:t>  (e.g., IP telephony, mobility).</a:t>
            </a:r>
          </a:p>
          <a:p>
            <a:endParaRPr lang="en-US" sz="1200" dirty="0" smtClean="0"/>
          </a:p>
          <a:p>
            <a:r>
              <a:rPr lang="en-US" sz="1200" dirty="0" smtClean="0"/>
              <a:t>  The DIME working group plains to address the following items:</a:t>
            </a:r>
          </a:p>
          <a:p>
            <a:endParaRPr lang="en-US" sz="1200" dirty="0" smtClean="0"/>
          </a:p>
          <a:p>
            <a:r>
              <a:rPr lang="en-US" sz="1200" dirty="0" smtClean="0"/>
              <a:t>  - Maintaining and/or progressing, along the standards track, the</a:t>
            </a:r>
          </a:p>
          <a:p>
            <a:r>
              <a:rPr lang="en-US" sz="1200" dirty="0" smtClean="0"/>
              <a:t>  Diameter Base protocol and Diameter Applications. This includes</a:t>
            </a:r>
          </a:p>
          <a:p>
            <a:r>
              <a:rPr lang="en-US" sz="1200" dirty="0" smtClean="0"/>
              <a:t>  extensions to Diameter Base protocol that can be considered as enhanced</a:t>
            </a:r>
          </a:p>
          <a:p>
            <a:r>
              <a:rPr lang="en-US" sz="1200" dirty="0" smtClean="0"/>
              <a:t>  features or bug fixes.</a:t>
            </a:r>
          </a:p>
          <a:p>
            <a:endParaRPr lang="en-US" sz="1200" dirty="0" smtClean="0"/>
          </a:p>
          <a:p>
            <a:r>
              <a:rPr lang="en-US" sz="1200" dirty="0" smtClean="0"/>
              <a:t>  - Diameter application design guideline. This document will provide</a:t>
            </a:r>
          </a:p>
          <a:p>
            <a:r>
              <a:rPr lang="en-US" sz="1200" dirty="0" smtClean="0"/>
              <a:t>  guidelines for design of Diameter extensions. It will detail when to</a:t>
            </a:r>
          </a:p>
          <a:p>
            <a:r>
              <a:rPr lang="en-US" sz="1200" dirty="0" smtClean="0"/>
              <a:t>  consider reusing an existing application and when to develop a new</a:t>
            </a:r>
          </a:p>
          <a:p>
            <a:r>
              <a:rPr lang="en-US" sz="1200" dirty="0" smtClean="0"/>
              <a:t>  application.</a:t>
            </a:r>
          </a:p>
          <a:p>
            <a:endParaRPr lang="en-US" sz="1200" dirty="0" smtClean="0"/>
          </a:p>
          <a:p>
            <a:r>
              <a:rPr lang="en-US" sz="1200" dirty="0" smtClean="0"/>
              <a:t>  - Protocol extensions for the management of Diameter entities. This work</a:t>
            </a:r>
          </a:p>
          <a:p>
            <a:r>
              <a:rPr lang="en-US" sz="1200" dirty="0" smtClean="0"/>
              <a:t>  focuses on the standardization of Management Information Bases (</a:t>
            </a:r>
            <a:r>
              <a:rPr lang="en-US" sz="1200" dirty="0" err="1" smtClean="0"/>
              <a:t>MIBs</a:t>
            </a:r>
            <a:r>
              <a:rPr lang="en-US" sz="1200" dirty="0" smtClean="0"/>
              <a:t>)</a:t>
            </a:r>
          </a:p>
          <a:p>
            <a:r>
              <a:rPr lang="en-US" sz="1200" dirty="0" smtClean="0"/>
              <a:t>  to configure Diameter entities (such as the Diameter Base protocol or</a:t>
            </a:r>
          </a:p>
          <a:p>
            <a:r>
              <a:rPr lang="en-US" sz="1200" dirty="0" smtClean="0"/>
              <a:t>  Diameter Credit Control nodes). The usage of other management protocols</a:t>
            </a:r>
          </a:p>
          <a:p>
            <a:r>
              <a:rPr lang="en-US" sz="1200" dirty="0" smtClean="0"/>
              <a:t>  for configuring Diameter entities may be future work within the group.</a:t>
            </a:r>
          </a:p>
          <a:p>
            <a:endParaRPr lang="en-US" sz="1200" dirty="0" smtClean="0"/>
          </a:p>
          <a:p>
            <a:r>
              <a:rPr lang="en-US" sz="1200" dirty="0" smtClean="0"/>
              <a:t>  - Protocol extension for a bulk and group signaling. The aim of this</a:t>
            </a:r>
          </a:p>
          <a:p>
            <a:r>
              <a:rPr lang="en-US" sz="1200" dirty="0" smtClean="0"/>
              <a:t>  works is to study and standardize a solution for handling a group of</a:t>
            </a:r>
          </a:p>
          <a:p>
            <a:r>
              <a:rPr lang="en-US" sz="1200" dirty="0" smtClean="0"/>
              <a:t>  sessions within the Diameter base protocol context. The solution would</a:t>
            </a:r>
          </a:p>
          <a:p>
            <a:r>
              <a:rPr lang="en-US" sz="1200" dirty="0" smtClean="0"/>
              <a:t>  define how to identify and handle grouped sessions as a one combined</a:t>
            </a:r>
          </a:p>
          <a:p>
            <a:r>
              <a:rPr lang="en-US" sz="1200" dirty="0" smtClean="0"/>
              <a:t>  entity for commands and operations.</a:t>
            </a:r>
          </a:p>
          <a:p>
            <a:r>
              <a:rPr lang="en-US" sz="1200" dirty="0" smtClean="0"/>
              <a:t> </a:t>
            </a:r>
          </a:p>
          <a:p>
            <a:r>
              <a:rPr lang="en-US" sz="1200" dirty="0" smtClean="0"/>
              <a:t>  Additionally, AAA systems require interoperability in order to work.</a:t>
            </a:r>
          </a:p>
          <a:p>
            <a:r>
              <a:rPr lang="en-US" sz="1200" dirty="0" smtClean="0"/>
              <a:t>  The working group, along with the AD, will need to evaluate</a:t>
            </a:r>
          </a:p>
          <a:p>
            <a:r>
              <a:rPr lang="en-US" sz="1200" dirty="0" smtClean="0"/>
              <a:t>  any potential extensions and require verification that the proposed</a:t>
            </a:r>
          </a:p>
          <a:p>
            <a:r>
              <a:rPr lang="en-US" sz="1200" dirty="0" smtClean="0"/>
              <a:t>  extension is needed. Coordination with other IETF working groups</a:t>
            </a:r>
          </a:p>
          <a:p>
            <a:r>
              <a:rPr lang="en-US" sz="1200" dirty="0" smtClean="0"/>
              <a:t>  and other </a:t>
            </a:r>
            <a:r>
              <a:rPr lang="en-US" sz="1200" dirty="0" err="1" smtClean="0"/>
              <a:t>SDOs</a:t>
            </a:r>
            <a:r>
              <a:rPr lang="en-US" sz="1200" dirty="0" smtClean="0"/>
              <a:t> will used to ensure this.</a:t>
            </a:r>
            <a:endParaRPr lang="en-US" sz="1200" dirty="0"/>
          </a:p>
        </p:txBody>
      </p:sp>
    </p:spTree>
  </p:cSld>
  <p:clrMapOvr>
    <a:masterClrMapping/>
  </p:clrMapOvr>
  <p:transition>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AOB?</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ransition>
    <p:pu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457200" y="122238"/>
            <a:ext cx="6858000" cy="792162"/>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round/>
                <a:headEnd/>
                <a:tailEnd/>
              </a14:hiddenLine>
            </a:ext>
          </a:extLst>
        </p:spPr>
        <p:txBody>
          <a:bodyPr anchor="b"/>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eaLnBrk="1" hangingPunct="1"/>
            <a:r>
              <a:rPr lang="en-US" sz="3900" b="1">
                <a:solidFill>
                  <a:srgbClr val="330066"/>
                </a:solidFill>
              </a:rPr>
              <a:t>Note Well</a:t>
            </a:r>
          </a:p>
        </p:txBody>
      </p:sp>
      <p:sp>
        <p:nvSpPr>
          <p:cNvPr id="4099" name="Text Box 2"/>
          <p:cNvSpPr txBox="1">
            <a:spLocks noChangeArrowheads="1"/>
          </p:cNvSpPr>
          <p:nvPr/>
        </p:nvSpPr>
        <p:spPr bwMode="auto">
          <a:xfrm>
            <a:off x="0" y="1066800"/>
            <a:ext cx="9144000" cy="57912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round/>
                <a:headEnd/>
                <a:tailEnd/>
              </a14:hiddenLine>
            </a:ext>
          </a:extLst>
        </p:spPr>
        <p:txBody>
          <a:bodyPr/>
          <a:lstStyle>
            <a:lvl1pPr marL="3413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1pPr>
            <a:lvl2pPr marL="690563" indent="-34766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2pPr>
            <a:lvl3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3pPr>
            <a:lvl4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4pPr>
            <a:lvl5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9pPr>
          </a:lstStyle>
          <a:p>
            <a:pPr eaLnBrk="1" hangingPunct="1">
              <a:spcBef>
                <a:spcPts val="400"/>
              </a:spcBef>
              <a:buClr>
                <a:srgbClr val="330066"/>
              </a:buClr>
              <a:buSzPct val="70000"/>
              <a:buFont typeface="Wingdings" pitchFamily="2" charset="2"/>
              <a:buChar char=""/>
            </a:pPr>
            <a:r>
              <a:rPr lang="en-US" sz="1600">
                <a:solidFill>
                  <a:srgbClr val="000000"/>
                </a:solidFill>
              </a:rPr>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lvl="1" eaLnBrk="1" hangingPunct="1">
              <a:spcBef>
                <a:spcPts val="350"/>
              </a:spcBef>
              <a:buClr>
                <a:srgbClr val="669999"/>
              </a:buClr>
              <a:buSzPct val="70000"/>
              <a:buFont typeface="Wingdings" pitchFamily="2" charset="2"/>
              <a:buChar char=""/>
            </a:pPr>
            <a:r>
              <a:rPr lang="en-US" sz="1400">
                <a:solidFill>
                  <a:srgbClr val="000000"/>
                </a:solidFill>
              </a:rPr>
              <a:t>the IETF plenary session,</a:t>
            </a:r>
          </a:p>
          <a:p>
            <a:pPr lvl="1" eaLnBrk="1" hangingPunct="1">
              <a:spcBef>
                <a:spcPts val="350"/>
              </a:spcBef>
              <a:buClr>
                <a:srgbClr val="669999"/>
              </a:buClr>
              <a:buSzPct val="70000"/>
              <a:buFont typeface="Wingdings" pitchFamily="2" charset="2"/>
              <a:buChar char=""/>
            </a:pPr>
            <a:r>
              <a:rPr lang="en-US" sz="1400">
                <a:solidFill>
                  <a:srgbClr val="000000"/>
                </a:solidFill>
              </a:rPr>
              <a:t>any IETF working group, BOF or portion thereof,</a:t>
            </a:r>
          </a:p>
          <a:p>
            <a:pPr lvl="1" eaLnBrk="1" hangingPunct="1">
              <a:spcBef>
                <a:spcPts val="350"/>
              </a:spcBef>
              <a:buClr>
                <a:srgbClr val="669999"/>
              </a:buClr>
              <a:buSzPct val="70000"/>
              <a:buFont typeface="Wingdings" pitchFamily="2" charset="2"/>
              <a:buChar char=""/>
            </a:pPr>
            <a:r>
              <a:rPr lang="en-US" sz="1400">
                <a:solidFill>
                  <a:srgbClr val="000000"/>
                </a:solidFill>
              </a:rPr>
              <a:t>the IESG or any member thereof on behalf of the IESG,</a:t>
            </a:r>
          </a:p>
          <a:p>
            <a:pPr lvl="1" eaLnBrk="1" hangingPunct="1">
              <a:spcBef>
                <a:spcPts val="350"/>
              </a:spcBef>
              <a:buClr>
                <a:srgbClr val="669999"/>
              </a:buClr>
              <a:buSzPct val="70000"/>
              <a:buFont typeface="Wingdings" pitchFamily="2" charset="2"/>
              <a:buChar char=""/>
            </a:pPr>
            <a:r>
              <a:rPr lang="en-US" sz="1400">
                <a:solidFill>
                  <a:srgbClr val="000000"/>
                </a:solidFill>
              </a:rPr>
              <a:t>the IAB or any member thereof on behalf of the IAB,</a:t>
            </a:r>
          </a:p>
          <a:p>
            <a:pPr lvl="1" eaLnBrk="1" hangingPunct="1">
              <a:spcBef>
                <a:spcPts val="350"/>
              </a:spcBef>
              <a:buClr>
                <a:srgbClr val="669999"/>
              </a:buClr>
              <a:buSzPct val="70000"/>
              <a:buFont typeface="Wingdings" pitchFamily="2" charset="2"/>
              <a:buChar char=""/>
            </a:pPr>
            <a:r>
              <a:rPr lang="en-US" sz="1400">
                <a:solidFill>
                  <a:srgbClr val="000000"/>
                </a:solidFill>
              </a:rPr>
              <a:t>any IETF mailing list, including the IETF list itself,</a:t>
            </a:r>
          </a:p>
          <a:p>
            <a:pPr lvl="1" eaLnBrk="1" hangingPunct="1">
              <a:spcBef>
                <a:spcPts val="350"/>
              </a:spcBef>
              <a:buClr>
                <a:srgbClr val="669999"/>
              </a:buClr>
              <a:buSzPct val="70000"/>
              <a:buFont typeface="Wingdings" pitchFamily="2" charset="2"/>
              <a:buChar char=""/>
            </a:pPr>
            <a:r>
              <a:rPr lang="en-US" sz="1400">
                <a:solidFill>
                  <a:srgbClr val="000000"/>
                </a:solidFill>
              </a:rPr>
              <a:t>any working group or design team list, or any other list functioning under IETF auspices,</a:t>
            </a:r>
          </a:p>
          <a:p>
            <a:pPr lvl="1" eaLnBrk="1" hangingPunct="1">
              <a:spcBef>
                <a:spcPts val="350"/>
              </a:spcBef>
              <a:buClr>
                <a:srgbClr val="669999"/>
              </a:buClr>
              <a:buSzPct val="70000"/>
              <a:buFont typeface="Wingdings" pitchFamily="2" charset="2"/>
              <a:buChar char=""/>
            </a:pPr>
            <a:r>
              <a:rPr lang="en-US" sz="1400">
                <a:solidFill>
                  <a:srgbClr val="000000"/>
                </a:solidFill>
              </a:rPr>
              <a:t>the RFC Editor or the Internet-Drafts function</a:t>
            </a:r>
          </a:p>
          <a:p>
            <a:pPr eaLnBrk="1" hangingPunct="1">
              <a:spcBef>
                <a:spcPts val="450"/>
              </a:spcBef>
              <a:buClr>
                <a:srgbClr val="330066"/>
              </a:buClr>
              <a:buSzPct val="70000"/>
              <a:buFont typeface="Wingdings" pitchFamily="2" charset="2"/>
              <a:buChar char=""/>
            </a:pPr>
            <a:r>
              <a:rPr lang="en-US">
                <a:solidFill>
                  <a:srgbClr val="000000"/>
                </a:solidFill>
              </a:rPr>
              <a:t>All IETF Contributions are subject to the rules of RFC 3978 (updated by RFC 4748) and RFC 3979(updated by RFC 4879).</a:t>
            </a:r>
          </a:p>
          <a:p>
            <a:pPr lvl="1" eaLnBrk="1" hangingPunct="1">
              <a:spcBef>
                <a:spcPts val="350"/>
              </a:spcBef>
              <a:buClr>
                <a:srgbClr val="669999"/>
              </a:buClr>
              <a:buSzPct val="70000"/>
              <a:buFont typeface="Wingdings" pitchFamily="2" charset="2"/>
              <a:buChar char=""/>
            </a:pPr>
            <a:r>
              <a:rPr lang="en-US" sz="1400">
                <a:solidFill>
                  <a:srgbClr val="000000"/>
                </a:solidFill>
              </a:rPr>
              <a:t>Statements made outside of an IETF session, mailing list or other function, that are clearly not intended to be input to an IETF activity, group or function, are not IETF Contributions in the context of this notice.</a:t>
            </a:r>
          </a:p>
          <a:p>
            <a:pPr lvl="1" eaLnBrk="1" hangingPunct="1">
              <a:spcBef>
                <a:spcPts val="350"/>
              </a:spcBef>
              <a:buClr>
                <a:srgbClr val="669999"/>
              </a:buClr>
              <a:buSzPct val="70000"/>
              <a:buFont typeface="Wingdings" pitchFamily="2" charset="2"/>
              <a:buChar char=""/>
            </a:pPr>
            <a:r>
              <a:rPr lang="en-US" sz="1400">
                <a:solidFill>
                  <a:srgbClr val="000000"/>
                </a:solidFill>
              </a:rPr>
              <a:t>Please consult RFC 3978 (and RFC 4748) for details.</a:t>
            </a:r>
          </a:p>
          <a:p>
            <a:pPr lvl="1" eaLnBrk="1" hangingPunct="1">
              <a:spcBef>
                <a:spcPts val="350"/>
              </a:spcBef>
              <a:buClr>
                <a:srgbClr val="669999"/>
              </a:buClr>
              <a:buSzPct val="70000"/>
              <a:buFont typeface="Wingdings" pitchFamily="2" charset="2"/>
              <a:buChar char=""/>
            </a:pPr>
            <a:r>
              <a:rPr lang="en-US" sz="1400">
                <a:solidFill>
                  <a:srgbClr val="000000"/>
                </a:solidFill>
              </a:rPr>
              <a:t>A participant in any IETF activity is deemed to accept all IETF rules of process, as documented in Best Current Practices RFCs and IESG Statements.</a:t>
            </a:r>
          </a:p>
          <a:p>
            <a:pPr lvl="1" eaLnBrk="1" hangingPunct="1">
              <a:spcBef>
                <a:spcPts val="350"/>
              </a:spcBef>
              <a:buClr>
                <a:srgbClr val="669999"/>
              </a:buClr>
              <a:buSzPct val="70000"/>
              <a:buFont typeface="Wingdings" pitchFamily="2" charset="2"/>
              <a:buChar char=""/>
            </a:pPr>
            <a:r>
              <a:rPr lang="en-US" sz="1400">
                <a:solidFill>
                  <a:srgbClr val="000000"/>
                </a:solidFill>
              </a:rPr>
              <a:t>A participant in any IETF activity acknowledges that written, audio and video records of meetings may be made and may be available to the public.</a:t>
            </a:r>
          </a:p>
          <a:p>
            <a:pPr eaLnBrk="1" hangingPunct="1">
              <a:spcBef>
                <a:spcPts val="350"/>
              </a:spcBef>
              <a:buClr>
                <a:srgbClr val="330066"/>
              </a:buClr>
              <a:buSzPct val="70000"/>
              <a:buFont typeface="Wingdings" pitchFamily="2" charset="2"/>
              <a:buNone/>
            </a:pPr>
            <a:endParaRPr lang="en-US" sz="1400">
              <a:solidFill>
                <a:srgbClr val="000000"/>
              </a:solidFill>
            </a:endParaRPr>
          </a:p>
        </p:txBody>
      </p:sp>
    </p:spTree>
  </p:cSld>
  <p:clrMapOvr>
    <a:masterClrMapping/>
  </p:clrMapOvr>
  <p:transition spd="med">
    <p:push/>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Text Box 1"/>
          <p:cNvSpPr txBox="1">
            <a:spLocks noChangeArrowheads="1"/>
          </p:cNvSpPr>
          <p:nvPr/>
        </p:nvSpPr>
        <p:spPr bwMode="auto">
          <a:xfrm>
            <a:off x="457200" y="122238"/>
            <a:ext cx="6858000" cy="868362"/>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round/>
                <a:headEnd/>
                <a:tailEnd/>
              </a14:hiddenLine>
            </a:ext>
          </a:extLst>
        </p:spPr>
        <p:txBody>
          <a:bodyPr anchor="b"/>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eaLnBrk="1" hangingPunct="1"/>
            <a:r>
              <a:rPr lang="en-US" sz="3900" b="1">
                <a:solidFill>
                  <a:srgbClr val="330066"/>
                </a:solidFill>
              </a:rPr>
              <a:t>Intellectual Property</a:t>
            </a:r>
          </a:p>
        </p:txBody>
      </p:sp>
      <p:sp>
        <p:nvSpPr>
          <p:cNvPr id="5123" name="Text Box 2"/>
          <p:cNvSpPr txBox="1">
            <a:spLocks noChangeArrowheads="1"/>
          </p:cNvSpPr>
          <p:nvPr/>
        </p:nvSpPr>
        <p:spPr bwMode="auto">
          <a:xfrm>
            <a:off x="304800" y="1524000"/>
            <a:ext cx="8534400" cy="48006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round/>
                <a:headEnd/>
                <a:tailEnd/>
              </a14:hiddenLine>
            </a:ext>
          </a:extLst>
        </p:spPr>
        <p:txBody>
          <a:bodyPr/>
          <a:lstStyle>
            <a:lvl1pPr marL="3413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1pPr>
            <a:lvl2pPr marL="690563" indent="-34766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2pPr>
            <a:lvl3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3pPr>
            <a:lvl4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4pPr>
            <a:lvl5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9pPr>
          </a:lstStyle>
          <a:p>
            <a:pPr eaLnBrk="1" hangingPunct="1">
              <a:spcBef>
                <a:spcPts val="700"/>
              </a:spcBef>
              <a:buClr>
                <a:srgbClr val="330066"/>
              </a:buClr>
              <a:buSzPct val="70000"/>
              <a:buFont typeface="Wingdings" pitchFamily="2" charset="2"/>
              <a:buChar char=""/>
            </a:pPr>
            <a:r>
              <a:rPr lang="en-US" sz="2800">
                <a:solidFill>
                  <a:srgbClr val="000000"/>
                </a:solidFill>
              </a:rPr>
              <a:t>When starting a presentation you MUST say if:</a:t>
            </a:r>
          </a:p>
          <a:p>
            <a:pPr lvl="1" eaLnBrk="1" hangingPunct="1">
              <a:spcBef>
                <a:spcPts val="600"/>
              </a:spcBef>
              <a:buClr>
                <a:srgbClr val="669999"/>
              </a:buClr>
              <a:buSzPct val="70000"/>
              <a:buFont typeface="Wingdings" pitchFamily="2" charset="2"/>
              <a:buChar char=""/>
            </a:pPr>
            <a:r>
              <a:rPr lang="en-US" sz="2400">
                <a:solidFill>
                  <a:srgbClr val="000000"/>
                </a:solidFill>
              </a:rPr>
              <a:t>There is IPR associated with your draft</a:t>
            </a:r>
          </a:p>
          <a:p>
            <a:pPr lvl="1" eaLnBrk="1" hangingPunct="1">
              <a:spcBef>
                <a:spcPts val="600"/>
              </a:spcBef>
              <a:buClr>
                <a:srgbClr val="669999"/>
              </a:buClr>
              <a:buSzPct val="70000"/>
              <a:buFont typeface="Wingdings" pitchFamily="2" charset="2"/>
              <a:buChar char=""/>
            </a:pPr>
            <a:r>
              <a:rPr lang="en-US" sz="2400">
                <a:solidFill>
                  <a:srgbClr val="000000"/>
                </a:solidFill>
              </a:rPr>
              <a:t>The restrictions listed in section 5 of RFC 3978/4748 apply to your draft</a:t>
            </a:r>
          </a:p>
          <a:p>
            <a:pPr eaLnBrk="1" hangingPunct="1">
              <a:spcBef>
                <a:spcPts val="700"/>
              </a:spcBef>
              <a:buClr>
                <a:srgbClr val="330066"/>
              </a:buClr>
              <a:buSzPct val="70000"/>
              <a:buFont typeface="Wingdings" pitchFamily="2" charset="2"/>
              <a:buChar char=""/>
            </a:pPr>
            <a:r>
              <a:rPr lang="en-US" sz="2800">
                <a:solidFill>
                  <a:srgbClr val="000000"/>
                </a:solidFill>
              </a:rPr>
              <a:t>When asking questions or commenting on a draft:</a:t>
            </a:r>
          </a:p>
          <a:p>
            <a:pPr lvl="1" eaLnBrk="1" hangingPunct="1">
              <a:spcBef>
                <a:spcPts val="600"/>
              </a:spcBef>
              <a:buClr>
                <a:srgbClr val="669999"/>
              </a:buClr>
              <a:buSzPct val="70000"/>
              <a:buFont typeface="Wingdings" pitchFamily="2" charset="2"/>
              <a:buChar char=""/>
            </a:pPr>
            <a:r>
              <a:rPr lang="en-US" sz="2400">
                <a:solidFill>
                  <a:srgbClr val="000000"/>
                </a:solidFill>
              </a:rPr>
              <a:t>You MUST disclose any IPR you know of relating to the technology under discussion</a:t>
            </a:r>
          </a:p>
          <a:p>
            <a:pPr eaLnBrk="1" hangingPunct="1">
              <a:spcBef>
                <a:spcPts val="700"/>
              </a:spcBef>
              <a:buClr>
                <a:srgbClr val="330066"/>
              </a:buClr>
              <a:buSzPct val="70000"/>
              <a:buFont typeface="Wingdings" pitchFamily="2" charset="2"/>
              <a:buChar char=""/>
            </a:pPr>
            <a:r>
              <a:rPr lang="en-US" sz="2800">
                <a:solidFill>
                  <a:srgbClr val="000000"/>
                </a:solidFill>
              </a:rPr>
              <a:t>References</a:t>
            </a:r>
          </a:p>
          <a:p>
            <a:pPr lvl="1" eaLnBrk="1" hangingPunct="1">
              <a:spcBef>
                <a:spcPts val="600"/>
              </a:spcBef>
              <a:buClr>
                <a:srgbClr val="669999"/>
              </a:buClr>
              <a:buSzPct val="70000"/>
              <a:buFont typeface="Wingdings" pitchFamily="2" charset="2"/>
              <a:buChar char=""/>
            </a:pPr>
            <a:r>
              <a:rPr lang="en-US" sz="2400">
                <a:solidFill>
                  <a:srgbClr val="000000"/>
                </a:solidFill>
              </a:rPr>
              <a:t>RFC 5378 and RFC 3979 (updated by RFC 4879)</a:t>
            </a:r>
          </a:p>
          <a:p>
            <a:pPr lvl="1" eaLnBrk="1" hangingPunct="1">
              <a:spcBef>
                <a:spcPts val="600"/>
              </a:spcBef>
              <a:buClr>
                <a:srgbClr val="669999"/>
              </a:buClr>
              <a:buSzPct val="70000"/>
              <a:buFont typeface="Wingdings" pitchFamily="2" charset="2"/>
              <a:buChar char=""/>
            </a:pPr>
            <a:r>
              <a:rPr lang="en-US" sz="2400">
                <a:solidFill>
                  <a:srgbClr val="000000"/>
                </a:solidFill>
              </a:rPr>
              <a:t>“Note well” text</a:t>
            </a:r>
          </a:p>
        </p:txBody>
      </p:sp>
    </p:spTree>
  </p:cSld>
  <p:clrMapOvr>
    <a:masterClrMapping/>
  </p:clrMapOvr>
  <p:transition spd="med">
    <p:push/>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6" name="Content Placeholder 5"/>
          <p:cNvSpPr>
            <a:spLocks noGrp="1"/>
          </p:cNvSpPr>
          <p:nvPr>
            <p:ph idx="1"/>
          </p:nvPr>
        </p:nvSpPr>
        <p:spPr/>
        <p:txBody>
          <a:bodyPr>
            <a:normAutofit lnSpcReduction="10000"/>
          </a:bodyPr>
          <a:lstStyle/>
          <a:p>
            <a:r>
              <a:rPr lang="en-US" dirty="0" smtClean="0"/>
              <a:t>17:40 Administrative</a:t>
            </a:r>
          </a:p>
          <a:p>
            <a:r>
              <a:rPr lang="en-US" dirty="0" smtClean="0"/>
              <a:t>17:50 WG Status Update</a:t>
            </a:r>
          </a:p>
          <a:p>
            <a:r>
              <a:rPr lang="en-US" dirty="0" smtClean="0"/>
              <a:t>18:05 Working group draft presentations</a:t>
            </a:r>
          </a:p>
          <a:p>
            <a:pPr lvl="1"/>
            <a:r>
              <a:rPr lang="en-US" dirty="0" smtClean="0"/>
              <a:t>Diameter IKEv2 PSK</a:t>
            </a:r>
          </a:p>
          <a:p>
            <a:r>
              <a:rPr lang="en-US" dirty="0" smtClean="0"/>
              <a:t>18:20 Other discussion topics</a:t>
            </a:r>
          </a:p>
          <a:p>
            <a:pPr lvl="1"/>
            <a:r>
              <a:rPr lang="en-US" dirty="0" smtClean="0"/>
              <a:t>Bulk signaling discussion (30 </a:t>
            </a:r>
            <a:r>
              <a:rPr lang="en-US" dirty="0" err="1" smtClean="0"/>
              <a:t>mins</a:t>
            </a:r>
            <a:r>
              <a:rPr lang="en-US" dirty="0" smtClean="0"/>
              <a:t>)</a:t>
            </a:r>
          </a:p>
          <a:p>
            <a:pPr lvl="1"/>
            <a:r>
              <a:rPr lang="en-US" dirty="0" smtClean="0"/>
              <a:t>RFC3588bis </a:t>
            </a:r>
            <a:r>
              <a:rPr lang="en-US" dirty="0" err="1" smtClean="0"/>
              <a:t>DISCUSSes</a:t>
            </a:r>
            <a:r>
              <a:rPr lang="en-US" dirty="0" smtClean="0"/>
              <a:t> (15 </a:t>
            </a:r>
            <a:r>
              <a:rPr lang="en-US" dirty="0" err="1" smtClean="0"/>
              <a:t>mins</a:t>
            </a:r>
            <a:r>
              <a:rPr lang="en-US" dirty="0" smtClean="0"/>
              <a:t>)</a:t>
            </a:r>
          </a:p>
          <a:p>
            <a:pPr lvl="1"/>
            <a:r>
              <a:rPr lang="en-US" dirty="0" smtClean="0"/>
              <a:t>Re-chartering discussion (rest..)</a:t>
            </a:r>
          </a:p>
          <a:p>
            <a:r>
              <a:rPr lang="en-US" dirty="0" smtClean="0"/>
              <a:t>19:40 End of meeting </a:t>
            </a:r>
          </a:p>
        </p:txBody>
      </p:sp>
      <p:sp>
        <p:nvSpPr>
          <p:cNvPr id="4" name="Oval 3"/>
          <p:cNvSpPr/>
          <p:nvPr/>
        </p:nvSpPr>
        <p:spPr>
          <a:xfrm>
            <a:off x="685800" y="4953000"/>
            <a:ext cx="5410200" cy="609600"/>
          </a:xfrm>
          <a:prstGeom prst="ellipse">
            <a:avLst/>
          </a:prstGeom>
          <a:noFill/>
          <a:ln w="25400"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Freeform 4"/>
          <p:cNvSpPr/>
          <p:nvPr/>
        </p:nvSpPr>
        <p:spPr>
          <a:xfrm>
            <a:off x="94498" y="2200003"/>
            <a:ext cx="699278" cy="3092605"/>
          </a:xfrm>
          <a:custGeom>
            <a:avLst/>
            <a:gdLst>
              <a:gd name="connsiteX0" fmla="*/ 618011 w 742747"/>
              <a:gd name="connsiteY0" fmla="*/ 3073201 h 3073201"/>
              <a:gd name="connsiteX1" fmla="*/ 62368 w 742747"/>
              <a:gd name="connsiteY1" fmla="*/ 1587632 h 3073201"/>
              <a:gd name="connsiteX2" fmla="*/ 243803 w 742747"/>
              <a:gd name="connsiteY2" fmla="*/ 272166 h 3073201"/>
              <a:gd name="connsiteX3" fmla="*/ 742747 w 742747"/>
              <a:gd name="connsiteY3" fmla="*/ 0 h 3073201"/>
              <a:gd name="connsiteX0" fmla="*/ 574542 w 699278"/>
              <a:gd name="connsiteY0" fmla="*/ 3073201 h 3073201"/>
              <a:gd name="connsiteX1" fmla="*/ 313730 w 699278"/>
              <a:gd name="connsiteY1" fmla="*/ 2540210 h 3073201"/>
              <a:gd name="connsiteX2" fmla="*/ 18899 w 699278"/>
              <a:gd name="connsiteY2" fmla="*/ 1587632 h 3073201"/>
              <a:gd name="connsiteX3" fmla="*/ 200334 w 699278"/>
              <a:gd name="connsiteY3" fmla="*/ 272166 h 3073201"/>
              <a:gd name="connsiteX4" fmla="*/ 699278 w 699278"/>
              <a:gd name="connsiteY4" fmla="*/ 0 h 3073201"/>
              <a:gd name="connsiteX0" fmla="*/ 574542 w 699278"/>
              <a:gd name="connsiteY0" fmla="*/ 3073201 h 3092605"/>
              <a:gd name="connsiteX1" fmla="*/ 313730 w 699278"/>
              <a:gd name="connsiteY1" fmla="*/ 2845010 h 3092605"/>
              <a:gd name="connsiteX2" fmla="*/ 18899 w 699278"/>
              <a:gd name="connsiteY2" fmla="*/ 1587632 h 3092605"/>
              <a:gd name="connsiteX3" fmla="*/ 200334 w 699278"/>
              <a:gd name="connsiteY3" fmla="*/ 272166 h 3092605"/>
              <a:gd name="connsiteX4" fmla="*/ 699278 w 699278"/>
              <a:gd name="connsiteY4" fmla="*/ 0 h 30926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9278" h="3092605">
                <a:moveTo>
                  <a:pt x="574542" y="3073201"/>
                </a:moveTo>
                <a:cubicBezTo>
                  <a:pt x="531073" y="2984369"/>
                  <a:pt x="406337" y="3092605"/>
                  <a:pt x="313730" y="2845010"/>
                </a:cubicBezTo>
                <a:cubicBezTo>
                  <a:pt x="221123" y="2597415"/>
                  <a:pt x="37798" y="2016439"/>
                  <a:pt x="18899" y="1587632"/>
                </a:cubicBezTo>
                <a:cubicBezTo>
                  <a:pt x="0" y="1158825"/>
                  <a:pt x="86938" y="536771"/>
                  <a:pt x="200334" y="272166"/>
                </a:cubicBezTo>
                <a:cubicBezTo>
                  <a:pt x="313730" y="7561"/>
                  <a:pt x="699278" y="0"/>
                  <a:pt x="699278" y="0"/>
                </a:cubicBezTo>
              </a:path>
            </a:pathLst>
          </a:custGeom>
          <a:ln>
            <a:solidFill>
              <a:srgbClr val="FF0000"/>
            </a:solidFill>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cSld>
  <p:clrMapOvr>
    <a:masterClrMapping/>
  </p:clrMapOvr>
  <p:transition>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Documents in WG process</a:t>
            </a:r>
            <a:endParaRPr lang="en-US" dirty="0"/>
          </a:p>
        </p:txBody>
      </p:sp>
      <p:sp>
        <p:nvSpPr>
          <p:cNvPr id="3" name="Content Placeholder 2"/>
          <p:cNvSpPr>
            <a:spLocks noGrp="1"/>
          </p:cNvSpPr>
          <p:nvPr>
            <p:ph idx="1"/>
          </p:nvPr>
        </p:nvSpPr>
        <p:spPr/>
        <p:txBody>
          <a:bodyPr/>
          <a:lstStyle/>
          <a:p>
            <a:r>
              <a:rPr lang="en-US" dirty="0" smtClean="0"/>
              <a:t>draft-ietf-dime-erp-07</a:t>
            </a:r>
          </a:p>
          <a:p>
            <a:pPr lvl="1"/>
            <a:r>
              <a:rPr lang="en-US" dirty="0" smtClean="0"/>
              <a:t>Going for WGLC</a:t>
            </a:r>
          </a:p>
          <a:p>
            <a:r>
              <a:rPr lang="en-US" dirty="0" smtClean="0"/>
              <a:t>draft-ietf-dime-pmip6-lr-06</a:t>
            </a:r>
          </a:p>
          <a:p>
            <a:pPr lvl="1"/>
            <a:r>
              <a:rPr lang="en-US" dirty="0" smtClean="0"/>
              <a:t>Completed WGLC. Going to move forward</a:t>
            </a:r>
          </a:p>
          <a:p>
            <a:r>
              <a:rPr lang="en-US" dirty="0" smtClean="0"/>
              <a:t>draft-ietf-dime-rfc4005bis-05</a:t>
            </a:r>
          </a:p>
          <a:p>
            <a:pPr lvl="1"/>
            <a:r>
              <a:rPr lang="en-US" dirty="0" smtClean="0"/>
              <a:t>TRAC issues not addressed.</a:t>
            </a:r>
            <a:endParaRPr lang="en-US" dirty="0"/>
          </a:p>
        </p:txBody>
      </p:sp>
    </p:spTree>
  </p:cSld>
  <p:clrMapOvr>
    <a:masterClrMapping/>
  </p:clrMapOvr>
  <p:transition>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IESG Processing</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draft-ietf-dime-diameter-base-protocol-mib-06</a:t>
            </a:r>
          </a:p>
          <a:p>
            <a:r>
              <a:rPr lang="en-US" dirty="0" smtClean="0"/>
              <a:t>draft-ietf-dime-diameter-cc-appl-mib-03</a:t>
            </a:r>
          </a:p>
          <a:p>
            <a:pPr lvl="1"/>
            <a:r>
              <a:rPr lang="en-US" dirty="0" smtClean="0"/>
              <a:t>Right..</a:t>
            </a:r>
          </a:p>
          <a:p>
            <a:r>
              <a:rPr lang="en-US" dirty="0" smtClean="0"/>
              <a:t>draft-ietf-dime-ikev2-psk-diameter-10</a:t>
            </a:r>
          </a:p>
          <a:p>
            <a:pPr lvl="1"/>
            <a:r>
              <a:rPr lang="en-US" dirty="0" smtClean="0"/>
              <a:t>All </a:t>
            </a:r>
            <a:r>
              <a:rPr lang="en-US" dirty="0" err="1" smtClean="0"/>
              <a:t>DISCUSSes</a:t>
            </a:r>
            <a:r>
              <a:rPr lang="en-US" dirty="0" smtClean="0"/>
              <a:t> cleared.</a:t>
            </a:r>
          </a:p>
          <a:p>
            <a:r>
              <a:rPr lang="en-US" dirty="0" smtClean="0"/>
              <a:t>draft-ietf-dime-nat-control-12</a:t>
            </a:r>
          </a:p>
          <a:p>
            <a:pPr lvl="1"/>
            <a:r>
              <a:rPr lang="en-US" dirty="0" smtClean="0"/>
              <a:t>Sticky DISCUSS by David Harrington (about Diameter being used to configure remote devices, rather than to authorize user sessions.)</a:t>
            </a:r>
          </a:p>
          <a:p>
            <a:r>
              <a:rPr lang="en-US" dirty="0" smtClean="0"/>
              <a:t>draft-ietf-dime-priority-avps-05</a:t>
            </a:r>
          </a:p>
          <a:p>
            <a:pPr lvl="1"/>
            <a:r>
              <a:rPr lang="en-US" dirty="0" smtClean="0"/>
              <a:t>All </a:t>
            </a:r>
            <a:r>
              <a:rPr lang="en-US" dirty="0" err="1" smtClean="0"/>
              <a:t>DISCUSSes</a:t>
            </a:r>
            <a:r>
              <a:rPr lang="en-US" dirty="0" smtClean="0"/>
              <a:t> cleared.</a:t>
            </a:r>
          </a:p>
          <a:p>
            <a:r>
              <a:rPr lang="en-US" dirty="0" smtClean="0"/>
              <a:t>draft-ietf-dime-rfc3588bis-29</a:t>
            </a:r>
          </a:p>
          <a:p>
            <a:pPr lvl="1"/>
            <a:r>
              <a:rPr lang="en-US" dirty="0" smtClean="0"/>
              <a:t>Got “few” </a:t>
            </a:r>
            <a:r>
              <a:rPr lang="en-US" dirty="0" err="1" smtClean="0"/>
              <a:t>DISCUSSes</a:t>
            </a:r>
            <a:r>
              <a:rPr lang="en-US" dirty="0" smtClean="0"/>
              <a:t>..</a:t>
            </a:r>
            <a:endParaRPr lang="en-US" dirty="0"/>
          </a:p>
        </p:txBody>
      </p:sp>
    </p:spTree>
  </p:cSld>
  <p:clrMapOvr>
    <a:masterClrMapping/>
  </p:clrMapOvr>
  <p:transition>
    <p:pu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a:t>
            </a:r>
            <a:r>
              <a:rPr lang="en-US" dirty="0" err="1" smtClean="0"/>
              <a:t>RFCs</a:t>
            </a:r>
            <a:r>
              <a:rPr lang="en-US" dirty="0" smtClean="0"/>
              <a:t> and RFC-Editor's Queue</a:t>
            </a:r>
            <a:endParaRPr lang="en-US" dirty="0"/>
          </a:p>
        </p:txBody>
      </p:sp>
      <p:sp>
        <p:nvSpPr>
          <p:cNvPr id="3" name="Content Placeholder 2"/>
          <p:cNvSpPr>
            <a:spLocks noGrp="1"/>
          </p:cNvSpPr>
          <p:nvPr>
            <p:ph idx="1"/>
          </p:nvPr>
        </p:nvSpPr>
        <p:spPr/>
        <p:txBody>
          <a:bodyPr/>
          <a:lstStyle/>
          <a:p>
            <a:r>
              <a:rPr lang="en-US" dirty="0" smtClean="0"/>
              <a:t>draft-ietf-dime-capablities-update-07</a:t>
            </a:r>
          </a:p>
          <a:p>
            <a:pPr lvl="1"/>
            <a:r>
              <a:rPr lang="en-US" dirty="0" smtClean="0"/>
              <a:t>MISSREF (RFC3588bis)</a:t>
            </a:r>
          </a:p>
          <a:p>
            <a:r>
              <a:rPr lang="en-US" dirty="0" smtClean="0"/>
              <a:t>draft-ietf-dime-extended-naptr-09</a:t>
            </a:r>
          </a:p>
          <a:p>
            <a:pPr lvl="1"/>
            <a:r>
              <a:rPr lang="en-US" dirty="0" smtClean="0"/>
              <a:t>Now out as RFC 6408!!</a:t>
            </a:r>
          </a:p>
          <a:p>
            <a:r>
              <a:rPr lang="en-US" dirty="0" smtClean="0"/>
              <a:t>draft-ietf-dime-local-keytran-14</a:t>
            </a:r>
          </a:p>
          <a:p>
            <a:pPr lvl="1"/>
            <a:r>
              <a:rPr lang="en-US" dirty="0" smtClean="0"/>
              <a:t>MISSREF (RFC3588bis)</a:t>
            </a:r>
          </a:p>
          <a:p>
            <a:pPr lvl="1"/>
            <a:endParaRPr lang="en-US" dirty="0"/>
          </a:p>
        </p:txBody>
      </p:sp>
    </p:spTree>
  </p:cSld>
  <p:clrMapOvr>
    <a:masterClrMapping/>
  </p:clrMapOvr>
  <p:transition>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Re-chartering discussion </a:t>
            </a:r>
            <a:endParaRPr lang="en-US" dirty="0"/>
          </a:p>
        </p:txBody>
      </p:sp>
      <p:sp>
        <p:nvSpPr>
          <p:cNvPr id="3" name="Content Placeholder 2"/>
          <p:cNvSpPr>
            <a:spLocks noGrp="1"/>
          </p:cNvSpPr>
          <p:nvPr>
            <p:ph idx="1"/>
          </p:nvPr>
        </p:nvSpPr>
        <p:spPr/>
        <p:txBody>
          <a:bodyPr>
            <a:normAutofit lnSpcReduction="10000"/>
          </a:bodyPr>
          <a:lstStyle/>
          <a:p>
            <a:r>
              <a:rPr lang="en-US" dirty="0" smtClean="0"/>
              <a:t>Time to scope Dime charter a bit.</a:t>
            </a:r>
          </a:p>
          <a:p>
            <a:r>
              <a:rPr lang="en-US" dirty="0" smtClean="0"/>
              <a:t>Possible inclusion of the bulk and group signaling extension to Diameter.</a:t>
            </a:r>
          </a:p>
          <a:p>
            <a:r>
              <a:rPr lang="en-US" dirty="0" smtClean="0"/>
              <a:t>Re-chartering should be done quickly.. preferably during the this or early next month.</a:t>
            </a:r>
          </a:p>
          <a:p>
            <a:r>
              <a:rPr lang="en-US" dirty="0" smtClean="0"/>
              <a:t>New charter proposal text posted to the list few weeks ago.. no comments so far, which is not really encouraging..</a:t>
            </a:r>
          </a:p>
          <a:p>
            <a:r>
              <a:rPr lang="en-US" dirty="0" smtClean="0"/>
              <a:t>Next the first stab of the new charter text..</a:t>
            </a:r>
            <a:endParaRPr lang="en-US" dirty="0"/>
          </a:p>
        </p:txBody>
      </p:sp>
    </p:spTree>
  </p:cSld>
  <p:clrMapOvr>
    <a:masterClrMapping/>
  </p:clrMapOvr>
  <p:transition>
    <p:pu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Missing in Action</a:t>
            </a:r>
            <a:endParaRPr lang="en-US" dirty="0"/>
          </a:p>
        </p:txBody>
      </p:sp>
      <p:sp>
        <p:nvSpPr>
          <p:cNvPr id="3" name="Content Placeholder 2"/>
          <p:cNvSpPr>
            <a:spLocks noGrp="1"/>
          </p:cNvSpPr>
          <p:nvPr>
            <p:ph idx="1"/>
          </p:nvPr>
        </p:nvSpPr>
        <p:spPr/>
        <p:txBody>
          <a:bodyPr/>
          <a:lstStyle/>
          <a:p>
            <a:r>
              <a:rPr lang="en-US" dirty="0" smtClean="0"/>
              <a:t>draft</a:t>
            </a:r>
            <a:r>
              <a:rPr lang="en-US" dirty="0" smtClean="0"/>
              <a:t>-</a:t>
            </a:r>
            <a:r>
              <a:rPr lang="en-US" dirty="0" err="1" smtClean="0"/>
              <a:t>ietf</a:t>
            </a:r>
            <a:r>
              <a:rPr lang="en-US" dirty="0" smtClean="0"/>
              <a:t>-dime-app-design-</a:t>
            </a:r>
            <a:r>
              <a:rPr lang="en-US" dirty="0" smtClean="0"/>
              <a:t>guide</a:t>
            </a:r>
            <a:endParaRPr lang="en-US" dirty="0" smtClean="0"/>
          </a:p>
          <a:p>
            <a:pPr lvl="1"/>
            <a:r>
              <a:rPr lang="en-US" dirty="0" smtClean="0"/>
              <a:t>Expired </a:t>
            </a:r>
            <a:r>
              <a:rPr lang="en-US" dirty="0" smtClean="0"/>
              <a:t>-&gt; withdraw the I-D?</a:t>
            </a:r>
            <a:endParaRPr lang="en-US" dirty="0" smtClean="0"/>
          </a:p>
          <a:p>
            <a:r>
              <a:rPr lang="en-US" dirty="0" smtClean="0"/>
              <a:t>draft</a:t>
            </a:r>
            <a:r>
              <a:rPr lang="en-US" dirty="0" smtClean="0"/>
              <a:t>-</a:t>
            </a:r>
            <a:r>
              <a:rPr lang="en-US" dirty="0" err="1" smtClean="0"/>
              <a:t>ietf</a:t>
            </a:r>
            <a:r>
              <a:rPr lang="en-US" dirty="0" smtClean="0"/>
              <a:t>-dime-realm-based-</a:t>
            </a:r>
            <a:r>
              <a:rPr lang="en-US" dirty="0" smtClean="0"/>
              <a:t>redirect</a:t>
            </a:r>
          </a:p>
          <a:p>
            <a:pPr lvl="1"/>
            <a:r>
              <a:rPr lang="en-US" dirty="0" smtClean="0"/>
              <a:t>Expired </a:t>
            </a:r>
            <a:r>
              <a:rPr lang="en-US" dirty="0" smtClean="0"/>
              <a:t>-&gt; withdraw the I-D?</a:t>
            </a:r>
            <a:endParaRPr lang="en-US" dirty="0"/>
          </a:p>
        </p:txBody>
      </p:sp>
    </p:spTree>
  </p:cSld>
  <p:clrMapOvr>
    <a:masterClrMapping/>
  </p:clrMapOvr>
</p:sld>
</file>

<file path=ppt/theme/theme1.xml><?xml version="1.0" encoding="utf-8"?>
<a:theme xmlns:a="http://schemas.openxmlformats.org/drawingml/2006/main" name="IETF">
  <a:themeElements>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IETF">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raClrScheme>
      <a:clrScheme name="IETF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IETF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IETF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IETF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IETF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IETF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IETF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IETF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IETF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C:\USERS\USERINF\MSOFFICE\TEMPLATE\IETF.pot</Template>
  <TotalTime>11108</TotalTime>
  <Words>1113</Words>
  <Application>Microsoft Macintosh PowerPoint</Application>
  <PresentationFormat>On-screen Show (4:3)</PresentationFormat>
  <Paragraphs>116</Paragraphs>
  <Slides>11</Slides>
  <Notes>3</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IETF</vt:lpstr>
      <vt:lpstr>DIME WG IETF 82</vt:lpstr>
      <vt:lpstr>Slide 2</vt:lpstr>
      <vt:lpstr>Slide 3</vt:lpstr>
      <vt:lpstr>Agenda</vt:lpstr>
      <vt:lpstr>Documents in WG process</vt:lpstr>
      <vt:lpstr>IESG Processing</vt:lpstr>
      <vt:lpstr>New RFCs and RFC-Editor's Queue</vt:lpstr>
      <vt:lpstr>Re-chartering discussion </vt:lpstr>
      <vt:lpstr>Missing in Action</vt:lpstr>
      <vt:lpstr>Slide 10</vt:lpstr>
      <vt:lpstr>AOB?</vt:lpstr>
    </vt:vector>
  </TitlesOfParts>
  <Company>NOKIA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EAP WG</dc:title>
  <dc:creator>EAP Keying</dc:creator>
  <cp:lastModifiedBy>NSN_User 3</cp:lastModifiedBy>
  <cp:revision>640</cp:revision>
  <cp:lastPrinted>2010-03-25T15:06:48Z</cp:lastPrinted>
  <dcterms:created xsi:type="dcterms:W3CDTF">2011-11-17T07:26:17Z</dcterms:created>
  <dcterms:modified xsi:type="dcterms:W3CDTF">2011-11-17T07:32:02Z</dcterms:modified>
</cp:coreProperties>
</file>