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9" r:id="rId4"/>
    <p:sldId id="265" r:id="rId5"/>
    <p:sldId id="258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54" autoAdjust="0"/>
  </p:normalViewPr>
  <p:slideViewPr>
    <p:cSldViewPr>
      <p:cViewPr varScale="1">
        <p:scale>
          <a:sx n="63" d="100"/>
          <a:sy n="63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D03D7-BC49-FA4C-89ED-5C271EC71D80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CA80E-3319-2A49-A4B1-7309DB077C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677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8453B-7CEA-48B2-B442-39B653A72C4A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0A1A4A-B23F-4063-98D4-013A4B5EEA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21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Relationship Id="rId3" Type="http://schemas.openxmlformats.org/officeDocument/2006/relationships/hyperlink" Target="http://www.ietf.org/mail-archive/web/dispatch/current/msg03778.html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A1A4A-B23F-4063-98D4-013A4B5EEA6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00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A1A4A-B23F-4063-98D4-013A4B5EEA6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926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RFC5629</a:t>
            </a:r>
            <a:r>
              <a:rPr lang="en-US" baseline="0" dirty="0" smtClean="0"/>
              <a:t> defines deployment topologies; some of these might benefit from a remote call/device control mechanism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A1A4A-B23F-4063-98D4-013A4B5EEA6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http://www.ietf.org/mail-archive/web/dispatch/current/msg03778.html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A1A4A-B23F-4063-98D4-013A4B5EEA6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7B4A3-A015-134C-AB60-2092DB521524}" type="datetime1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90DA-AD50-9549-ACED-813F9FABC246}" type="datetime1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4E151-B147-6A40-AB10-E9A2E8ACF026}" type="datetime1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4A12-E7D4-A441-817C-BCC98EA495CD}" type="datetime1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7D9A2-7097-B445-A6EB-4B2E8138ABAD}" type="datetime1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0EF02-32DD-0041-A111-7D48767A3C8B}" type="datetime1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BEE8-A115-DD48-89C9-DA3CDFB7B15F}" type="datetime1">
              <a:rPr lang="en-US" smtClean="0"/>
              <a:pPr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6BCC7-491B-A846-93DD-3F2E286D2F6F}" type="datetime1">
              <a:rPr lang="en-US" smtClean="0"/>
              <a:pPr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C388F-4A9B-E342-BAC4-878E50773BB3}" type="datetime1">
              <a:rPr lang="en-US" smtClean="0"/>
              <a:pPr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4372-E71A-744F-B79D-F1C8594C1F6E}" type="datetime1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BEF55-1756-8143-8724-FEE3989691E8}" type="datetime1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50EFD-1CA1-A344-BE7C-34B7B7B82005}" type="datetime1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b="1" dirty="0" smtClean="0"/>
              <a:t>Remote Call/Device Control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1295400"/>
          </a:xfrm>
        </p:spPr>
        <p:txBody>
          <a:bodyPr/>
          <a:lstStyle/>
          <a:p>
            <a:r>
              <a:rPr lang="en-US" dirty="0" smtClean="0"/>
              <a:t>IETF82, Dispatch WG, Taipei</a:t>
            </a:r>
          </a:p>
          <a:p>
            <a:r>
              <a:rPr lang="en-US" dirty="0" smtClean="0"/>
              <a:t>November 15,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33400" y="5410200"/>
            <a:ext cx="4267200" cy="990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Rifaat Shekh-Yusef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chemeClr val="tx1">
                    <a:tint val="75000"/>
                  </a:schemeClr>
                </a:solidFill>
              </a:rPr>
              <a:t>Cullen Jennings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Alan Johnston</a:t>
            </a:r>
          </a:p>
        </p:txBody>
      </p:sp>
    </p:spTree>
    <p:extLst>
      <p:ext uri="{BB962C8B-B14F-4D97-AF65-F5344CB8AC3E}">
        <p14:creationId xmlns:p14="http://schemas.microsoft.com/office/powerpoint/2010/main" val="1234071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Purpose of the WG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Evaluate the existing and proposed mechanisms</a:t>
            </a:r>
          </a:p>
          <a:p>
            <a:r>
              <a:rPr lang="en-US" dirty="0" smtClean="0"/>
              <a:t>Clearly define Call Control and Device Control</a:t>
            </a:r>
          </a:p>
          <a:p>
            <a:r>
              <a:rPr lang="en-US" dirty="0" smtClean="0"/>
              <a:t>Choose or define a mechanism to address the Call Control and Device Control needs</a:t>
            </a:r>
          </a:p>
          <a:p>
            <a:r>
              <a:rPr lang="en-US" dirty="0" smtClean="0"/>
              <a:t>Define a model for the actions</a:t>
            </a:r>
          </a:p>
          <a:p>
            <a:r>
              <a:rPr lang="en-US" dirty="0" smtClean="0"/>
              <a:t>Define a scope for the actions</a:t>
            </a:r>
          </a:p>
          <a:p>
            <a:r>
              <a:rPr lang="en-US" dirty="0" smtClean="0"/>
              <a:t>Define an initial set of actions </a:t>
            </a:r>
          </a:p>
          <a:p>
            <a:r>
              <a:rPr lang="en-US" dirty="0" smtClean="0"/>
              <a:t>The new mechanism(s) must allow for new actions to be define </a:t>
            </a:r>
            <a:r>
              <a:rPr lang="en-US" smtClean="0"/>
              <a:t>later 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67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Charter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229600" cy="5410200"/>
          </a:xfrm>
        </p:spPr>
        <p:txBody>
          <a:bodyPr wrap="none">
            <a:noAutofit/>
          </a:bodyPr>
          <a:lstStyle/>
          <a:p>
            <a:pPr>
              <a:buNone/>
            </a:pPr>
            <a:r>
              <a:rPr lang="en-US" sz="1200" dirty="0" smtClean="0"/>
              <a:t>The Session Initiation Protocol (SIP) [RFC3261] provides users with the ability to initiate, manage, and terminate multimedia sessions.</a:t>
            </a:r>
          </a:p>
          <a:p>
            <a:pPr>
              <a:buNone/>
            </a:pPr>
            <a:r>
              <a:rPr lang="en-US" sz="1200" dirty="0" smtClean="0"/>
              <a:t>A SIP application is a program running on a SIP network element that provides some value-added function to a user. Many deployments have </a:t>
            </a:r>
          </a:p>
          <a:p>
            <a:pPr>
              <a:buNone/>
            </a:pPr>
            <a:r>
              <a:rPr lang="en-US" sz="1200" dirty="0" smtClean="0"/>
              <a:t>SIP applications in the SIP signaling path that get involved in the setup and management of these multimedia sessions. Third-Party Application </a:t>
            </a:r>
          </a:p>
          <a:p>
            <a:pPr>
              <a:buNone/>
            </a:pPr>
            <a:r>
              <a:rPr lang="en-US" sz="1200" dirty="0" smtClean="0"/>
              <a:t>might also be interested in interacting with User Agents and the setup of multimedia sessions.</a:t>
            </a:r>
          </a:p>
          <a:p>
            <a:pPr>
              <a:buNone/>
            </a:pPr>
            <a:r>
              <a:rPr lang="en-US" sz="1200" dirty="0" smtClean="0"/>
              <a:t>Some of these applications need a mechanism to remotely invoke some actions or/and monitor the invocation of actions on a SIP User Agent. </a:t>
            </a:r>
          </a:p>
          <a:p>
            <a:pPr>
              <a:buNone/>
            </a:pPr>
            <a:r>
              <a:rPr lang="en-US" sz="1200" dirty="0" smtClean="0"/>
              <a:t>SIP allows for the invocation of actions on a remote User Agent using the REFER method. The actions that can be invoked by the REFER </a:t>
            </a:r>
          </a:p>
          <a:p>
            <a:pPr>
              <a:buNone/>
            </a:pPr>
            <a:r>
              <a:rPr lang="en-US" sz="1200" dirty="0" smtClean="0"/>
              <a:t>method are limited, and there is a need for more actions by some SIP applications. The purpose of this WG is to evaluate the various available </a:t>
            </a:r>
          </a:p>
          <a:p>
            <a:pPr>
              <a:buNone/>
            </a:pPr>
            <a:r>
              <a:rPr lang="en-US" sz="1200" dirty="0" smtClean="0"/>
              <a:t>mechanisms or proposed mechanism and recommend one or more of them, or define a new mechanism if none of the available are good </a:t>
            </a:r>
          </a:p>
          <a:p>
            <a:pPr>
              <a:buNone/>
            </a:pPr>
            <a:r>
              <a:rPr lang="en-US" sz="1200" dirty="0" smtClean="0"/>
              <a:t>enough to address this need.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The work group will need to address the following:</a:t>
            </a:r>
          </a:p>
          <a:p>
            <a:pPr>
              <a:buNone/>
            </a:pPr>
            <a:r>
              <a:rPr lang="en-US" sz="1200" dirty="0" smtClean="0"/>
              <a:t>	Clearly answer the following questions:</a:t>
            </a:r>
          </a:p>
          <a:p>
            <a:pPr>
              <a:buNone/>
            </a:pPr>
            <a:r>
              <a:rPr lang="en-US" sz="1200" dirty="0" smtClean="0"/>
              <a:t>		a. What is "call control"?</a:t>
            </a:r>
          </a:p>
          <a:p>
            <a:pPr>
              <a:buNone/>
            </a:pPr>
            <a:r>
              <a:rPr lang="en-US" sz="1200" dirty="0" smtClean="0"/>
              <a:t>		b. What is "device control"?</a:t>
            </a:r>
          </a:p>
          <a:p>
            <a:pPr>
              <a:buNone/>
            </a:pPr>
            <a:r>
              <a:rPr lang="en-US" sz="1200" dirty="0" smtClean="0"/>
              <a:t>	* Will the new mechanism address "call control", "device control" or both?</a:t>
            </a:r>
          </a:p>
          <a:p>
            <a:pPr>
              <a:buNone/>
            </a:pPr>
            <a:r>
              <a:rPr lang="en-US" sz="1200" dirty="0" smtClean="0"/>
              <a:t>	* Will the new mechanism be a SIP or a non-SIP based mechanism?</a:t>
            </a:r>
          </a:p>
          <a:p>
            <a:pPr>
              <a:buNone/>
            </a:pPr>
            <a:r>
              <a:rPr lang="en-US" sz="1200" dirty="0" smtClean="0"/>
              <a:t>	*If a non-SIP mechanism is used, how to deal with the fact that some of these actions already covered by the SIP REFER method and  </a:t>
            </a:r>
          </a:p>
          <a:p>
            <a:pPr>
              <a:buNone/>
            </a:pPr>
            <a:r>
              <a:rPr lang="en-US" sz="1200" dirty="0" smtClean="0"/>
              <a:t>	   widely used in the industry</a:t>
            </a:r>
          </a:p>
          <a:p>
            <a:pPr>
              <a:buNone/>
            </a:pPr>
            <a:r>
              <a:rPr lang="en-US" sz="1200" dirty="0" smtClean="0"/>
              <a:t>	* Define a model for the actions</a:t>
            </a:r>
          </a:p>
          <a:p>
            <a:pPr>
              <a:buNone/>
            </a:pPr>
            <a:r>
              <a:rPr lang="en-US" sz="1200" dirty="0" smtClean="0"/>
              <a:t>	* Define a scope for the actions</a:t>
            </a:r>
          </a:p>
          <a:p>
            <a:pPr>
              <a:buNone/>
            </a:pPr>
            <a:r>
              <a:rPr lang="en-US" sz="1200" dirty="0" smtClean="0"/>
              <a:t>	* Define a set of initial actions that can be later extended, if needed.</a:t>
            </a:r>
          </a:p>
          <a:p>
            <a:pPr>
              <a:buNone/>
            </a:pPr>
            <a:r>
              <a:rPr lang="en-US" sz="1200" dirty="0" smtClean="0"/>
              <a:t>	* Others?</a:t>
            </a:r>
          </a:p>
          <a:p>
            <a:pPr>
              <a:buNone/>
            </a:pP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Background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SIP application is a program running on a SIP network element that provides some value-added function to a user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Some SIP applications are in the SIP signaling path of the User Agents it’s interacting with, while other applications are outside the SIP dialog between the User Agents.</a:t>
            </a:r>
          </a:p>
          <a:p>
            <a:r>
              <a:rPr lang="en-US" dirty="0" smtClean="0"/>
              <a:t>Some of these applications need a remote control </a:t>
            </a:r>
            <a:r>
              <a:rPr lang="en-US" dirty="0"/>
              <a:t>mechanism to allow these applications to </a:t>
            </a:r>
            <a:r>
              <a:rPr lang="en-US" dirty="0" smtClean="0"/>
              <a:t>invoke or monitor actions on a remote User Agent.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3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Use Case 1: Loosely Coupled Devices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collection </a:t>
            </a:r>
            <a:r>
              <a:rPr lang="en-US" dirty="0"/>
              <a:t>of loosely coupled </a:t>
            </a:r>
            <a:r>
              <a:rPr lang="en-US" dirty="0" smtClean="0"/>
              <a:t>SIP User </a:t>
            </a:r>
            <a:r>
              <a:rPr lang="en-US" dirty="0"/>
              <a:t>Agents which </a:t>
            </a:r>
            <a:r>
              <a:rPr lang="en-US" dirty="0" smtClean="0"/>
              <a:t>would </a:t>
            </a:r>
            <a:r>
              <a:rPr lang="en-US" dirty="0"/>
              <a:t>like to present a coordinated user experience.</a:t>
            </a:r>
            <a:endParaRPr lang="en-US" dirty="0" smtClean="0"/>
          </a:p>
          <a:p>
            <a:r>
              <a:rPr lang="en-US" dirty="0" smtClean="0"/>
              <a:t>All these devices are under the control of one user.</a:t>
            </a:r>
          </a:p>
          <a:p>
            <a:r>
              <a:rPr lang="en-US" dirty="0" smtClean="0"/>
              <a:t>These devices might have different capabilities, e.g. audio device and video device.</a:t>
            </a:r>
          </a:p>
          <a:p>
            <a:r>
              <a:rPr lang="en-US" dirty="0" smtClean="0"/>
              <a:t>The user is interested in using more than one device to participate in a conversation with a remote party.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742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Use Case 2: Proxy </a:t>
            </a:r>
            <a:r>
              <a:rPr lang="en-US" b="1" dirty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dirty="0"/>
              <a:t>wide range of third party or proxy </a:t>
            </a:r>
            <a:r>
              <a:rPr lang="en-US" dirty="0" smtClean="0"/>
              <a:t>applications need </a:t>
            </a:r>
            <a:r>
              <a:rPr lang="en-US" dirty="0"/>
              <a:t>to remotely control or influence a </a:t>
            </a:r>
            <a:r>
              <a:rPr lang="en-US" dirty="0" smtClean="0"/>
              <a:t>SIP User Agent, e.g. Contact Center environment.</a:t>
            </a:r>
          </a:p>
          <a:p>
            <a:r>
              <a:rPr lang="en-US" dirty="0"/>
              <a:t>The user </a:t>
            </a:r>
            <a:r>
              <a:rPr lang="en-US" dirty="0" smtClean="0"/>
              <a:t>might have multiple devices </a:t>
            </a:r>
            <a:r>
              <a:rPr lang="en-US" dirty="0"/>
              <a:t>and the proxy application is in the signaling path and aware of the activities on </a:t>
            </a:r>
            <a:r>
              <a:rPr lang="en-US" dirty="0" smtClean="0"/>
              <a:t>these devices.</a:t>
            </a:r>
          </a:p>
          <a:p>
            <a:r>
              <a:rPr lang="en-US" dirty="0" smtClean="0"/>
              <a:t>These third party or proxy applications are configured as trusted network elements.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240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Existing SIP Mechanism: REFER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SIP allows for the invocation of actions on a remote User Agent using the </a:t>
            </a:r>
            <a:r>
              <a:rPr lang="en-US" dirty="0" smtClean="0"/>
              <a:t>REFER </a:t>
            </a:r>
            <a:r>
              <a:rPr lang="en-US" dirty="0"/>
              <a:t>method.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actions that can be invoked by the REFER method are </a:t>
            </a:r>
            <a:r>
              <a:rPr lang="en-US" dirty="0" smtClean="0"/>
              <a:t>limited</a:t>
            </a:r>
            <a:r>
              <a:rPr lang="en-US" dirty="0"/>
              <a:t>, and there is a need for more actions by some of these SIP </a:t>
            </a:r>
            <a:r>
              <a:rPr lang="en-US" dirty="0" smtClean="0"/>
              <a:t>applications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279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Existing Actions available with REFER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Initiate </a:t>
            </a:r>
            <a:r>
              <a:rPr lang="en-US" dirty="0"/>
              <a:t>a call (rfc3515)</a:t>
            </a:r>
          </a:p>
          <a:p>
            <a:r>
              <a:rPr lang="en-US" dirty="0" smtClean="0"/>
              <a:t>Terminate </a:t>
            </a:r>
            <a:r>
              <a:rPr lang="en-US" dirty="0"/>
              <a:t>an active call (rfc5850)</a:t>
            </a:r>
          </a:p>
          <a:p>
            <a:r>
              <a:rPr lang="en-US" dirty="0" smtClean="0"/>
              <a:t>Drop </a:t>
            </a:r>
            <a:r>
              <a:rPr lang="en-US" dirty="0"/>
              <a:t>a user from a conference (rfc4579)</a:t>
            </a:r>
          </a:p>
          <a:p>
            <a:r>
              <a:rPr lang="en-US" dirty="0" smtClean="0"/>
              <a:t>Terminate </a:t>
            </a:r>
            <a:r>
              <a:rPr lang="en-US" dirty="0"/>
              <a:t>an outgoing </a:t>
            </a:r>
            <a:r>
              <a:rPr lang="en-US" dirty="0" smtClean="0"/>
              <a:t>ringing call</a:t>
            </a:r>
            <a:endParaRPr lang="en-US" dirty="0"/>
          </a:p>
          <a:p>
            <a:r>
              <a:rPr lang="en-US" dirty="0" smtClean="0"/>
              <a:t>Send </a:t>
            </a:r>
            <a:r>
              <a:rPr lang="en-US" dirty="0"/>
              <a:t>a SUBSCRIBE to a remote UA</a:t>
            </a:r>
          </a:p>
          <a:p>
            <a:r>
              <a:rPr lang="en-US" dirty="0" smtClean="0"/>
              <a:t>Send </a:t>
            </a:r>
            <a:r>
              <a:rPr lang="en-US" dirty="0"/>
              <a:t>a REFER to a remote UA</a:t>
            </a:r>
          </a:p>
          <a:p>
            <a:r>
              <a:rPr lang="en-US" dirty="0" smtClean="0"/>
              <a:t>And </a:t>
            </a:r>
            <a:r>
              <a:rPr lang="en-US" dirty="0"/>
              <a:t>much more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650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Needed Call </a:t>
            </a:r>
            <a:r>
              <a:rPr lang="en-US" b="1" dirty="0" smtClean="0"/>
              <a:t>Control Actions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Answer a call</a:t>
            </a:r>
          </a:p>
          <a:p>
            <a:r>
              <a:rPr lang="en-US" dirty="0" smtClean="0"/>
              <a:t>Decline a call</a:t>
            </a:r>
          </a:p>
          <a:p>
            <a:r>
              <a:rPr lang="en-US" dirty="0" smtClean="0"/>
              <a:t>Send a call to voicemail</a:t>
            </a:r>
          </a:p>
          <a:p>
            <a:r>
              <a:rPr lang="en-US" dirty="0" smtClean="0"/>
              <a:t>Hold a call</a:t>
            </a:r>
          </a:p>
          <a:p>
            <a:r>
              <a:rPr lang="en-US" dirty="0" smtClean="0"/>
              <a:t>Un-hold a call</a:t>
            </a:r>
          </a:p>
          <a:p>
            <a:r>
              <a:rPr lang="en-US" dirty="0" smtClean="0"/>
              <a:t>Conference</a:t>
            </a:r>
          </a:p>
          <a:p>
            <a:pPr lvl="1"/>
            <a:r>
              <a:rPr lang="en-US" dirty="0" smtClean="0"/>
              <a:t>Add</a:t>
            </a:r>
          </a:p>
          <a:p>
            <a:pPr lvl="1"/>
            <a:r>
              <a:rPr lang="en-US" dirty="0" smtClean="0"/>
              <a:t>Remove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57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Needed </a:t>
            </a:r>
            <a:r>
              <a:rPr lang="en-US" b="1" dirty="0" smtClean="0"/>
              <a:t>Device Control </a:t>
            </a:r>
            <a:r>
              <a:rPr lang="en-US" b="1" dirty="0"/>
              <a:t>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a specific transducer when </a:t>
            </a:r>
            <a:r>
              <a:rPr lang="en-US" dirty="0" smtClean="0"/>
              <a:t>initiating or answering a </a:t>
            </a:r>
            <a:r>
              <a:rPr lang="en-US" dirty="0"/>
              <a:t>call</a:t>
            </a:r>
          </a:p>
          <a:p>
            <a:r>
              <a:rPr lang="en-US" dirty="0"/>
              <a:t>Mute an active call</a:t>
            </a:r>
          </a:p>
          <a:p>
            <a:r>
              <a:rPr lang="en-US" dirty="0"/>
              <a:t>Un-mute an active </a:t>
            </a:r>
            <a:r>
              <a:rPr lang="en-US" dirty="0" smtClean="0"/>
              <a:t>call</a:t>
            </a:r>
          </a:p>
          <a:p>
            <a:r>
              <a:rPr lang="en-US" dirty="0" smtClean="0"/>
              <a:t>Ignore a call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785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Possible Solutions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 SIP-based mechanism for both Call and Device control</a:t>
            </a:r>
          </a:p>
          <a:p>
            <a:pPr lvl="1"/>
            <a:r>
              <a:rPr lang="en-US" dirty="0" smtClean="0"/>
              <a:t>E.g., REFER, INVOKE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SIP-Tunneling approach for both Call and Device control</a:t>
            </a:r>
          </a:p>
          <a:p>
            <a:pPr lvl="1"/>
            <a:r>
              <a:rPr lang="en-US" dirty="0" smtClean="0"/>
              <a:t>E.g., TR87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SIP-based mechanism for Call control and non-SIP-based protocol for Device control</a:t>
            </a:r>
          </a:p>
          <a:p>
            <a:pPr lvl="1"/>
            <a:r>
              <a:rPr lang="en-US" dirty="0" smtClean="0"/>
              <a:t>E.g., REFER or INVOKE for Call control</a:t>
            </a:r>
          </a:p>
          <a:p>
            <a:pPr lvl="1"/>
            <a:r>
              <a:rPr lang="en-US" dirty="0" smtClean="0"/>
              <a:t>E.g., BFCP-based protocol for Device control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non-SIP-based mechanism for both Call and Device control</a:t>
            </a:r>
          </a:p>
          <a:p>
            <a:pPr lvl="1"/>
            <a:r>
              <a:rPr lang="en-US" dirty="0" smtClean="0"/>
              <a:t>E.g., BFCP-based </a:t>
            </a:r>
            <a:r>
              <a:rPr lang="en-US" dirty="0"/>
              <a:t>protocol for </a:t>
            </a:r>
            <a:r>
              <a:rPr lang="en-US" dirty="0" smtClean="0"/>
              <a:t>both Call and Device </a:t>
            </a:r>
            <a:r>
              <a:rPr lang="en-US" dirty="0"/>
              <a:t>control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324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820</Words>
  <Application>Microsoft Macintosh PowerPoint</Application>
  <PresentationFormat>On-screen Show (4:3)</PresentationFormat>
  <Paragraphs>105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Remote Call/Device Control</vt:lpstr>
      <vt:lpstr>Background</vt:lpstr>
      <vt:lpstr>Use Case 1: Loosely Coupled Devices</vt:lpstr>
      <vt:lpstr>Use Case 2: Proxy Applications</vt:lpstr>
      <vt:lpstr>Existing SIP Mechanism: REFER</vt:lpstr>
      <vt:lpstr>Existing Actions available with REFER</vt:lpstr>
      <vt:lpstr>Needed Call Control Actions</vt:lpstr>
      <vt:lpstr>Needed Device Control Actions</vt:lpstr>
      <vt:lpstr>Possible Solutions</vt:lpstr>
      <vt:lpstr>Purpose of the WG</vt:lpstr>
      <vt:lpstr>Charter Proposal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Remote Call/Device Control</dc:title>
  <dc:creator>Rifaat</dc:creator>
  <cp:lastModifiedBy>Mary Barnes</cp:lastModifiedBy>
  <cp:revision>166</cp:revision>
  <dcterms:created xsi:type="dcterms:W3CDTF">2011-11-14T02:34:52Z</dcterms:created>
  <dcterms:modified xsi:type="dcterms:W3CDTF">2011-11-14T22:55:31Z</dcterms:modified>
</cp:coreProperties>
</file>