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76" r:id="rId4"/>
    <p:sldId id="277" r:id="rId5"/>
    <p:sldId id="278" r:id="rId6"/>
    <p:sldId id="269" r:id="rId7"/>
    <p:sldId id="289" r:id="rId8"/>
    <p:sldId id="283" r:id="rId9"/>
    <p:sldId id="28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488" y="-6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89397-679A-0C47-B6B0-C35937960777}" type="datetimeFigureOut">
              <a:rPr lang="en-US" smtClean="0"/>
              <a:t>11/17/11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27E352-4F4B-0F47-BC22-C6911FE46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1946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881E8E-BCF7-1F49-8B8E-B2FBF59EE309}" type="datetimeFigureOut">
              <a:rPr lang="en-US" smtClean="0"/>
              <a:t>11/17/11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0230CA-E93F-CA43-A82E-636F9C36E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701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3DDD-0A49-1040-A2A3-DEC2D5DDF61B}" type="datetime1">
              <a:rPr lang="en-US" smtClean="0"/>
              <a:t>11/17/11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525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38009-5D3D-2F47-906A-C8E4B4B7BBDD}" type="datetime1">
              <a:rPr lang="en-US" smtClean="0"/>
              <a:t>11/17/11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97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D0395-E838-9943-9435-6003956CFCA7}" type="datetime1">
              <a:rPr lang="en-US" smtClean="0"/>
              <a:t>11/17/11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941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C2D79-0F58-B546-9CBF-E75112E9506D}" type="datetime1">
              <a:rPr lang="en-US" smtClean="0"/>
              <a:t>11/17/11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56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9ED3F-DB4C-D64E-96A2-5E598BA1F225}" type="datetime1">
              <a:rPr lang="en-US" smtClean="0"/>
              <a:t>11/17/11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786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59796-45C8-174C-9972-5E027C996D43}" type="datetime1">
              <a:rPr lang="en-US" smtClean="0"/>
              <a:t>11/17/11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837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C0CB-B714-B942-A14A-60F6D225CD4D}" type="datetime1">
              <a:rPr lang="en-US" smtClean="0"/>
              <a:t>11/17/11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99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D0F8-9F13-104A-96C5-4923C8D5B507}" type="datetime1">
              <a:rPr lang="en-US" smtClean="0"/>
              <a:t>11/17/11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268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A6BC-9C15-0E46-9B07-9813720E33B1}" type="datetime1">
              <a:rPr lang="en-US" smtClean="0"/>
              <a:t>11/17/11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351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21E-327D-BD44-A948-A881C63A3DFC}" type="datetime1">
              <a:rPr lang="en-US" smtClean="0"/>
              <a:t>11/17/11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270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AA6FA-5184-2741-8BD8-6287AC71B9E4}" type="datetime1">
              <a:rPr lang="en-US" smtClean="0"/>
              <a:t>11/17/11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337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05DEC-0857-7C49-9023-86B1704B67FA}" type="datetime1">
              <a:rPr lang="en-US" smtClean="0"/>
              <a:t>11/17/11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7E67D-D9E6-7242-A4A1-1F1966F1D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54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ＭＳ Ｐゴシック" charset="0"/>
              </a:rPr>
              <a:t>#3: Protocol Document</a:t>
            </a:r>
            <a:br>
              <a:rPr lang="en-US" dirty="0">
                <a:solidFill>
                  <a:schemeClr val="tx2">
                    <a:lumMod val="50000"/>
                  </a:schemeClr>
                </a:solidFill>
                <a:cs typeface="ＭＳ Ｐゴシック" charset="0"/>
              </a:rPr>
            </a:br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  <a:cs typeface="ＭＳ Ｐゴシック" charset="0"/>
              </a:rPr>
              <a:t>(</a:t>
            </a:r>
            <a:r>
              <a:rPr lang="en-US" sz="3600" dirty="0" smtClean="0"/>
              <a:t>draft-</a:t>
            </a:r>
            <a:r>
              <a:rPr lang="en-US" sz="3600" dirty="0" err="1" smtClean="0"/>
              <a:t>ietf</a:t>
            </a:r>
            <a:r>
              <a:rPr lang="en-US" sz="3600" dirty="0" smtClean="0"/>
              <a:t>-drinks-</a:t>
            </a:r>
            <a:r>
              <a:rPr lang="en-US" sz="3600" dirty="0" err="1" smtClean="0"/>
              <a:t>spprov</a:t>
            </a:r>
            <a:r>
              <a:rPr lang="en-US" sz="3600" dirty="0" smtClean="0"/>
              <a:t>)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Presenter: Syed Ali</a:t>
            </a:r>
          </a:p>
          <a:p>
            <a:r>
              <a:rPr lang="en-U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(On behalf of the authors: Ken Cartwright, Syed Ali, Alex </a:t>
            </a:r>
            <a:r>
              <a:rPr lang="en-US" sz="20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Mayrhofer</a:t>
            </a:r>
            <a:r>
              <a:rPr lang="en-U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and Jean-Francois Mule)</a:t>
            </a:r>
            <a:endParaRPr lang="en-US" sz="20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994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Since IETF#81…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46902"/>
            <a:ext cx="8229600" cy="4131733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Re-organized “</a:t>
            </a:r>
            <a:r>
              <a:rPr lang="en-US" b="1" dirty="0" smtClean="0"/>
              <a:t>split</a:t>
            </a:r>
            <a:r>
              <a:rPr lang="en-US" dirty="0" smtClean="0"/>
              <a:t>” between the documents, following the interim</a:t>
            </a:r>
          </a:p>
          <a:p>
            <a:pPr lvl="1">
              <a:buFont typeface="Wingdings" pitchFamily="2" charset="2"/>
              <a:buChar char="ü"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Updated the </a:t>
            </a:r>
            <a:r>
              <a:rPr lang="en-US" b="1" dirty="0" smtClean="0"/>
              <a:t>security </a:t>
            </a:r>
            <a:r>
              <a:rPr lang="en-US" dirty="0" smtClean="0"/>
              <a:t>section, based on comments and discussions</a:t>
            </a:r>
          </a:p>
          <a:p>
            <a:pPr>
              <a:buFont typeface="Wingdings" pitchFamily="2" charset="2"/>
              <a:buChar char="ü"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Addressed </a:t>
            </a:r>
            <a:r>
              <a:rPr lang="en-US" b="1" dirty="0" smtClean="0"/>
              <a:t>data validation </a:t>
            </a:r>
            <a:r>
              <a:rPr lang="en-US" dirty="0" smtClean="0"/>
              <a:t>by defining constraints </a:t>
            </a:r>
            <a:r>
              <a:rPr lang="en-US" dirty="0"/>
              <a:t>for the </a:t>
            </a:r>
            <a:r>
              <a:rPr lang="en-US" dirty="0" smtClean="0"/>
              <a:t>schema</a:t>
            </a:r>
            <a:endParaRPr lang="en-US" dirty="0"/>
          </a:p>
          <a:p>
            <a:pPr>
              <a:buFont typeface="Wingdings" pitchFamily="2" charset="2"/>
              <a:buChar char="ü"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Re-introduced the </a:t>
            </a:r>
            <a:r>
              <a:rPr lang="en-US" b="1" dirty="0" smtClean="0"/>
              <a:t>Registrar ID</a:t>
            </a:r>
            <a:r>
              <a:rPr lang="en-US" dirty="0" smtClean="0"/>
              <a:t> (‘</a:t>
            </a:r>
            <a:r>
              <a:rPr lang="en-US" dirty="0" err="1" smtClean="0"/>
              <a:t>rar</a:t>
            </a:r>
            <a:r>
              <a:rPr lang="en-US" dirty="0" smtClean="0"/>
              <a:t>’) as part of the </a:t>
            </a:r>
            <a:r>
              <a:rPr lang="en-US" dirty="0" err="1" smtClean="0"/>
              <a:t>BasicObjType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Incorporated </a:t>
            </a:r>
            <a:r>
              <a:rPr lang="en-US" b="1" dirty="0" err="1" smtClean="0"/>
              <a:t>xsd:token</a:t>
            </a:r>
            <a:r>
              <a:rPr lang="en-US" dirty="0" smtClean="0"/>
              <a:t> (for identifiers) instead of </a:t>
            </a:r>
            <a:r>
              <a:rPr lang="en-US" dirty="0" err="1" smtClean="0"/>
              <a:t>xsd:string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Removed </a:t>
            </a:r>
            <a:r>
              <a:rPr lang="en-US" b="1" dirty="0" smtClean="0"/>
              <a:t>Examples </a:t>
            </a:r>
            <a:r>
              <a:rPr lang="en-US" dirty="0" smtClean="0"/>
              <a:t>(this is now in the </a:t>
            </a:r>
            <a:r>
              <a:rPr lang="en-US" dirty="0"/>
              <a:t>transport </a:t>
            </a:r>
            <a:r>
              <a:rPr lang="en-US" dirty="0" smtClean="0"/>
              <a:t>document)</a:t>
            </a:r>
            <a:endParaRPr lang="en-US" dirty="0"/>
          </a:p>
          <a:p>
            <a:pPr>
              <a:buFont typeface="Wingdings" pitchFamily="2" charset="2"/>
              <a:buChar char="ü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097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Document Reorganization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085"/>
            <a:ext cx="2624667" cy="685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Before: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88934" y="1265769"/>
            <a:ext cx="2624667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 smtClean="0"/>
              <a:t>After: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235802" y="1703933"/>
            <a:ext cx="0" cy="45190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2</a:t>
            </a:fld>
            <a:endParaRPr lang="en-US"/>
          </a:p>
        </p:txBody>
      </p:sp>
      <p:pic>
        <p:nvPicPr>
          <p:cNvPr id="9" name="Picture 8" descr="sppp_slides_pics_befor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359" y="2115180"/>
            <a:ext cx="1668023" cy="3756877"/>
          </a:xfrm>
          <a:prstGeom prst="rect">
            <a:avLst/>
          </a:prstGeom>
        </p:spPr>
      </p:pic>
      <p:pic>
        <p:nvPicPr>
          <p:cNvPr id="12" name="Picture 11" descr="sppp_slides_pics_aft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870" y="1517663"/>
            <a:ext cx="1714590" cy="4705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723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The Idea…</a:t>
            </a:r>
            <a:endParaRPr lang="en-US" sz="4000" b="1" dirty="0"/>
          </a:p>
        </p:txBody>
      </p:sp>
      <p:pic>
        <p:nvPicPr>
          <p:cNvPr id="15" name="Content Placeholder 14" descr="sppp_slides_pics_effec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110" r="-15110"/>
          <a:stretch>
            <a:fillRect/>
          </a:stretch>
        </p:blipFill>
        <p:spPr>
          <a:xfrm>
            <a:off x="1066800" y="1932899"/>
            <a:ext cx="7162800" cy="3939264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466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b="1" dirty="0"/>
              <a:t>Schema-specific Changes…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2624667" cy="685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Before: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758268" y="1600201"/>
            <a:ext cx="2624667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 smtClean="0"/>
              <a:t>After: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4801" y="2664310"/>
            <a:ext cx="392853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&lt;</a:t>
            </a:r>
            <a:r>
              <a:rPr lang="en-US" dirty="0" err="1"/>
              <a:t>complexType</a:t>
            </a:r>
            <a:r>
              <a:rPr lang="en-US" dirty="0"/>
              <a:t> name="</a:t>
            </a:r>
            <a:r>
              <a:rPr lang="en-US" dirty="0" err="1"/>
              <a:t>ObjKeyType</a:t>
            </a:r>
            <a:r>
              <a:rPr lang="en-US" dirty="0"/>
              <a:t>"&gt;</a:t>
            </a:r>
            <a:br>
              <a:rPr lang="en-US" dirty="0"/>
            </a:br>
            <a:r>
              <a:rPr lang="en-US" dirty="0"/>
              <a:t>    &lt;sequence&gt;</a:t>
            </a:r>
            <a:br>
              <a:rPr lang="en-US" dirty="0"/>
            </a:br>
            <a:r>
              <a:rPr lang="en-US" b="1" dirty="0"/>
              <a:t>      &lt;element name="</a:t>
            </a:r>
            <a:r>
              <a:rPr lang="en-US" b="1" dirty="0" smtClean="0"/>
              <a:t>rant”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      type</a:t>
            </a:r>
            <a:r>
              <a:rPr lang="en-US" b="1" dirty="0"/>
              <a:t>="</a:t>
            </a:r>
            <a:r>
              <a:rPr lang="en-US" b="1" dirty="0" err="1"/>
              <a:t>spppb:OrgIdType</a:t>
            </a:r>
            <a:r>
              <a:rPr lang="en-US" b="1" dirty="0"/>
              <a:t>"/&gt;</a:t>
            </a:r>
            <a:br>
              <a:rPr lang="en-US" b="1" dirty="0"/>
            </a:br>
            <a:r>
              <a:rPr lang="en-US" b="1" dirty="0"/>
              <a:t>      &lt;element name="</a:t>
            </a:r>
            <a:r>
              <a:rPr lang="en-US" b="1" dirty="0" smtClean="0"/>
              <a:t>name”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      type</a:t>
            </a:r>
            <a:r>
              <a:rPr lang="en-US" b="1" dirty="0"/>
              <a:t>="</a:t>
            </a:r>
            <a:r>
              <a:rPr lang="en-US" b="1" dirty="0" err="1"/>
              <a:t>spppb:ObjNameType</a:t>
            </a:r>
            <a:r>
              <a:rPr lang="en-US" b="1" dirty="0"/>
              <a:t>"/&gt;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   &lt;/sequence&gt;</a:t>
            </a:r>
            <a:br>
              <a:rPr lang="en-US" dirty="0"/>
            </a:br>
            <a:r>
              <a:rPr lang="en-US" dirty="0"/>
              <a:t>  &lt;/</a:t>
            </a:r>
            <a:r>
              <a:rPr lang="en-US" dirty="0" err="1"/>
              <a:t>complexType</a:t>
            </a:r>
            <a:r>
              <a:rPr lang="en-US" dirty="0"/>
              <a:t>&gt;</a:t>
            </a:r>
          </a:p>
        </p:txBody>
      </p:sp>
      <p:sp>
        <p:nvSpPr>
          <p:cNvPr id="9" name="Rectangle 8"/>
          <p:cNvSpPr/>
          <p:nvPr/>
        </p:nvSpPr>
        <p:spPr>
          <a:xfrm>
            <a:off x="4233334" y="2647077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	&lt;</a:t>
            </a:r>
            <a:r>
              <a:rPr lang="en-US" dirty="0" err="1"/>
              <a:t>complexType</a:t>
            </a:r>
            <a:r>
              <a:rPr lang="en-US" dirty="0"/>
              <a:t> name="</a:t>
            </a:r>
            <a:r>
              <a:rPr lang="en-US" dirty="0" err="1" smtClean="0"/>
              <a:t>ObjKeyType</a:t>
            </a:r>
            <a:r>
              <a:rPr lang="en-US" dirty="0" smtClean="0"/>
              <a:t>”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   </a:t>
            </a:r>
            <a:r>
              <a:rPr lang="en-US" b="1" dirty="0" smtClean="0"/>
              <a:t>abstract</a:t>
            </a:r>
            <a:r>
              <a:rPr lang="en-US" b="1" dirty="0"/>
              <a:t>="true"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		&lt;annotation&gt;</a:t>
            </a:r>
            <a:br>
              <a:rPr lang="en-US" dirty="0"/>
            </a:br>
            <a:r>
              <a:rPr lang="en-US" dirty="0"/>
              <a:t>			&lt;documentation&gt;</a:t>
            </a:r>
            <a:br>
              <a:rPr lang="en-US" dirty="0"/>
            </a:br>
            <a:r>
              <a:rPr lang="en-US" dirty="0" smtClean="0"/>
              <a:t>         -</a:t>
            </a:r>
            <a:r>
              <a:rPr lang="en-US" dirty="0"/>
              <a:t>--- Generic type that represents the 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           key </a:t>
            </a:r>
            <a:r>
              <a:rPr lang="en-US" dirty="0"/>
              <a:t>for various objects in SPPP. ----</a:t>
            </a:r>
            <a:br>
              <a:rPr lang="en-US" dirty="0"/>
            </a:br>
            <a:r>
              <a:rPr lang="en-US" dirty="0"/>
              <a:t>     			&lt;/documentation&gt;</a:t>
            </a:r>
            <a:br>
              <a:rPr lang="en-US" dirty="0"/>
            </a:br>
            <a:r>
              <a:rPr lang="en-US" dirty="0"/>
              <a:t>		&lt;/annotation&gt;</a:t>
            </a:r>
            <a:br>
              <a:rPr lang="en-US" dirty="0"/>
            </a:br>
            <a:r>
              <a:rPr lang="en-US" dirty="0"/>
              <a:t>	&lt;/</a:t>
            </a:r>
            <a:r>
              <a:rPr lang="en-US" dirty="0" err="1"/>
              <a:t>complexType</a:t>
            </a:r>
            <a:r>
              <a:rPr lang="en-US" dirty="0"/>
              <a:t>&gt;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419601" y="2286001"/>
            <a:ext cx="0" cy="39369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748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b="1" dirty="0"/>
              <a:t>Operations and Object Identity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Concrete  structure of all the SPPP operations (the “verbs” ) delegated to the transport specification.</a:t>
            </a:r>
          </a:p>
          <a:p>
            <a:pPr lvl="1"/>
            <a:r>
              <a:rPr lang="en-US" sz="2600" dirty="0" smtClean="0"/>
              <a:t>Operations specified in normative </a:t>
            </a:r>
            <a:r>
              <a:rPr lang="en-US" sz="2400" dirty="0" smtClean="0"/>
              <a:t>text in the protocol document.</a:t>
            </a:r>
          </a:p>
          <a:p>
            <a:pPr lvl="1"/>
            <a:endParaRPr lang="en-US" sz="2400" dirty="0" smtClean="0"/>
          </a:p>
          <a:p>
            <a:r>
              <a:rPr lang="en-US" dirty="0" smtClean="0"/>
              <a:t>Concrete structure of the object identity (the object “key”) for all the SPPP objects delegated to the transport specification.</a:t>
            </a:r>
            <a:endParaRPr lang="en-US" sz="2800" dirty="0" smtClean="0"/>
          </a:p>
          <a:p>
            <a:pPr lvl="1"/>
            <a:r>
              <a:rPr lang="en-US" sz="2600" dirty="0" smtClean="0"/>
              <a:t>Object identity attributes specified in normative text in the protocol document.</a:t>
            </a:r>
          </a:p>
          <a:p>
            <a:pPr lvl="1"/>
            <a:r>
              <a:rPr lang="en-US" sz="2600" dirty="0" smtClean="0"/>
              <a:t>Object identity structure defined in an abstract form in the protocol document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55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Response Types and Codes</a:t>
            </a:r>
            <a:r>
              <a:rPr lang="en-US" sz="4000" b="1" dirty="0"/>
              <a:t>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Response </a:t>
            </a:r>
            <a:r>
              <a:rPr lang="en-US" sz="2400" dirty="0"/>
              <a:t>Types normatively defined  in the protocol </a:t>
            </a:r>
            <a:r>
              <a:rPr lang="en-US" sz="2400" dirty="0" smtClean="0"/>
              <a:t>document in a transport-independent fashion 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dirty="0" smtClean="0"/>
              <a:t> | </a:t>
            </a:r>
            <a:r>
              <a:rPr lang="en-US" sz="1800" dirty="0"/>
              <a:t>Response Type       	 | Description                          	   		      		|</a:t>
            </a:r>
            <a:br>
              <a:rPr lang="en-US" sz="1800" dirty="0"/>
            </a:br>
            <a:r>
              <a:rPr lang="en-US" sz="1800" dirty="0"/>
              <a:t>   </a:t>
            </a:r>
            <a:r>
              <a:rPr lang="en-US" sz="1800" dirty="0" smtClean="0"/>
              <a:t>+-------------------------------+-------------------------------------------------------------</a:t>
            </a:r>
            <a:r>
              <a:rPr lang="en-US" sz="1800" dirty="0"/>
              <a:t>	+</a:t>
            </a:r>
            <a:br>
              <a:rPr lang="en-US" sz="1800" dirty="0"/>
            </a:br>
            <a:r>
              <a:rPr lang="en-US" sz="1800" dirty="0"/>
              <a:t>   | Request Succeeded    </a:t>
            </a:r>
            <a:r>
              <a:rPr lang="en-US" sz="1800" dirty="0" smtClean="0"/>
              <a:t>  | </a:t>
            </a:r>
            <a:r>
              <a:rPr lang="en-US" sz="1800" dirty="0"/>
              <a:t>Any conforming specification MUST define a  	|</a:t>
            </a:r>
            <a:br>
              <a:rPr lang="en-US" sz="1800" dirty="0"/>
            </a:br>
            <a:r>
              <a:rPr lang="en-US" sz="1800" dirty="0"/>
              <a:t>   |                     		   </a:t>
            </a:r>
            <a:r>
              <a:rPr lang="en-US" sz="1800" dirty="0" smtClean="0"/>
              <a:t>      | </a:t>
            </a:r>
            <a:r>
              <a:rPr lang="en-US" sz="1800" dirty="0"/>
              <a:t>response to indicate that a given request        	|</a:t>
            </a:r>
            <a:br>
              <a:rPr lang="en-US" sz="1800" dirty="0"/>
            </a:br>
            <a:r>
              <a:rPr lang="en-US" sz="1800" dirty="0"/>
              <a:t>   |                     		   </a:t>
            </a:r>
            <a:r>
              <a:rPr lang="en-US" sz="1800" dirty="0" smtClean="0"/>
              <a:t>      | </a:t>
            </a:r>
            <a:r>
              <a:rPr lang="en-US" sz="1800" dirty="0"/>
              <a:t>succeeded. 							  	|</a:t>
            </a:r>
            <a:br>
              <a:rPr lang="en-US" sz="1800" dirty="0"/>
            </a:br>
            <a:endParaRPr lang="en-US" sz="1800" dirty="0"/>
          </a:p>
          <a:p>
            <a:r>
              <a:rPr lang="en-US" sz="2400" dirty="0"/>
              <a:t>Concrete structure of the SPPP responses for all SPPP operations delegated to transport document.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36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000" b="1" dirty="0"/>
              <a:t>Security Considerations (now) Addressed…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97101"/>
            <a:ext cx="8229600" cy="294640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charset="2"/>
              <a:buChar char="ü"/>
            </a:pPr>
            <a:r>
              <a:rPr lang="en-US" dirty="0"/>
              <a:t>Non-repudiation (RFC </a:t>
            </a:r>
            <a:r>
              <a:rPr lang="en-US" dirty="0" smtClean="0"/>
              <a:t>4949)</a:t>
            </a:r>
          </a:p>
          <a:p>
            <a:pPr>
              <a:buFont typeface="Wingdings" charset="2"/>
              <a:buChar char="ü"/>
            </a:pPr>
            <a:endParaRPr lang="en-US" dirty="0" smtClean="0"/>
          </a:p>
          <a:p>
            <a:pPr>
              <a:buFont typeface="Wingdings" charset="2"/>
              <a:buChar char="ü"/>
            </a:pPr>
            <a:r>
              <a:rPr lang="en-US" dirty="0" smtClean="0"/>
              <a:t>Information disclosure</a:t>
            </a:r>
          </a:p>
          <a:p>
            <a:pPr>
              <a:buFont typeface="Wingdings" charset="2"/>
              <a:buChar char="ü"/>
            </a:pPr>
            <a:endParaRPr lang="en-US" dirty="0" smtClean="0"/>
          </a:p>
          <a:p>
            <a:pPr>
              <a:buFont typeface="Wingdings" charset="2"/>
              <a:buChar char="ü"/>
            </a:pPr>
            <a:r>
              <a:rPr lang="en-US" dirty="0" smtClean="0"/>
              <a:t>Replay attacks</a:t>
            </a:r>
          </a:p>
          <a:p>
            <a:pPr>
              <a:buFont typeface="Wingdings" charset="2"/>
              <a:buChar char="ü"/>
            </a:pPr>
            <a:endParaRPr lang="en-US" dirty="0" smtClean="0"/>
          </a:p>
          <a:p>
            <a:pPr>
              <a:buFont typeface="Wingdings" charset="2"/>
              <a:buChar char="ü"/>
            </a:pPr>
            <a:r>
              <a:rPr lang="en-US" dirty="0" smtClean="0"/>
              <a:t>Man-in-the-middle attacks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097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b="1" dirty="0"/>
              <a:t>TBDs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08201"/>
            <a:ext cx="8229600" cy="2971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Terminology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.g., remove </a:t>
            </a:r>
            <a:r>
              <a:rPr lang="en-US" dirty="0"/>
              <a:t>the prefix “</a:t>
            </a:r>
            <a:r>
              <a:rPr lang="en-US" dirty="0" err="1"/>
              <a:t>sppp</a:t>
            </a:r>
            <a:r>
              <a:rPr lang="en-US" dirty="0"/>
              <a:t>” from name of the XML structures in transport document</a:t>
            </a:r>
            <a:endParaRPr lang="en-US" dirty="0" smtClean="0">
              <a:solidFill>
                <a:srgbClr val="C00000"/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Internationalization</a:t>
            </a:r>
            <a:endParaRPr lang="en-US" dirty="0"/>
          </a:p>
          <a:p>
            <a:pPr lvl="1"/>
            <a:r>
              <a:rPr lang="en-US" dirty="0" smtClean="0"/>
              <a:t>See mailing list for more information</a:t>
            </a:r>
          </a:p>
          <a:p>
            <a:pPr lvl="1"/>
            <a:endParaRPr lang="en-US" dirty="0"/>
          </a:p>
          <a:p>
            <a:r>
              <a:rPr lang="en-US" dirty="0"/>
              <a:t>Editorial </a:t>
            </a:r>
            <a:r>
              <a:rPr lang="en-US" dirty="0" smtClean="0"/>
              <a:t>nits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E67D-D9E6-7242-A4A1-1F1966F1D7F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07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909</TotalTime>
  <Words>295</Words>
  <Application>Microsoft Macintosh PowerPoint</Application>
  <PresentationFormat>On-screen Show (4:3)</PresentationFormat>
  <Paragraphs>63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#3: Protocol Document (draft-ietf-drinks-spprov)</vt:lpstr>
      <vt:lpstr>Since IETF#81…</vt:lpstr>
      <vt:lpstr>Document Reorganization</vt:lpstr>
      <vt:lpstr>The Idea…</vt:lpstr>
      <vt:lpstr>Schema-specific Changes…</vt:lpstr>
      <vt:lpstr>Operations and Object Identity</vt:lpstr>
      <vt:lpstr>Response Types and Codes…</vt:lpstr>
      <vt:lpstr>Security Considerations (now) Addressed…</vt:lpstr>
      <vt:lpstr>TBDs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draft-ietf-drinks-spprov</dc:title>
  <dc:creator>Neustar</dc:creator>
  <cp:lastModifiedBy>Neustar</cp:lastModifiedBy>
  <cp:revision>37</cp:revision>
  <dcterms:created xsi:type="dcterms:W3CDTF">2011-11-14T22:42:18Z</dcterms:created>
  <dcterms:modified xsi:type="dcterms:W3CDTF">2011-11-17T16:50:03Z</dcterms:modified>
</cp:coreProperties>
</file>