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0" r:id="rId2"/>
    <p:sldId id="271" r:id="rId3"/>
    <p:sldId id="291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64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9397-679A-0C47-B6B0-C35937960777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7E352-4F4B-0F47-BC22-C6911FE46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946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81E8E-BCF7-1F49-8B8E-B2FBF59EE309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230CA-E93F-CA43-A82E-636F9C36E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0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3DDD-0A49-1040-A2A3-DEC2D5DDF61B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2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009-5D3D-2F47-906A-C8E4B4B7BBDD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0395-E838-9943-9435-6003956CFCA7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41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2D79-0F58-B546-9CBF-E75112E9506D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5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ED3F-DB4C-D64E-96A2-5E598BA1F225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8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9796-45C8-174C-9972-5E027C996D43}" type="datetime1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3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C0CB-B714-B942-A14A-60F6D225CD4D}" type="datetime1">
              <a:rPr lang="en-US" smtClean="0"/>
              <a:t>11/17/11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9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F8-9F13-104A-96C5-4923C8D5B507}" type="datetime1">
              <a:rPr lang="en-US" smtClean="0"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6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A6BC-9C15-0E46-9B07-9813720E33B1}" type="datetime1">
              <a:rPr lang="en-US" smtClean="0"/>
              <a:t>11/17/11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5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21E-327D-BD44-A948-A881C63A3DFC}" type="datetime1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7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A6FA-5184-2741-8BD8-6287AC71B9E4}" type="datetime1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3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05DEC-0857-7C49-9023-86B1704B67FA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4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2">
                    <a:lumMod val="50000"/>
                  </a:schemeClr>
                </a:solidFill>
                <a:cs typeface="ＭＳ Ｐゴシック" charset="0"/>
              </a:rPr>
              <a:t>#4: Transport Document</a:t>
            </a:r>
            <a:br>
              <a:rPr lang="en-US" sz="4000" b="1" dirty="0">
                <a:solidFill>
                  <a:schemeClr val="tx2">
                    <a:lumMod val="50000"/>
                  </a:schemeClr>
                </a:solidFill>
                <a:cs typeface="ＭＳ Ｐゴシック" charset="0"/>
              </a:rPr>
            </a:br>
            <a:r>
              <a:rPr lang="en-US" sz="4000" dirty="0">
                <a:solidFill>
                  <a:schemeClr val="tx2">
                    <a:lumMod val="50000"/>
                  </a:schemeClr>
                </a:solidFill>
                <a:cs typeface="ＭＳ Ｐゴシック" charset="0"/>
              </a:rPr>
              <a:t>(</a:t>
            </a:r>
            <a:r>
              <a:rPr lang="en-US" sz="3600" dirty="0" smtClean="0"/>
              <a:t>draft</a:t>
            </a:r>
            <a:r>
              <a:rPr lang="en-US" sz="3600" dirty="0"/>
              <a:t>-</a:t>
            </a:r>
            <a:r>
              <a:rPr lang="en-US" sz="3600" dirty="0" err="1"/>
              <a:t>ietf</a:t>
            </a:r>
            <a:r>
              <a:rPr lang="en-US" sz="3600" dirty="0"/>
              <a:t>-drinks-</a:t>
            </a:r>
            <a:r>
              <a:rPr lang="en-US" sz="3600" dirty="0" err="1"/>
              <a:t>sppp</a:t>
            </a:r>
            <a:r>
              <a:rPr lang="en-US" sz="3600" dirty="0"/>
              <a:t>-over-</a:t>
            </a:r>
            <a:r>
              <a:rPr lang="en-US" sz="3600" dirty="0" smtClean="0"/>
              <a:t>soap)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Presenter: Syed Ali</a:t>
            </a:r>
          </a:p>
          <a:p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(On behalf of the author: Ken Cartwright)</a:t>
            </a:r>
            <a:endParaRPr lang="en-US" sz="2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87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1" indent="-342900">
              <a:buFont typeface="Wingdings" pitchFamily="2" charset="2"/>
              <a:buChar char="ü"/>
            </a:pPr>
            <a:r>
              <a:rPr lang="en-US" sz="2000" dirty="0"/>
              <a:t>C</a:t>
            </a:r>
            <a:r>
              <a:rPr lang="en-US" sz="2000" dirty="0" smtClean="0"/>
              <a:t>oncrete </a:t>
            </a:r>
            <a:r>
              <a:rPr lang="en-US" sz="2000" dirty="0"/>
              <a:t>structure for all the SPPP </a:t>
            </a:r>
            <a:r>
              <a:rPr lang="en-US" sz="2000" dirty="0" smtClean="0"/>
              <a:t>operations</a:t>
            </a:r>
            <a:endParaRPr lang="en-US" sz="2000" dirty="0"/>
          </a:p>
          <a:p>
            <a:pPr marL="342900" lvl="1" indent="-342900">
              <a:buFont typeface="Wingdings" pitchFamily="2" charset="2"/>
              <a:buChar char="ü"/>
            </a:pPr>
            <a:endParaRPr lang="en-US" sz="2000" dirty="0" smtClean="0"/>
          </a:p>
          <a:p>
            <a:pPr marL="342900" lvl="1" indent="-342900">
              <a:buFont typeface="Wingdings" pitchFamily="2" charset="2"/>
              <a:buChar char="ü"/>
            </a:pPr>
            <a:r>
              <a:rPr lang="en-US" sz="2000" dirty="0" smtClean="0"/>
              <a:t>Concrete </a:t>
            </a:r>
            <a:r>
              <a:rPr lang="en-US" sz="2000" dirty="0"/>
              <a:t>structure of the object identity for all the SPPP </a:t>
            </a:r>
            <a:r>
              <a:rPr lang="en-US" sz="2000" dirty="0" smtClean="0"/>
              <a:t>objects</a:t>
            </a:r>
            <a:endParaRPr lang="en-US" sz="2000" dirty="0"/>
          </a:p>
          <a:p>
            <a:pPr marL="342900" lvl="1" indent="-342900">
              <a:buFont typeface="Wingdings" pitchFamily="2" charset="2"/>
              <a:buChar char="ü"/>
            </a:pPr>
            <a:endParaRPr lang="en-US" sz="2000" dirty="0" smtClean="0"/>
          </a:p>
          <a:p>
            <a:pPr marL="342900" lvl="1" indent="-342900">
              <a:buFont typeface="Wingdings" pitchFamily="2" charset="2"/>
              <a:buChar char="ü"/>
            </a:pPr>
            <a:r>
              <a:rPr lang="en-US" sz="2000" dirty="0" smtClean="0"/>
              <a:t>Specific </a:t>
            </a:r>
            <a:r>
              <a:rPr lang="en-US" sz="2000" dirty="0"/>
              <a:t>Response Codes and Messages supported by the </a:t>
            </a:r>
            <a:r>
              <a:rPr lang="en-US" sz="2000" dirty="0" smtClean="0"/>
              <a:t>transport</a:t>
            </a:r>
          </a:p>
          <a:p>
            <a:pPr marL="342900" lvl="1" indent="-342900">
              <a:buFont typeface="Wingdings" pitchFamily="2" charset="2"/>
              <a:buChar char="ü"/>
            </a:pPr>
            <a:endParaRPr lang="en-US" sz="2000" dirty="0" smtClean="0"/>
          </a:p>
          <a:p>
            <a:pPr marL="342900" lvl="1" indent="-342900">
              <a:buFont typeface="Wingdings" pitchFamily="2" charset="2"/>
              <a:buChar char="ü"/>
            </a:pPr>
            <a:r>
              <a:rPr lang="en-US" sz="2000" dirty="0" smtClean="0"/>
              <a:t>Concrete structure to encapsulate the responses of all SPPP operations </a:t>
            </a:r>
          </a:p>
          <a:p>
            <a:pPr>
              <a:buFont typeface="Wingdings" pitchFamily="2" charset="2"/>
              <a:buChar char="ü"/>
            </a:pP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Included section on specific examples of “over the wire” SOAP based SPPP request and responses (previously in the protocol document)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5485780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All of the above are In </a:t>
            </a:r>
            <a:r>
              <a:rPr lang="en-US" sz="2400" b="1" dirty="0">
                <a:latin typeface="+mj-lt"/>
              </a:rPr>
              <a:t>conformance with the requirements in the protocol </a:t>
            </a:r>
            <a:r>
              <a:rPr lang="en-US" sz="2400" b="1" dirty="0" smtClean="0">
                <a:latin typeface="+mj-lt"/>
              </a:rPr>
              <a:t>I-D.</a:t>
            </a:r>
            <a:endParaRPr lang="en-US" sz="2400" b="1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3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 </a:t>
            </a:r>
            <a:r>
              <a:rPr lang="en-US" b="1" dirty="0"/>
              <a:t>Identity </a:t>
            </a:r>
            <a:r>
              <a:rPr lang="en-US" b="1" dirty="0" smtClean="0"/>
              <a:t>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&lt;</a:t>
            </a:r>
            <a:r>
              <a:rPr lang="en-US" sz="2400" dirty="0" err="1"/>
              <a:t>complexType</a:t>
            </a:r>
            <a:r>
              <a:rPr lang="en-US" sz="2400" dirty="0"/>
              <a:t> name="</a:t>
            </a:r>
            <a:r>
              <a:rPr lang="en-US" sz="2400" dirty="0" err="1"/>
              <a:t>ObjKeyType</a:t>
            </a:r>
            <a:r>
              <a:rPr lang="en-US" sz="2400" dirty="0"/>
              <a:t>"&gt;</a:t>
            </a:r>
            <a:br>
              <a:rPr lang="en-US" sz="2400" dirty="0"/>
            </a:br>
            <a:r>
              <a:rPr lang="en-US" sz="2400" dirty="0"/>
              <a:t>    &lt;</a:t>
            </a:r>
            <a:r>
              <a:rPr lang="en-US" sz="2400" dirty="0" err="1"/>
              <a:t>complexContent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&lt;extension base="</a:t>
            </a:r>
            <a:r>
              <a:rPr lang="en-US" sz="2400" dirty="0" err="1"/>
              <a:t>spppb:ObjKeyType</a:t>
            </a:r>
            <a:r>
              <a:rPr lang="en-US" sz="2400" dirty="0"/>
              <a:t>"&gt;</a:t>
            </a:r>
            <a:br>
              <a:rPr lang="en-US" sz="2400" dirty="0"/>
            </a:br>
            <a:r>
              <a:rPr lang="en-US" sz="2400" dirty="0"/>
              <a:t>      &lt;sequence&gt;</a:t>
            </a:r>
            <a:br>
              <a:rPr lang="en-US" sz="2400" dirty="0"/>
            </a:br>
            <a:r>
              <a:rPr lang="en-US" sz="2400" dirty="0"/>
              <a:t>       &lt;element name="rant" type="</a:t>
            </a:r>
            <a:r>
              <a:rPr lang="en-US" sz="2400" dirty="0" err="1"/>
              <a:t>spppb:OrgIdType</a:t>
            </a:r>
            <a:r>
              <a:rPr lang="en-US" sz="2400" dirty="0"/>
              <a:t>"/&gt;</a:t>
            </a:r>
            <a:br>
              <a:rPr lang="en-US" sz="2400" dirty="0"/>
            </a:br>
            <a:r>
              <a:rPr lang="en-US" sz="2400" dirty="0"/>
              <a:t>       &lt;element name="name" type="</a:t>
            </a:r>
            <a:r>
              <a:rPr lang="en-US" sz="2400" dirty="0" err="1"/>
              <a:t>spppb:ObjNameType</a:t>
            </a:r>
            <a:r>
              <a:rPr lang="en-US" sz="2400" dirty="0"/>
              <a:t>"/&gt;</a:t>
            </a:r>
            <a:br>
              <a:rPr lang="en-US" sz="2400" dirty="0"/>
            </a:br>
            <a:r>
              <a:rPr lang="en-US" sz="2400" dirty="0"/>
              <a:t>       &lt;element name="type" type="</a:t>
            </a:r>
            <a:r>
              <a:rPr lang="en-US" sz="2400" dirty="0" err="1"/>
              <a:t>spppb:ObjKeyTypeEnum</a:t>
            </a:r>
            <a:r>
              <a:rPr lang="en-US" sz="2400" dirty="0"/>
              <a:t>"/&gt;</a:t>
            </a:r>
            <a:br>
              <a:rPr lang="en-US" sz="2400" dirty="0"/>
            </a:br>
            <a:r>
              <a:rPr lang="en-US" sz="2400" dirty="0"/>
              <a:t>      &lt;/sequence&gt;</a:t>
            </a:r>
            <a:br>
              <a:rPr lang="en-US" sz="2400" dirty="0"/>
            </a:br>
            <a:r>
              <a:rPr lang="en-US" sz="2400" dirty="0"/>
              <a:t>     &lt;/extension&gt;</a:t>
            </a:r>
            <a:br>
              <a:rPr lang="en-US" sz="2400" dirty="0"/>
            </a:br>
            <a:r>
              <a:rPr lang="en-US" sz="2400" dirty="0"/>
              <a:t>    &lt;/</a:t>
            </a:r>
            <a:r>
              <a:rPr lang="en-US" sz="2400" dirty="0" err="1"/>
              <a:t>complexContent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&lt;/</a:t>
            </a:r>
            <a:r>
              <a:rPr lang="en-US" sz="2400" dirty="0" err="1"/>
              <a:t>complexType</a:t>
            </a:r>
            <a:r>
              <a:rPr lang="en-US" sz="2400" dirty="0"/>
              <a:t>&gt;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5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Example Operation </a:t>
            </a:r>
            <a:r>
              <a:rPr lang="en-US" sz="4000" b="1" dirty="0" smtClean="0"/>
              <a:t>Mapping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Concrete XML structure of each SPPP operation defined in the transport document: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400" i="1" dirty="0" smtClean="0"/>
              <a:t>Like for “Add” operation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2400" dirty="0" smtClean="0"/>
              <a:t> </a:t>
            </a:r>
          </a:p>
          <a:p>
            <a:pPr lvl="1">
              <a:buNone/>
            </a:pPr>
            <a:r>
              <a:rPr lang="en-US" sz="2000" dirty="0" smtClean="0"/>
              <a:t>&lt;</a:t>
            </a:r>
            <a:r>
              <a:rPr lang="en-US" sz="1800" dirty="0" smtClean="0"/>
              <a:t>element</a:t>
            </a:r>
            <a:r>
              <a:rPr lang="en-US" sz="2000" dirty="0" smtClean="0"/>
              <a:t> name="</a:t>
            </a:r>
            <a:r>
              <a:rPr lang="en-US" sz="2000" dirty="0" err="1" smtClean="0"/>
              <a:t>spppAddRequest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&lt;</a:t>
            </a:r>
            <a:r>
              <a:rPr lang="en-US" sz="2000" dirty="0" err="1" smtClean="0"/>
              <a:t>complexType</a:t>
            </a:r>
            <a:r>
              <a:rPr lang="en-US" sz="2000" dirty="0" smtClean="0"/>
              <a:t>&gt;</a:t>
            </a:r>
            <a:br>
              <a:rPr lang="en-US" sz="2000" dirty="0" smtClean="0"/>
            </a:br>
            <a:r>
              <a:rPr lang="en-US" sz="2000" dirty="0" smtClean="0"/>
              <a:t>     &lt;sequence&gt;</a:t>
            </a:r>
            <a:br>
              <a:rPr lang="en-US" sz="2000" dirty="0" smtClean="0"/>
            </a:br>
            <a:r>
              <a:rPr lang="en-US" sz="2000" dirty="0" smtClean="0"/>
              <a:t>      &lt;element name="</a:t>
            </a:r>
            <a:r>
              <a:rPr lang="en-US" sz="2000" dirty="0" err="1" smtClean="0"/>
              <a:t>clientTransId</a:t>
            </a:r>
            <a:r>
              <a:rPr lang="en-US" sz="2000" dirty="0" smtClean="0"/>
              <a:t>" type="</a:t>
            </a:r>
            <a:r>
              <a:rPr lang="en-US" sz="2000" dirty="0" err="1" smtClean="0"/>
              <a:t>spppb:TransIdType</a:t>
            </a:r>
            <a:r>
              <a:rPr lang="en-US" sz="2000" dirty="0" smtClean="0"/>
              <a:t>" </a:t>
            </a:r>
            <a:r>
              <a:rPr lang="en-US" sz="2000" dirty="0" err="1" smtClean="0"/>
              <a:t>minOccurs</a:t>
            </a:r>
            <a:r>
              <a:rPr lang="en-US" sz="2000" dirty="0" smtClean="0"/>
              <a:t>="0"/&gt;</a:t>
            </a:r>
            <a:br>
              <a:rPr lang="en-US" sz="2000" dirty="0" smtClean="0"/>
            </a:br>
            <a:r>
              <a:rPr lang="en-US" sz="2000" dirty="0" smtClean="0"/>
              <a:t>      &lt;element name="</a:t>
            </a:r>
            <a:r>
              <a:rPr lang="en-US" sz="2000" dirty="0" err="1" smtClean="0"/>
              <a:t>minorVer</a:t>
            </a:r>
            <a:r>
              <a:rPr lang="en-US" sz="2000" dirty="0" smtClean="0"/>
              <a:t>" type="</a:t>
            </a:r>
            <a:r>
              <a:rPr lang="en-US" sz="2000" dirty="0" err="1" smtClean="0"/>
              <a:t>spppb:MinorVerType</a:t>
            </a:r>
            <a:r>
              <a:rPr lang="en-US" sz="2000" dirty="0" smtClean="0"/>
              <a:t>" </a:t>
            </a:r>
            <a:r>
              <a:rPr lang="en-US" sz="2000" dirty="0" err="1" smtClean="0"/>
              <a:t>minOccurs</a:t>
            </a:r>
            <a:r>
              <a:rPr lang="en-US" sz="2000" dirty="0" smtClean="0"/>
              <a:t>="0"/&gt;</a:t>
            </a:r>
            <a:br>
              <a:rPr lang="en-US" sz="2000" dirty="0" smtClean="0"/>
            </a:br>
            <a:r>
              <a:rPr lang="en-US" sz="2000" dirty="0" smtClean="0"/>
              <a:t>      &lt;element name="</a:t>
            </a:r>
            <a:r>
              <a:rPr lang="en-US" sz="2000" dirty="0" err="1" smtClean="0"/>
              <a:t>obj</a:t>
            </a:r>
            <a:r>
              <a:rPr lang="en-US" sz="2000" dirty="0" smtClean="0"/>
              <a:t>" type="</a:t>
            </a:r>
            <a:r>
              <a:rPr lang="en-US" sz="2000" dirty="0" err="1" smtClean="0"/>
              <a:t>spppb:BasicObjType</a:t>
            </a:r>
            <a:r>
              <a:rPr lang="en-US" sz="2000" dirty="0" smtClean="0"/>
              <a:t>" </a:t>
            </a:r>
            <a:r>
              <a:rPr lang="en-US" sz="2000" dirty="0" err="1" smtClean="0"/>
              <a:t>maxOccurs</a:t>
            </a:r>
            <a:r>
              <a:rPr lang="en-US" sz="2000" dirty="0" smtClean="0"/>
              <a:t>="unbounded"/&gt;</a:t>
            </a:r>
            <a:br>
              <a:rPr lang="en-US" sz="2000" dirty="0" smtClean="0"/>
            </a:br>
            <a:r>
              <a:rPr lang="en-US" sz="2000" dirty="0" smtClean="0"/>
              <a:t>     &lt;/sequence&gt;</a:t>
            </a:r>
            <a:br>
              <a:rPr lang="en-US" sz="2000" dirty="0" smtClean="0"/>
            </a:br>
            <a:r>
              <a:rPr lang="en-US" sz="2000" dirty="0" smtClean="0"/>
              <a:t>    &lt;/</a:t>
            </a:r>
            <a:r>
              <a:rPr lang="en-US" sz="2000" dirty="0" err="1" smtClean="0"/>
              <a:t>complexType</a:t>
            </a:r>
            <a:r>
              <a:rPr lang="en-US" sz="2000" dirty="0" smtClean="0"/>
              <a:t>&gt;</a:t>
            </a:r>
          </a:p>
          <a:p>
            <a:pPr lvl="1">
              <a:buNone/>
            </a:pPr>
            <a:r>
              <a:rPr lang="en-US" sz="2000" dirty="0" smtClean="0"/>
              <a:t>&lt;/element&gt;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34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dirty="0"/>
              <a:t>Example SPPP Response Type </a:t>
            </a:r>
            <a:r>
              <a:rPr lang="en-US" sz="4000" b="1" dirty="0" smtClean="0"/>
              <a:t>Mapping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Concrete Response codes delegated to the transport document:</a:t>
            </a:r>
            <a:br>
              <a:rPr lang="en-US" sz="2000" dirty="0" smtClean="0"/>
            </a:br>
            <a:r>
              <a:rPr lang="en-US" sz="1800" i="1" dirty="0" smtClean="0"/>
              <a:t>Like: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>   +----------+-----------------------------+-----------------------------------------------------+</a:t>
            </a:r>
            <a:br>
              <a:rPr lang="en-US" sz="1800" dirty="0" smtClean="0"/>
            </a:br>
            <a:r>
              <a:rPr lang="en-US" sz="1800" dirty="0" smtClean="0"/>
              <a:t>   | Result  | Result Message          | Overall or Object Level             			|</a:t>
            </a:r>
            <a:br>
              <a:rPr lang="en-US" sz="1800" dirty="0" smtClean="0"/>
            </a:br>
            <a:r>
              <a:rPr lang="en-US" sz="1800" dirty="0" smtClean="0"/>
              <a:t>   | Code    |                                       |                                                        	</a:t>
            </a:r>
            <a:r>
              <a:rPr lang="en-US" sz="1800" dirty="0"/>
              <a:t> </a:t>
            </a:r>
            <a:r>
              <a:rPr lang="en-US" sz="1800" dirty="0" smtClean="0"/>
              <a:t>	|</a:t>
            </a:r>
            <a:br>
              <a:rPr lang="en-US" sz="1800" dirty="0" smtClean="0"/>
            </a:br>
            <a:r>
              <a:rPr lang="en-US" sz="1800" dirty="0" smtClean="0"/>
              <a:t>   +----------+-----------------------------+-----------------------------------------------------	+</a:t>
            </a:r>
            <a:br>
              <a:rPr lang="en-US" sz="1800" dirty="0" smtClean="0"/>
            </a:br>
            <a:r>
              <a:rPr lang="en-US" sz="1800" dirty="0" smtClean="0"/>
              <a:t>   | 1000    | Request Succeeded.  | Overall Response Code            		         |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7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144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#4: Transport Document (draft-ietf-drinks-sppp-over-soap)</vt:lpstr>
      <vt:lpstr>Updates</vt:lpstr>
      <vt:lpstr>Object Identity Mapping</vt:lpstr>
      <vt:lpstr>Example Operation Mapping</vt:lpstr>
      <vt:lpstr>Example SPPP Response Type Mapping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draft-ietf-drinks-spprov</dc:title>
  <dc:creator>Neustar</dc:creator>
  <cp:lastModifiedBy>Sumanth Channabasappa</cp:lastModifiedBy>
  <cp:revision>36</cp:revision>
  <dcterms:created xsi:type="dcterms:W3CDTF">2011-11-14T22:42:18Z</dcterms:created>
  <dcterms:modified xsi:type="dcterms:W3CDTF">2011-11-17T15:06:27Z</dcterms:modified>
</cp:coreProperties>
</file>