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58" r:id="rId4"/>
    <p:sldId id="265" r:id="rId5"/>
    <p:sldId id="263" r:id="rId6"/>
    <p:sldId id="261" r:id="rId7"/>
    <p:sldId id="260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5C9D2-D3B4-9645-A10E-BEA32BF42070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2A333-1607-7048-9306-0B9ED2508D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1DA4-9717-094D-AC5C-D5E7D2CBAEF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41DA4-9717-094D-AC5C-D5E7D2CBAEF2}" type="datetimeFigureOut">
              <a:rPr lang="en-US" smtClean="0"/>
              <a:pPr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79055-E4E5-4A48-A8DA-401FEFCCA6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3999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Extensions to the Emergency Services Architecture for dealing with</a:t>
            </a:r>
            <a:br>
              <a:rPr lang="en-US" dirty="0" smtClean="0"/>
            </a:br>
            <a:r>
              <a:rPr lang="en-US" dirty="0" smtClean="0"/>
              <a:t>Unauthenticated and Unauthorized Devices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7527" y="3886200"/>
            <a:ext cx="8518027" cy="1752600"/>
          </a:xfrm>
        </p:spPr>
        <p:txBody>
          <a:bodyPr/>
          <a:lstStyle/>
          <a:p>
            <a:r>
              <a:rPr lang="en-US" dirty="0" smtClean="0"/>
              <a:t>H. </a:t>
            </a:r>
            <a:r>
              <a:rPr lang="en-US" dirty="0" err="1" smtClean="0"/>
              <a:t>Schulzrinne</a:t>
            </a:r>
            <a:r>
              <a:rPr lang="en-US" dirty="0" smtClean="0"/>
              <a:t>, S. McCann, G. </a:t>
            </a:r>
            <a:r>
              <a:rPr lang="en-US" dirty="0" err="1" smtClean="0"/>
              <a:t>Bajko</a:t>
            </a:r>
            <a:r>
              <a:rPr lang="en-US" dirty="0" smtClean="0"/>
              <a:t>,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H</a:t>
            </a:r>
            <a:r>
              <a:rPr lang="en-US" dirty="0" smtClean="0"/>
              <a:t>. Tschofenig, D. </a:t>
            </a:r>
            <a:r>
              <a:rPr lang="en-US" dirty="0" err="1" smtClean="0"/>
              <a:t>Kroeselberg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draft</a:t>
            </a:r>
            <a:r>
              <a:rPr lang="en-US" dirty="0" smtClean="0"/>
              <a:t>-ietf-ecrit-unauthenticated-access-03.txt </a:t>
            </a:r>
            <a:r>
              <a:rPr lang="en-US" dirty="0" smtClean="0"/>
              <a:t>addressed </a:t>
            </a:r>
            <a:r>
              <a:rPr lang="en-US" dirty="0" smtClean="0"/>
              <a:t>editorial comments</a:t>
            </a:r>
            <a:r>
              <a:rPr lang="en-US" dirty="0" smtClean="0"/>
              <a:t> </a:t>
            </a:r>
            <a:r>
              <a:rPr lang="en-US" dirty="0" smtClean="0"/>
              <a:t>from Bernard </a:t>
            </a:r>
            <a:r>
              <a:rPr lang="en-US" dirty="0" err="1" smtClean="0"/>
              <a:t>Aboba</a:t>
            </a:r>
            <a:r>
              <a:rPr lang="en-US" dirty="0" smtClean="0"/>
              <a:t>, Martin Thomson, and Marc </a:t>
            </a:r>
            <a:r>
              <a:rPr lang="en-US" dirty="0" err="1" smtClean="0"/>
              <a:t>Linsner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Presentation solicits feedback from WG on version -04 draft. </a:t>
            </a:r>
          </a:p>
          <a:p>
            <a:r>
              <a:rPr lang="en-US" dirty="0" smtClean="0"/>
              <a:t>Scope of the draft: </a:t>
            </a:r>
          </a:p>
          <a:p>
            <a:pPr lvl="1"/>
            <a:r>
              <a:rPr lang="en-US" dirty="0" smtClean="0"/>
              <a:t>No Access </a:t>
            </a:r>
            <a:r>
              <a:rPr lang="en-US" dirty="0" smtClean="0"/>
              <a:t>Authentication (NAA) </a:t>
            </a:r>
          </a:p>
          <a:p>
            <a:pPr lvl="1"/>
            <a:r>
              <a:rPr lang="en-US" dirty="0" smtClean="0"/>
              <a:t>No ASP (NASP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Zero-balance ASP (ZBP)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itle 1"/>
          <p:cNvSpPr>
            <a:spLocks noGrp="1"/>
          </p:cNvSpPr>
          <p:nvPr>
            <p:ph type="title" idx="4294967295"/>
          </p:nvPr>
        </p:nvSpPr>
        <p:spPr>
          <a:xfrm>
            <a:off x="457200" y="9207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Issue #1: </a:t>
            </a:r>
            <a:r>
              <a:rPr lang="en-US" sz="3600" dirty="0" smtClean="0"/>
              <a:t> Current No </a:t>
            </a:r>
            <a:r>
              <a:rPr lang="en-US" sz="3600" dirty="0" smtClean="0"/>
              <a:t>Access Authentication (NAA</a:t>
            </a:r>
            <a:r>
              <a:rPr lang="en-US" sz="3600" dirty="0" smtClean="0"/>
              <a:t>) Architecture: Fraud Problem</a:t>
            </a:r>
            <a:endParaRPr lang="en-US" dirty="0"/>
          </a:p>
        </p:txBody>
      </p:sp>
      <p:sp>
        <p:nvSpPr>
          <p:cNvPr id="7" name="Rechteck 6"/>
          <p:cNvSpPr>
            <a:spLocks noChangeArrowheads="1"/>
          </p:cNvSpPr>
          <p:nvPr/>
        </p:nvSpPr>
        <p:spPr bwMode="auto">
          <a:xfrm>
            <a:off x="3718997" y="1173084"/>
            <a:ext cx="1096962" cy="4445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Start</a:t>
            </a:r>
          </a:p>
        </p:txBody>
      </p:sp>
      <p:cxnSp>
        <p:nvCxnSpPr>
          <p:cNvPr id="9" name="Gerade Verbindung mit Pfeil 8"/>
          <p:cNvCxnSpPr>
            <a:cxnSpLocks noChangeShapeType="1"/>
            <a:stCxn id="7" idx="2"/>
          </p:cNvCxnSpPr>
          <p:nvPr/>
        </p:nvCxnSpPr>
        <p:spPr bwMode="auto">
          <a:xfrm rot="5400000">
            <a:off x="4058760" y="1825508"/>
            <a:ext cx="416643" cy="794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10" name="Rechteck 9"/>
          <p:cNvSpPr>
            <a:spLocks noChangeArrowheads="1"/>
          </p:cNvSpPr>
          <p:nvPr/>
        </p:nvSpPr>
        <p:spPr bwMode="auto">
          <a:xfrm>
            <a:off x="5338763" y="2280289"/>
            <a:ext cx="2293937" cy="4445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Lower-layer</a:t>
            </a: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attach</a:t>
            </a:r>
            <a:endParaRPr lang="de-DE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hteck 10"/>
          <p:cNvSpPr>
            <a:spLocks noChangeArrowheads="1"/>
          </p:cNvSpPr>
          <p:nvPr/>
        </p:nvSpPr>
        <p:spPr bwMode="auto">
          <a:xfrm>
            <a:off x="1489075" y="2280289"/>
            <a:ext cx="1846263" cy="757238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Waiting </a:t>
            </a: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ES </a:t>
            </a: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call</a:t>
            </a: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initiation</a:t>
            </a:r>
            <a:endParaRPr lang="de-DE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3" name="Gewinkelte Verbindung 12"/>
          <p:cNvCxnSpPr>
            <a:cxnSpLocks noChangeShapeType="1"/>
            <a:stCxn id="10" idx="0"/>
            <a:endCxn id="11" idx="0"/>
          </p:cNvCxnSpPr>
          <p:nvPr/>
        </p:nvCxnSpPr>
        <p:spPr bwMode="auto">
          <a:xfrm rot="16200000" flipV="1">
            <a:off x="4448969" y="244320"/>
            <a:ext cx="1588" cy="4073525"/>
          </a:xfrm>
          <a:prstGeom prst="bentConnector3">
            <a:avLst>
              <a:gd name="adj1" fmla="val 14395468"/>
            </a:avLst>
          </a:prstGeom>
          <a:noFill/>
          <a:ln w="25400">
            <a:solidFill>
              <a:schemeClr val="tx1"/>
            </a:solidFill>
            <a:miter lim="800000"/>
            <a:headEnd type="arrow" w="med" len="med"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8" name="Gerade Verbindung mit Pfeil 17"/>
          <p:cNvCxnSpPr>
            <a:cxnSpLocks noChangeShapeType="1"/>
            <a:stCxn id="11" idx="2"/>
            <a:endCxn id="20" idx="0"/>
          </p:cNvCxnSpPr>
          <p:nvPr/>
        </p:nvCxnSpPr>
        <p:spPr bwMode="auto">
          <a:xfrm rot="5400000">
            <a:off x="2011363" y="3418527"/>
            <a:ext cx="782637" cy="2063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20" name="Rechteck 19"/>
          <p:cNvSpPr>
            <a:spLocks noChangeArrowheads="1"/>
          </p:cNvSpPr>
          <p:nvPr/>
        </p:nvSpPr>
        <p:spPr bwMode="auto">
          <a:xfrm>
            <a:off x="1606550" y="3820164"/>
            <a:ext cx="1571625" cy="614363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NAA</a:t>
            </a:r>
          </a:p>
        </p:txBody>
      </p:sp>
      <p:cxnSp>
        <p:nvCxnSpPr>
          <p:cNvPr id="21" name="Gerade Verbindung mit Pfeil 20"/>
          <p:cNvCxnSpPr>
            <a:cxnSpLocks noChangeShapeType="1"/>
            <a:endCxn id="164" idx="3"/>
          </p:cNvCxnSpPr>
          <p:nvPr/>
        </p:nvCxnSpPr>
        <p:spPr bwMode="auto">
          <a:xfrm rot="10800000">
            <a:off x="1104106" y="3323277"/>
            <a:ext cx="1308894" cy="4762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42" name="Gerade Verbindung mit Pfeil 41"/>
          <p:cNvCxnSpPr>
            <a:cxnSpLocks noChangeShapeType="1"/>
            <a:endCxn id="46" idx="0"/>
          </p:cNvCxnSpPr>
          <p:nvPr/>
        </p:nvCxnSpPr>
        <p:spPr bwMode="auto">
          <a:xfrm rot="5400000">
            <a:off x="5360988" y="3177227"/>
            <a:ext cx="903287" cy="15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45" name="Rechteck 44"/>
          <p:cNvSpPr>
            <a:spLocks noChangeArrowheads="1"/>
          </p:cNvSpPr>
          <p:nvPr/>
        </p:nvSpPr>
        <p:spPr bwMode="auto">
          <a:xfrm>
            <a:off x="7294563" y="3629664"/>
            <a:ext cx="1327150" cy="496888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NASP</a:t>
            </a:r>
          </a:p>
        </p:txBody>
      </p:sp>
      <p:sp>
        <p:nvSpPr>
          <p:cNvPr id="46" name="Rechteck 45"/>
          <p:cNvSpPr>
            <a:spLocks noChangeArrowheads="1"/>
          </p:cNvSpPr>
          <p:nvPr/>
        </p:nvSpPr>
        <p:spPr bwMode="auto">
          <a:xfrm>
            <a:off x="5019675" y="3629664"/>
            <a:ext cx="1585913" cy="496888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PhoneBCP</a:t>
            </a: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cxnSp>
        <p:nvCxnSpPr>
          <p:cNvPr id="49" name="Gewinkelte Verbindung 48"/>
          <p:cNvCxnSpPr>
            <a:cxnSpLocks noChangeShapeType="1"/>
            <a:endCxn id="45" idx="0"/>
          </p:cNvCxnSpPr>
          <p:nvPr/>
        </p:nvCxnSpPr>
        <p:spPr bwMode="auto">
          <a:xfrm>
            <a:off x="5819775" y="3234377"/>
            <a:ext cx="2138363" cy="395287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51" name="Gerade Verbindung mit Pfeil 50"/>
          <p:cNvCxnSpPr>
            <a:cxnSpLocks noChangeShapeType="1"/>
            <a:stCxn id="45" idx="2"/>
            <a:endCxn id="61" idx="0"/>
          </p:cNvCxnSpPr>
          <p:nvPr/>
        </p:nvCxnSpPr>
        <p:spPr bwMode="auto">
          <a:xfrm rot="5400000">
            <a:off x="7321551" y="4763139"/>
            <a:ext cx="1273174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53" name="Rechteck 52"/>
          <p:cNvSpPr>
            <a:spLocks noChangeArrowheads="1"/>
          </p:cNvSpPr>
          <p:nvPr/>
        </p:nvSpPr>
        <p:spPr bwMode="auto">
          <a:xfrm>
            <a:off x="5019675" y="5175889"/>
            <a:ext cx="1355725" cy="4445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PhoneBCP</a:t>
            </a:r>
            <a:endParaRPr lang="de-DE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4" name="Rechteck 53"/>
          <p:cNvSpPr>
            <a:spLocks noChangeArrowheads="1"/>
          </p:cNvSpPr>
          <p:nvPr/>
        </p:nvSpPr>
        <p:spPr bwMode="auto">
          <a:xfrm>
            <a:off x="3575233" y="5163189"/>
            <a:ext cx="1096962" cy="4445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ZBP</a:t>
            </a:r>
          </a:p>
        </p:txBody>
      </p:sp>
      <p:cxnSp>
        <p:nvCxnSpPr>
          <p:cNvPr id="55" name="Gerade Verbindung mit Pfeil 54"/>
          <p:cNvCxnSpPr>
            <a:cxnSpLocks noChangeShapeType="1"/>
            <a:stCxn id="46" idx="2"/>
          </p:cNvCxnSpPr>
          <p:nvPr/>
        </p:nvCxnSpPr>
        <p:spPr bwMode="auto">
          <a:xfrm rot="5400000">
            <a:off x="5293519" y="4644871"/>
            <a:ext cx="1036637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57" name="Gewinkelte Verbindung 48"/>
          <p:cNvCxnSpPr>
            <a:cxnSpLocks noChangeShapeType="1"/>
            <a:endCxn id="54" idx="0"/>
          </p:cNvCxnSpPr>
          <p:nvPr/>
        </p:nvCxnSpPr>
        <p:spPr bwMode="auto">
          <a:xfrm rot="10800000" flipV="1">
            <a:off x="4123715" y="4559939"/>
            <a:ext cx="1688123" cy="603250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61" name="Rechteck 60"/>
          <p:cNvSpPr>
            <a:spLocks noChangeArrowheads="1"/>
          </p:cNvSpPr>
          <p:nvPr/>
        </p:nvSpPr>
        <p:spPr bwMode="auto">
          <a:xfrm>
            <a:off x="7683500" y="5399726"/>
            <a:ext cx="549275" cy="722899"/>
          </a:xfrm>
          <a:prstGeom prst="rect">
            <a:avLst/>
          </a:prstGeom>
          <a:solidFill>
            <a:srgbClr val="77933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de-DE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6408" name="Textfeld 63"/>
          <p:cNvSpPr txBox="1">
            <a:spLocks noChangeArrowheads="1"/>
          </p:cNvSpPr>
          <p:nvPr/>
        </p:nvSpPr>
        <p:spPr bwMode="auto">
          <a:xfrm>
            <a:off x="4267478" y="1580241"/>
            <a:ext cx="43542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DE" dirty="0" err="1" smtClean="0"/>
              <a:t>Credentials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network</a:t>
            </a:r>
            <a:r>
              <a:rPr lang="de-DE" dirty="0" smtClean="0"/>
              <a:t>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/>
              <a:t>?</a:t>
            </a:r>
          </a:p>
        </p:txBody>
      </p:sp>
      <p:sp>
        <p:nvSpPr>
          <p:cNvPr id="16409" name="Textfeld 65"/>
          <p:cNvSpPr txBox="1">
            <a:spLocks noChangeArrowheads="1"/>
          </p:cNvSpPr>
          <p:nvPr/>
        </p:nvSpPr>
        <p:spPr bwMode="auto">
          <a:xfrm>
            <a:off x="1860551" y="3450277"/>
            <a:ext cx="560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 err="1"/>
              <a:t>yes</a:t>
            </a:r>
            <a:endParaRPr lang="de-DE" dirty="0"/>
          </a:p>
        </p:txBody>
      </p:sp>
      <p:sp>
        <p:nvSpPr>
          <p:cNvPr id="16410" name="Textfeld 66"/>
          <p:cNvSpPr txBox="1">
            <a:spLocks noChangeArrowheads="1"/>
          </p:cNvSpPr>
          <p:nvPr/>
        </p:nvSpPr>
        <p:spPr bwMode="auto">
          <a:xfrm>
            <a:off x="4525963" y="2021527"/>
            <a:ext cx="4924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 err="1" smtClean="0"/>
              <a:t>yes</a:t>
            </a:r>
            <a:endParaRPr lang="de-DE" dirty="0"/>
          </a:p>
        </p:txBody>
      </p:sp>
      <p:sp>
        <p:nvSpPr>
          <p:cNvPr id="16411" name="Textfeld 67"/>
          <p:cNvSpPr txBox="1">
            <a:spLocks noChangeArrowheads="1"/>
          </p:cNvSpPr>
          <p:nvPr/>
        </p:nvSpPr>
        <p:spPr bwMode="auto">
          <a:xfrm>
            <a:off x="2379016" y="3001581"/>
            <a:ext cx="16979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 err="1"/>
              <a:t>Emergency</a:t>
            </a:r>
            <a:r>
              <a:rPr lang="de-DE" dirty="0"/>
              <a:t> NW </a:t>
            </a:r>
            <a:br>
              <a:rPr lang="de-DE" dirty="0"/>
            </a:br>
            <a:r>
              <a:rPr lang="de-DE" dirty="0" err="1"/>
              <a:t>attach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16412" name="Textfeld 72"/>
          <p:cNvSpPr txBox="1">
            <a:spLocks noChangeArrowheads="1"/>
          </p:cNvSpPr>
          <p:nvPr/>
        </p:nvSpPr>
        <p:spPr bwMode="auto">
          <a:xfrm>
            <a:off x="5251450" y="4620264"/>
            <a:ext cx="560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/>
              <a:t>yes</a:t>
            </a:r>
          </a:p>
        </p:txBody>
      </p:sp>
      <p:sp>
        <p:nvSpPr>
          <p:cNvPr id="16413" name="Textfeld 74"/>
          <p:cNvSpPr txBox="1">
            <a:spLocks noChangeArrowheads="1"/>
          </p:cNvSpPr>
          <p:nvPr/>
        </p:nvSpPr>
        <p:spPr bwMode="auto">
          <a:xfrm>
            <a:off x="1124652" y="2958152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/>
              <a:t>no</a:t>
            </a:r>
          </a:p>
        </p:txBody>
      </p:sp>
      <p:cxnSp>
        <p:nvCxnSpPr>
          <p:cNvPr id="92" name="Gewinkelte Verbindung 91"/>
          <p:cNvCxnSpPr>
            <a:cxnSpLocks noChangeShapeType="1"/>
            <a:stCxn id="20" idx="3"/>
            <a:endCxn id="10" idx="1"/>
          </p:cNvCxnSpPr>
          <p:nvPr/>
        </p:nvCxnSpPr>
        <p:spPr bwMode="auto">
          <a:xfrm flipV="1">
            <a:off x="3178175" y="2502539"/>
            <a:ext cx="2160588" cy="1625600"/>
          </a:xfrm>
          <a:prstGeom prst="bentConnector3">
            <a:avLst>
              <a:gd name="adj1" fmla="val 49344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16415" name="Textfeld 106"/>
          <p:cNvSpPr txBox="1">
            <a:spLocks noChangeArrowheads="1"/>
          </p:cNvSpPr>
          <p:nvPr/>
        </p:nvSpPr>
        <p:spPr bwMode="auto">
          <a:xfrm>
            <a:off x="6002338" y="2853377"/>
            <a:ext cx="1911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/>
              <a:t>ASP configured?</a:t>
            </a:r>
          </a:p>
        </p:txBody>
      </p:sp>
      <p:sp>
        <p:nvSpPr>
          <p:cNvPr id="16416" name="Textfeld 107"/>
          <p:cNvSpPr txBox="1">
            <a:spLocks noChangeArrowheads="1"/>
          </p:cNvSpPr>
          <p:nvPr/>
        </p:nvSpPr>
        <p:spPr bwMode="auto">
          <a:xfrm>
            <a:off x="7396163" y="3258189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/>
              <a:t>no</a:t>
            </a:r>
          </a:p>
        </p:txBody>
      </p:sp>
      <p:sp>
        <p:nvSpPr>
          <p:cNvPr id="16417" name="Textfeld 108"/>
          <p:cNvSpPr txBox="1">
            <a:spLocks noChangeArrowheads="1"/>
          </p:cNvSpPr>
          <p:nvPr/>
        </p:nvSpPr>
        <p:spPr bwMode="auto">
          <a:xfrm>
            <a:off x="5921375" y="3235964"/>
            <a:ext cx="560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/>
              <a:t>yes</a:t>
            </a:r>
          </a:p>
        </p:txBody>
      </p:sp>
      <p:sp>
        <p:nvSpPr>
          <p:cNvPr id="16419" name="Textfeld 158"/>
          <p:cNvSpPr txBox="1">
            <a:spLocks noChangeArrowheads="1"/>
          </p:cNvSpPr>
          <p:nvPr/>
        </p:nvSpPr>
        <p:spPr bwMode="auto">
          <a:xfrm>
            <a:off x="4305353" y="4620264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/>
              <a:t>no</a:t>
            </a:r>
          </a:p>
        </p:txBody>
      </p:sp>
      <p:sp>
        <p:nvSpPr>
          <p:cNvPr id="164" name="Rechteck 163"/>
          <p:cNvSpPr>
            <a:spLocks noChangeArrowheads="1"/>
          </p:cNvSpPr>
          <p:nvPr/>
        </p:nvSpPr>
        <p:spPr bwMode="auto">
          <a:xfrm>
            <a:off x="556418" y="3101027"/>
            <a:ext cx="547688" cy="444500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de-DE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6421" name="Textfeld 165"/>
          <p:cNvSpPr txBox="1">
            <a:spLocks noChangeArrowheads="1"/>
          </p:cNvSpPr>
          <p:nvPr/>
        </p:nvSpPr>
        <p:spPr bwMode="auto">
          <a:xfrm>
            <a:off x="3568700" y="2034227"/>
            <a:ext cx="4276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 smtClean="0"/>
              <a:t>no</a:t>
            </a:r>
            <a:endParaRPr lang="de-DE" dirty="0"/>
          </a:p>
        </p:txBody>
      </p:sp>
      <p:cxnSp>
        <p:nvCxnSpPr>
          <p:cNvPr id="172" name="Gewinkelte Verbindung 171"/>
          <p:cNvCxnSpPr>
            <a:cxnSpLocks noChangeShapeType="1"/>
          </p:cNvCxnSpPr>
          <p:nvPr/>
        </p:nvCxnSpPr>
        <p:spPr bwMode="auto">
          <a:xfrm>
            <a:off x="6387380" y="5523814"/>
            <a:ext cx="1257300" cy="1588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74" name="Form 173"/>
          <p:cNvCxnSpPr>
            <a:cxnSpLocks noChangeShapeType="1"/>
            <a:stCxn id="54" idx="2"/>
          </p:cNvCxnSpPr>
          <p:nvPr/>
        </p:nvCxnSpPr>
        <p:spPr bwMode="auto">
          <a:xfrm rot="16200000" flipH="1">
            <a:off x="5759938" y="3971465"/>
            <a:ext cx="236538" cy="3508986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47" name="Textfeld 67"/>
          <p:cNvSpPr txBox="1">
            <a:spLocks noChangeArrowheads="1"/>
          </p:cNvSpPr>
          <p:nvPr/>
        </p:nvSpPr>
        <p:spPr bwMode="auto">
          <a:xfrm>
            <a:off x="-4761" y="3577277"/>
            <a:ext cx="14938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DE" dirty="0" smtClean="0"/>
              <a:t>Tell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ES </a:t>
            </a:r>
            <a:r>
              <a:rPr lang="de-DE" dirty="0" err="1" smtClean="0"/>
              <a:t>call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not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allowed</a:t>
            </a:r>
            <a:r>
              <a:rPr lang="de-DE" dirty="0" smtClean="0"/>
              <a:t> in </a:t>
            </a:r>
            <a:r>
              <a:rPr lang="de-DE" dirty="0" err="1" smtClean="0"/>
              <a:t>jusristiction</a:t>
            </a:r>
            <a:endParaRPr lang="de-DE" dirty="0"/>
          </a:p>
        </p:txBody>
      </p:sp>
      <p:sp>
        <p:nvSpPr>
          <p:cNvPr id="52" name="Textfeld 133"/>
          <p:cNvSpPr txBox="1">
            <a:spLocks noChangeArrowheads="1"/>
          </p:cNvSpPr>
          <p:nvPr/>
        </p:nvSpPr>
        <p:spPr bwMode="auto">
          <a:xfrm>
            <a:off x="4537943" y="4201013"/>
            <a:ext cx="13223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 err="1" smtClean="0"/>
              <a:t>Authorized</a:t>
            </a:r>
            <a:r>
              <a:rPr lang="de-DE" dirty="0" smtClean="0"/>
              <a:t>?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ounded Rectangle 56"/>
          <p:cNvSpPr/>
          <p:nvPr/>
        </p:nvSpPr>
        <p:spPr>
          <a:xfrm>
            <a:off x="1489075" y="3736290"/>
            <a:ext cx="1846263" cy="259002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Rechteck 6"/>
          <p:cNvSpPr>
            <a:spLocks noChangeArrowheads="1"/>
          </p:cNvSpPr>
          <p:nvPr/>
        </p:nvSpPr>
        <p:spPr bwMode="auto">
          <a:xfrm>
            <a:off x="3718997" y="1173084"/>
            <a:ext cx="1096962" cy="4445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Start</a:t>
            </a:r>
          </a:p>
        </p:txBody>
      </p:sp>
      <p:cxnSp>
        <p:nvCxnSpPr>
          <p:cNvPr id="5" name="Gerade Verbindung mit Pfeil 8"/>
          <p:cNvCxnSpPr>
            <a:cxnSpLocks noChangeShapeType="1"/>
            <a:stCxn id="4" idx="2"/>
          </p:cNvCxnSpPr>
          <p:nvPr/>
        </p:nvCxnSpPr>
        <p:spPr bwMode="auto">
          <a:xfrm rot="5400000">
            <a:off x="4058760" y="1825508"/>
            <a:ext cx="416643" cy="794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6" name="Rechteck 9"/>
          <p:cNvSpPr>
            <a:spLocks noChangeArrowheads="1"/>
          </p:cNvSpPr>
          <p:nvPr/>
        </p:nvSpPr>
        <p:spPr bwMode="auto">
          <a:xfrm>
            <a:off x="5338763" y="2280289"/>
            <a:ext cx="2293937" cy="4445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Lower-layer</a:t>
            </a: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attach</a:t>
            </a:r>
            <a:endParaRPr lang="de-DE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echteck 10"/>
          <p:cNvSpPr>
            <a:spLocks noChangeArrowheads="1"/>
          </p:cNvSpPr>
          <p:nvPr/>
        </p:nvSpPr>
        <p:spPr bwMode="auto">
          <a:xfrm>
            <a:off x="1489075" y="2280289"/>
            <a:ext cx="1846263" cy="757238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Waiting </a:t>
            </a: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ES </a:t>
            </a: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call</a:t>
            </a: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initiation</a:t>
            </a:r>
            <a:endParaRPr lang="de-DE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8" name="Gewinkelte Verbindung 12"/>
          <p:cNvCxnSpPr>
            <a:cxnSpLocks noChangeShapeType="1"/>
            <a:stCxn id="6" idx="0"/>
            <a:endCxn id="7" idx="0"/>
          </p:cNvCxnSpPr>
          <p:nvPr/>
        </p:nvCxnSpPr>
        <p:spPr bwMode="auto">
          <a:xfrm rot="16200000" flipV="1">
            <a:off x="4448969" y="244320"/>
            <a:ext cx="1588" cy="4073525"/>
          </a:xfrm>
          <a:prstGeom prst="bentConnector3">
            <a:avLst>
              <a:gd name="adj1" fmla="val 14395468"/>
            </a:avLst>
          </a:prstGeom>
          <a:noFill/>
          <a:ln w="25400">
            <a:solidFill>
              <a:schemeClr val="tx1"/>
            </a:solidFill>
            <a:miter lim="800000"/>
            <a:headEnd type="arrow" w="med" len="med"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9" name="Gerade Verbindung mit Pfeil 17"/>
          <p:cNvCxnSpPr>
            <a:cxnSpLocks noChangeShapeType="1"/>
            <a:stCxn id="7" idx="2"/>
            <a:endCxn id="10" idx="0"/>
          </p:cNvCxnSpPr>
          <p:nvPr/>
        </p:nvCxnSpPr>
        <p:spPr bwMode="auto">
          <a:xfrm rot="5400000">
            <a:off x="2011363" y="3418527"/>
            <a:ext cx="782637" cy="2063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10" name="Rechteck 19"/>
          <p:cNvSpPr>
            <a:spLocks noChangeArrowheads="1"/>
          </p:cNvSpPr>
          <p:nvPr/>
        </p:nvSpPr>
        <p:spPr bwMode="auto">
          <a:xfrm>
            <a:off x="1606550" y="3820164"/>
            <a:ext cx="1571625" cy="614363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NAA</a:t>
            </a:r>
          </a:p>
        </p:txBody>
      </p:sp>
      <p:cxnSp>
        <p:nvCxnSpPr>
          <p:cNvPr id="11" name="Gerade Verbindung mit Pfeil 20"/>
          <p:cNvCxnSpPr>
            <a:cxnSpLocks noChangeShapeType="1"/>
            <a:endCxn id="34" idx="3"/>
          </p:cNvCxnSpPr>
          <p:nvPr/>
        </p:nvCxnSpPr>
        <p:spPr bwMode="auto">
          <a:xfrm rot="10800000">
            <a:off x="1104106" y="3323277"/>
            <a:ext cx="1308894" cy="4762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2" name="Gerade Verbindung mit Pfeil 41"/>
          <p:cNvCxnSpPr>
            <a:cxnSpLocks noChangeShapeType="1"/>
          </p:cNvCxnSpPr>
          <p:nvPr/>
        </p:nvCxnSpPr>
        <p:spPr bwMode="auto">
          <a:xfrm rot="5400000">
            <a:off x="5360988" y="3177227"/>
            <a:ext cx="903287" cy="15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13" name="Rechteck 44"/>
          <p:cNvSpPr>
            <a:spLocks noChangeArrowheads="1"/>
          </p:cNvSpPr>
          <p:nvPr/>
        </p:nvSpPr>
        <p:spPr bwMode="auto">
          <a:xfrm>
            <a:off x="7294563" y="3629664"/>
            <a:ext cx="1327150" cy="496888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NASP</a:t>
            </a:r>
          </a:p>
        </p:txBody>
      </p:sp>
      <p:cxnSp>
        <p:nvCxnSpPr>
          <p:cNvPr id="15" name="Gewinkelte Verbindung 48"/>
          <p:cNvCxnSpPr>
            <a:cxnSpLocks noChangeShapeType="1"/>
            <a:endCxn id="13" idx="0"/>
          </p:cNvCxnSpPr>
          <p:nvPr/>
        </p:nvCxnSpPr>
        <p:spPr bwMode="auto">
          <a:xfrm>
            <a:off x="5819775" y="3234377"/>
            <a:ext cx="2138363" cy="395287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6" name="Gerade Verbindung mit Pfeil 50"/>
          <p:cNvCxnSpPr>
            <a:cxnSpLocks noChangeShapeType="1"/>
            <a:stCxn id="13" idx="2"/>
            <a:endCxn id="21" idx="0"/>
          </p:cNvCxnSpPr>
          <p:nvPr/>
        </p:nvCxnSpPr>
        <p:spPr bwMode="auto">
          <a:xfrm rot="5400000">
            <a:off x="7321551" y="4763139"/>
            <a:ext cx="1273174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17" name="Rechteck 52"/>
          <p:cNvSpPr>
            <a:spLocks noChangeArrowheads="1"/>
          </p:cNvSpPr>
          <p:nvPr/>
        </p:nvSpPr>
        <p:spPr bwMode="auto">
          <a:xfrm>
            <a:off x="5019675" y="5175889"/>
            <a:ext cx="1355725" cy="4445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PhoneBCP</a:t>
            </a:r>
            <a:endParaRPr lang="de-DE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Rechteck 53"/>
          <p:cNvSpPr>
            <a:spLocks noChangeArrowheads="1"/>
          </p:cNvSpPr>
          <p:nvPr/>
        </p:nvSpPr>
        <p:spPr bwMode="auto">
          <a:xfrm>
            <a:off x="3575233" y="5163189"/>
            <a:ext cx="1096962" cy="4445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ZBP</a:t>
            </a:r>
          </a:p>
        </p:txBody>
      </p:sp>
      <p:cxnSp>
        <p:nvCxnSpPr>
          <p:cNvPr id="19" name="Gerade Verbindung mit Pfeil 54"/>
          <p:cNvCxnSpPr>
            <a:cxnSpLocks noChangeShapeType="1"/>
          </p:cNvCxnSpPr>
          <p:nvPr/>
        </p:nvCxnSpPr>
        <p:spPr bwMode="auto">
          <a:xfrm rot="5400000">
            <a:off x="5293519" y="4644871"/>
            <a:ext cx="1036637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0" name="Gewinkelte Verbindung 48"/>
          <p:cNvCxnSpPr>
            <a:cxnSpLocks noChangeShapeType="1"/>
            <a:endCxn id="18" idx="0"/>
          </p:cNvCxnSpPr>
          <p:nvPr/>
        </p:nvCxnSpPr>
        <p:spPr bwMode="auto">
          <a:xfrm rot="10800000" flipV="1">
            <a:off x="4123715" y="4559939"/>
            <a:ext cx="1688123" cy="603250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21" name="Rechteck 60"/>
          <p:cNvSpPr>
            <a:spLocks noChangeArrowheads="1"/>
          </p:cNvSpPr>
          <p:nvPr/>
        </p:nvSpPr>
        <p:spPr bwMode="auto">
          <a:xfrm>
            <a:off x="7683500" y="5399726"/>
            <a:ext cx="549275" cy="1010459"/>
          </a:xfrm>
          <a:prstGeom prst="rect">
            <a:avLst/>
          </a:prstGeom>
          <a:solidFill>
            <a:srgbClr val="77933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de-DE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22" name="Textfeld 63"/>
          <p:cNvSpPr txBox="1">
            <a:spLocks noChangeArrowheads="1"/>
          </p:cNvSpPr>
          <p:nvPr/>
        </p:nvSpPr>
        <p:spPr bwMode="auto">
          <a:xfrm>
            <a:off x="4267478" y="1580241"/>
            <a:ext cx="43542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DE" dirty="0" err="1" smtClean="0"/>
              <a:t>Credentials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network</a:t>
            </a:r>
            <a:r>
              <a:rPr lang="de-DE" dirty="0" smtClean="0"/>
              <a:t>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/>
              <a:t>?</a:t>
            </a:r>
          </a:p>
        </p:txBody>
      </p:sp>
      <p:sp>
        <p:nvSpPr>
          <p:cNvPr id="23" name="Textfeld 65"/>
          <p:cNvSpPr txBox="1">
            <a:spLocks noChangeArrowheads="1"/>
          </p:cNvSpPr>
          <p:nvPr/>
        </p:nvSpPr>
        <p:spPr bwMode="auto">
          <a:xfrm>
            <a:off x="1860551" y="3378385"/>
            <a:ext cx="560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 err="1"/>
              <a:t>yes</a:t>
            </a:r>
            <a:endParaRPr lang="de-DE" dirty="0"/>
          </a:p>
        </p:txBody>
      </p:sp>
      <p:sp>
        <p:nvSpPr>
          <p:cNvPr id="24" name="Textfeld 66"/>
          <p:cNvSpPr txBox="1">
            <a:spLocks noChangeArrowheads="1"/>
          </p:cNvSpPr>
          <p:nvPr/>
        </p:nvSpPr>
        <p:spPr bwMode="auto">
          <a:xfrm>
            <a:off x="4525963" y="2021527"/>
            <a:ext cx="4924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 err="1" smtClean="0"/>
              <a:t>yes</a:t>
            </a:r>
            <a:endParaRPr lang="de-DE" dirty="0"/>
          </a:p>
        </p:txBody>
      </p:sp>
      <p:sp>
        <p:nvSpPr>
          <p:cNvPr id="25" name="Textfeld 67"/>
          <p:cNvSpPr txBox="1">
            <a:spLocks noChangeArrowheads="1"/>
          </p:cNvSpPr>
          <p:nvPr/>
        </p:nvSpPr>
        <p:spPr bwMode="auto">
          <a:xfrm>
            <a:off x="2379016" y="3001581"/>
            <a:ext cx="16979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 err="1"/>
              <a:t>Emergency</a:t>
            </a:r>
            <a:r>
              <a:rPr lang="de-DE" dirty="0"/>
              <a:t> NW </a:t>
            </a:r>
            <a:br>
              <a:rPr lang="de-DE" dirty="0"/>
            </a:br>
            <a:r>
              <a:rPr lang="de-DE" dirty="0" err="1"/>
              <a:t>attach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26" name="Textfeld 72"/>
          <p:cNvSpPr txBox="1">
            <a:spLocks noChangeArrowheads="1"/>
          </p:cNvSpPr>
          <p:nvPr/>
        </p:nvSpPr>
        <p:spPr bwMode="auto">
          <a:xfrm>
            <a:off x="5251450" y="4620264"/>
            <a:ext cx="560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/>
              <a:t>yes</a:t>
            </a:r>
          </a:p>
        </p:txBody>
      </p:sp>
      <p:sp>
        <p:nvSpPr>
          <p:cNvPr id="27" name="Textfeld 74"/>
          <p:cNvSpPr txBox="1">
            <a:spLocks noChangeArrowheads="1"/>
          </p:cNvSpPr>
          <p:nvPr/>
        </p:nvSpPr>
        <p:spPr bwMode="auto">
          <a:xfrm>
            <a:off x="1124652" y="2958152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/>
              <a:t>no</a:t>
            </a:r>
          </a:p>
        </p:txBody>
      </p:sp>
      <p:sp>
        <p:nvSpPr>
          <p:cNvPr id="29" name="Textfeld 106"/>
          <p:cNvSpPr txBox="1">
            <a:spLocks noChangeArrowheads="1"/>
          </p:cNvSpPr>
          <p:nvPr/>
        </p:nvSpPr>
        <p:spPr bwMode="auto">
          <a:xfrm>
            <a:off x="6002338" y="2853377"/>
            <a:ext cx="1911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/>
              <a:t>ASP </a:t>
            </a:r>
            <a:r>
              <a:rPr lang="de-DE" dirty="0" err="1"/>
              <a:t>configured</a:t>
            </a:r>
            <a:r>
              <a:rPr lang="de-DE" dirty="0"/>
              <a:t>?</a:t>
            </a:r>
          </a:p>
        </p:txBody>
      </p:sp>
      <p:sp>
        <p:nvSpPr>
          <p:cNvPr id="30" name="Textfeld 107"/>
          <p:cNvSpPr txBox="1">
            <a:spLocks noChangeArrowheads="1"/>
          </p:cNvSpPr>
          <p:nvPr/>
        </p:nvSpPr>
        <p:spPr bwMode="auto">
          <a:xfrm>
            <a:off x="7396163" y="3258189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/>
              <a:t>no</a:t>
            </a:r>
          </a:p>
        </p:txBody>
      </p:sp>
      <p:sp>
        <p:nvSpPr>
          <p:cNvPr id="31" name="Textfeld 108"/>
          <p:cNvSpPr txBox="1">
            <a:spLocks noChangeArrowheads="1"/>
          </p:cNvSpPr>
          <p:nvPr/>
        </p:nvSpPr>
        <p:spPr bwMode="auto">
          <a:xfrm>
            <a:off x="5921375" y="3235964"/>
            <a:ext cx="560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/>
              <a:t>yes</a:t>
            </a:r>
          </a:p>
        </p:txBody>
      </p:sp>
      <p:sp>
        <p:nvSpPr>
          <p:cNvPr id="32" name="Textfeld 133"/>
          <p:cNvSpPr txBox="1">
            <a:spLocks noChangeArrowheads="1"/>
          </p:cNvSpPr>
          <p:nvPr/>
        </p:nvSpPr>
        <p:spPr bwMode="auto">
          <a:xfrm>
            <a:off x="4537943" y="4201013"/>
            <a:ext cx="13223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 err="1" smtClean="0"/>
              <a:t>Authorized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3" name="Textfeld 158"/>
          <p:cNvSpPr txBox="1">
            <a:spLocks noChangeArrowheads="1"/>
          </p:cNvSpPr>
          <p:nvPr/>
        </p:nvSpPr>
        <p:spPr bwMode="auto">
          <a:xfrm>
            <a:off x="4305353" y="4620264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/>
              <a:t>no</a:t>
            </a:r>
          </a:p>
        </p:txBody>
      </p:sp>
      <p:sp>
        <p:nvSpPr>
          <p:cNvPr id="34" name="Rechteck 163"/>
          <p:cNvSpPr>
            <a:spLocks noChangeArrowheads="1"/>
          </p:cNvSpPr>
          <p:nvPr/>
        </p:nvSpPr>
        <p:spPr bwMode="auto">
          <a:xfrm>
            <a:off x="556418" y="3101027"/>
            <a:ext cx="547688" cy="444500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de-DE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35" name="Textfeld 165"/>
          <p:cNvSpPr txBox="1">
            <a:spLocks noChangeArrowheads="1"/>
          </p:cNvSpPr>
          <p:nvPr/>
        </p:nvSpPr>
        <p:spPr bwMode="auto">
          <a:xfrm>
            <a:off x="3568700" y="2034227"/>
            <a:ext cx="4276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dirty="0" smtClean="0"/>
              <a:t>no</a:t>
            </a:r>
            <a:endParaRPr lang="de-DE" dirty="0"/>
          </a:p>
        </p:txBody>
      </p:sp>
      <p:cxnSp>
        <p:nvCxnSpPr>
          <p:cNvPr id="36" name="Gewinkelte Verbindung 171"/>
          <p:cNvCxnSpPr>
            <a:cxnSpLocks noChangeShapeType="1"/>
          </p:cNvCxnSpPr>
          <p:nvPr/>
        </p:nvCxnSpPr>
        <p:spPr bwMode="auto">
          <a:xfrm>
            <a:off x="6411340" y="5482013"/>
            <a:ext cx="1257300" cy="2381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37" name="Form 173"/>
          <p:cNvCxnSpPr>
            <a:cxnSpLocks noChangeShapeType="1"/>
            <a:stCxn id="18" idx="2"/>
            <a:endCxn id="21" idx="1"/>
          </p:cNvCxnSpPr>
          <p:nvPr/>
        </p:nvCxnSpPr>
        <p:spPr bwMode="auto">
          <a:xfrm rot="16200000" flipH="1">
            <a:off x="5754974" y="3976429"/>
            <a:ext cx="297267" cy="3559786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38" name="Textfeld 67"/>
          <p:cNvSpPr txBox="1">
            <a:spLocks noChangeArrowheads="1"/>
          </p:cNvSpPr>
          <p:nvPr/>
        </p:nvSpPr>
        <p:spPr bwMode="auto">
          <a:xfrm>
            <a:off x="-4761" y="3577277"/>
            <a:ext cx="14938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DE" dirty="0" smtClean="0"/>
              <a:t>Tell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ES </a:t>
            </a:r>
            <a:r>
              <a:rPr lang="de-DE" dirty="0" err="1" smtClean="0"/>
              <a:t>call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not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allowed</a:t>
            </a:r>
            <a:r>
              <a:rPr lang="de-DE" dirty="0" smtClean="0"/>
              <a:t> in </a:t>
            </a:r>
            <a:r>
              <a:rPr lang="de-DE" dirty="0" err="1" smtClean="0"/>
              <a:t>jusristiction</a:t>
            </a:r>
            <a:endParaRPr lang="de-DE" dirty="0"/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457200" y="9207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Issue #1:  Revised </a:t>
            </a:r>
            <a:r>
              <a:rPr lang="en-US" sz="3600" dirty="0" smtClean="0"/>
              <a:t>No Access Authentication (NAA) </a:t>
            </a:r>
            <a:r>
              <a:rPr lang="en-US" sz="3600" dirty="0" smtClean="0"/>
              <a:t>Architecture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3" name="Rechteck 45"/>
          <p:cNvSpPr>
            <a:spLocks noChangeArrowheads="1"/>
          </p:cNvSpPr>
          <p:nvPr/>
        </p:nvSpPr>
        <p:spPr bwMode="auto">
          <a:xfrm>
            <a:off x="5019675" y="3629664"/>
            <a:ext cx="1585913" cy="496888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PhoneBCP</a:t>
            </a:r>
            <a:r>
              <a:rPr lang="de-DE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cxnSp>
        <p:nvCxnSpPr>
          <p:cNvPr id="51" name="Form 173"/>
          <p:cNvCxnSpPr>
            <a:cxnSpLocks noChangeShapeType="1"/>
          </p:cNvCxnSpPr>
          <p:nvPr/>
        </p:nvCxnSpPr>
        <p:spPr bwMode="auto">
          <a:xfrm>
            <a:off x="2441601" y="5908720"/>
            <a:ext cx="5215061" cy="297268"/>
          </a:xfrm>
          <a:prstGeom prst="bentConnector3">
            <a:avLst>
              <a:gd name="adj1" fmla="val -769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52" name="Rechteck 19"/>
          <p:cNvSpPr>
            <a:spLocks noChangeArrowheads="1"/>
          </p:cNvSpPr>
          <p:nvPr/>
        </p:nvSpPr>
        <p:spPr bwMode="auto">
          <a:xfrm>
            <a:off x="1623145" y="5249104"/>
            <a:ext cx="1571625" cy="614363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CBCBC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de-DE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NASP</a:t>
            </a:r>
            <a:endParaRPr lang="de-DE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53" name="Gerade Verbindung mit Pfeil 17"/>
          <p:cNvCxnSpPr>
            <a:cxnSpLocks noChangeShapeType="1"/>
          </p:cNvCxnSpPr>
          <p:nvPr/>
        </p:nvCxnSpPr>
        <p:spPr bwMode="auto">
          <a:xfrm rot="5400000">
            <a:off x="2001339" y="4847467"/>
            <a:ext cx="782637" cy="2063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58" name="Rectangle 57"/>
          <p:cNvSpPr/>
          <p:nvPr/>
        </p:nvSpPr>
        <p:spPr>
          <a:xfrm>
            <a:off x="1717056" y="6314329"/>
            <a:ext cx="15571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PROPOSAL</a:t>
            </a:r>
            <a:endParaRPr lang="en-US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Issue #2:</a:t>
            </a:r>
            <a:r>
              <a:rPr lang="en-US" dirty="0" smtClean="0"/>
              <a:t> Deployment 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Today</a:t>
            </a:r>
            <a:r>
              <a:rPr lang="en-US" dirty="0" smtClean="0"/>
              <a:t>’s networks suffer from </a:t>
            </a:r>
            <a:r>
              <a:rPr lang="en-US" dirty="0" smtClean="0"/>
              <a:t>many limitations.</a:t>
            </a:r>
          </a:p>
          <a:p>
            <a:pPr lvl="1"/>
            <a:r>
              <a:rPr lang="en-US" dirty="0" smtClean="0"/>
              <a:t>Traffic inception (e.g., HTTP redirect)</a:t>
            </a:r>
          </a:p>
          <a:p>
            <a:pPr lvl="1"/>
            <a:r>
              <a:rPr lang="en-US" dirty="0" smtClean="0"/>
              <a:t>Lots of user-interaction for network access</a:t>
            </a:r>
          </a:p>
          <a:p>
            <a:r>
              <a:rPr lang="en-US" dirty="0" smtClean="0"/>
              <a:t>Described solution cannot be deployed with today</a:t>
            </a:r>
            <a:r>
              <a:rPr lang="en-US" dirty="0" smtClean="0"/>
              <a:t>’s network. </a:t>
            </a:r>
          </a:p>
          <a:p>
            <a:r>
              <a:rPr lang="en-US" b="1" dirty="0" smtClean="0"/>
              <a:t>PROPOSAL</a:t>
            </a:r>
            <a:r>
              <a:rPr lang="en-US" dirty="0" smtClean="0"/>
              <a:t>: Add a section to warn about challenges. 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Issue #3: Lack of network access authorization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NAA case only focuses on the lack of credentials but does not consider the case where credentials are available but network access authorization fails nevertheless. </a:t>
            </a:r>
          </a:p>
          <a:p>
            <a:r>
              <a:rPr lang="en-US" dirty="0" smtClean="0"/>
              <a:t>Lack of authorization at the application layer is covered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QUESTION</a:t>
            </a:r>
            <a:r>
              <a:rPr lang="en-US" dirty="0" smtClean="0"/>
              <a:t>: Should authorization failure for network access authentication also be described?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#4: Document Writing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Draft </a:t>
            </a:r>
            <a:r>
              <a:rPr lang="en-US" dirty="0" smtClean="0"/>
              <a:t>states the steps that are necessary for performing the emergency call.</a:t>
            </a:r>
            <a:r>
              <a:rPr lang="en-US" dirty="0" smtClean="0"/>
              <a:t> </a:t>
            </a:r>
          </a:p>
          <a:p>
            <a:r>
              <a:rPr lang="en-US" dirty="0" smtClean="0"/>
              <a:t>Alternative: </a:t>
            </a:r>
          </a:p>
          <a:p>
            <a:pPr lvl="1"/>
            <a:r>
              <a:rPr lang="en-US" dirty="0" smtClean="0"/>
              <a:t>Cite selected </a:t>
            </a:r>
            <a:r>
              <a:rPr lang="en-US" dirty="0" smtClean="0"/>
              <a:t>parts from</a:t>
            </a:r>
            <a:r>
              <a:rPr lang="en-US" dirty="0" smtClean="0"/>
              <a:t> Phone </a:t>
            </a:r>
            <a:r>
              <a:rPr lang="en-US" dirty="0" smtClean="0"/>
              <a:t>BCP and say what is not applicable.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Summarize what </a:t>
            </a:r>
            <a:r>
              <a:rPr lang="en-US" dirty="0" smtClean="0"/>
              <a:t>is different.</a:t>
            </a:r>
            <a:endParaRPr lang="en-US" dirty="0" smtClean="0"/>
          </a:p>
          <a:p>
            <a:r>
              <a:rPr lang="en-US" b="1" dirty="0" smtClean="0"/>
              <a:t>PROPOSAL</a:t>
            </a:r>
            <a:r>
              <a:rPr lang="en-US" dirty="0" smtClean="0"/>
              <a:t>: Leave as is.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Limitations</a:t>
            </a:r>
          </a:p>
          <a:p>
            <a:r>
              <a:rPr lang="en-US" dirty="0" smtClean="0"/>
              <a:t>Terminology</a:t>
            </a:r>
          </a:p>
          <a:p>
            <a:r>
              <a:rPr lang="en-US" dirty="0" smtClean="0"/>
              <a:t>Architecture</a:t>
            </a:r>
          </a:p>
          <a:p>
            <a:r>
              <a:rPr lang="en-US" dirty="0" smtClean="0"/>
              <a:t>Zero-balance ASP (ZBP) Procedures</a:t>
            </a:r>
          </a:p>
          <a:p>
            <a:r>
              <a:rPr lang="en-US" dirty="0" smtClean="0"/>
              <a:t>No ASP (NASP)</a:t>
            </a:r>
            <a:r>
              <a:rPr lang="en-US" dirty="0" smtClean="0"/>
              <a:t> </a:t>
            </a:r>
            <a:r>
              <a:rPr lang="en-US" dirty="0" smtClean="0"/>
              <a:t>Procedures</a:t>
            </a:r>
            <a:endParaRPr lang="en-US" dirty="0" smtClean="0"/>
          </a:p>
          <a:p>
            <a:r>
              <a:rPr lang="en-US" dirty="0" smtClean="0"/>
              <a:t>No Access Authentication (NAA)</a:t>
            </a:r>
            <a:r>
              <a:rPr lang="en-US" dirty="0" smtClean="0"/>
              <a:t> </a:t>
            </a:r>
            <a:r>
              <a:rPr lang="en-US" dirty="0" smtClean="0"/>
              <a:t>Procedures</a:t>
            </a:r>
            <a:endParaRPr lang="en-US" dirty="0" smtClean="0"/>
          </a:p>
          <a:p>
            <a:r>
              <a:rPr lang="en-US" dirty="0" smtClean="0"/>
              <a:t>Security Considerations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411</Words>
  <Application>Microsoft Macintosh PowerPoint</Application>
  <PresentationFormat>On-screen Show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Extensions to the Emergency Services Architecture for dealing with Unauthenticated and Unauthorized Devices </vt:lpstr>
      <vt:lpstr>Status</vt:lpstr>
      <vt:lpstr>Issue #1:  Current No Access Authentication (NAA) Architecture: Fraud Problem</vt:lpstr>
      <vt:lpstr>Slide 4</vt:lpstr>
      <vt:lpstr>Issue #2: Deployment Reality</vt:lpstr>
      <vt:lpstr>Issue #3: Lack of network access authorization</vt:lpstr>
      <vt:lpstr>Issue #4: Document Writing Style</vt:lpstr>
      <vt:lpstr>New Table of Contents</vt:lpstr>
    </vt:vector>
  </TitlesOfParts>
  <Company>Nokia Siemens Networks - COO RTP IE Internet SDE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Extensions to the Emergency Services Architecture for dealing with Unauthenticated and Unauthorized Devices </dc:title>
  <dc:creator>Hannes Tschofenig</dc:creator>
  <cp:lastModifiedBy>Hannes Tschofenig</cp:lastModifiedBy>
  <cp:revision>5</cp:revision>
  <dcterms:created xsi:type="dcterms:W3CDTF">2011-11-15T13:20:30Z</dcterms:created>
  <dcterms:modified xsi:type="dcterms:W3CDTF">2011-11-15T14:22:58Z</dcterms:modified>
</cp:coreProperties>
</file>