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70" r:id="rId4"/>
    <p:sldId id="272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6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74" d="100"/>
          <a:sy n="74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3089E-1222-4D94-A512-AD7197DA0325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D98EB-4F46-4953-A326-A479B69AE52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D98EB-4F46-4953-A326-A479B69AE52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D98EB-4F46-4953-A326-A479B69AE52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D98EB-4F46-4953-A326-A479B69AE52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D98EB-4F46-4953-A326-A479B69AE52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9835E-4725-4319-8630-34F19B4E23D6}" type="datetimeFigureOut">
              <a:rPr kumimoji="1" lang="ja-JP" altLang="en-US" smtClean="0"/>
              <a:pPr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13B30-95B1-4AC4-847B-912019E23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tsuchi@cisc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ristel@iij.ad.jp" TargetMode="External"/><Relationship Id="rId5" Type="http://schemas.openxmlformats.org/officeDocument/2006/relationships/hyperlink" Target="mailto:randy@psg.com" TargetMode="External"/><Relationship Id="rId4" Type="http://schemas.openxmlformats.org/officeDocument/2006/relationships/hyperlink" Target="mailto:kawamucho@mesh.ad.jp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lacnog@lacnic.net" TargetMode="External"/><Relationship Id="rId3" Type="http://schemas.openxmlformats.org/officeDocument/2006/relationships/hyperlink" Target="mailto:nanog@nanog.org" TargetMode="External"/><Relationship Id="rId7" Type="http://schemas.openxmlformats.org/officeDocument/2006/relationships/hyperlink" Target="mailto:sanog@sanog.org" TargetMode="External"/><Relationship Id="rId2" Type="http://schemas.openxmlformats.org/officeDocument/2006/relationships/hyperlink" Target="mailto:janog@janog.gr.j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fnog@afnog.org" TargetMode="External"/><Relationship Id="rId5" Type="http://schemas.openxmlformats.org/officeDocument/2006/relationships/hyperlink" Target="mailto:apops@apops.net" TargetMode="External"/><Relationship Id="rId4" Type="http://schemas.openxmlformats.org/officeDocument/2006/relationships/hyperlink" Target="mailto:routing-wg@ripe.ne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Route Flap Damping Deployment Status </a:t>
            </a:r>
            <a:r>
              <a:rPr lang="en-US" altLang="ja-JP" dirty="0" smtClean="0"/>
              <a:t>Survey</a:t>
            </a:r>
            <a:br>
              <a:rPr lang="en-US" altLang="ja-JP" dirty="0" smtClean="0"/>
            </a:br>
            <a:r>
              <a:rPr lang="en-US" altLang="ja-JP" sz="2200" dirty="0" smtClean="0"/>
              <a:t>draft-</a:t>
            </a:r>
            <a:r>
              <a:rPr lang="en-US" altLang="ja-JP" sz="2200" dirty="0" err="1" smtClean="0"/>
              <a:t>shishio</a:t>
            </a:r>
            <a:r>
              <a:rPr lang="en-US" altLang="ja-JP" sz="2200" dirty="0" smtClean="0"/>
              <a:t>-grow-</a:t>
            </a:r>
            <a:r>
              <a:rPr lang="en-US" altLang="ja-JP" sz="2200" dirty="0" err="1" smtClean="0"/>
              <a:t>isp</a:t>
            </a:r>
            <a:r>
              <a:rPr lang="en-US" altLang="ja-JP" sz="2200" dirty="0" smtClean="0"/>
              <a:t>-</a:t>
            </a:r>
            <a:r>
              <a:rPr lang="en-US" altLang="ja-JP" sz="2200" dirty="0" err="1" smtClean="0"/>
              <a:t>rfd</a:t>
            </a:r>
            <a:r>
              <a:rPr lang="en-US" altLang="ja-JP" sz="2200" dirty="0" smtClean="0"/>
              <a:t>-implement-survey</a:t>
            </a:r>
            <a:br>
              <a:rPr lang="en-US" altLang="ja-JP" sz="2200" dirty="0" smtClean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/>
              <a:t>Shishio </a:t>
            </a:r>
            <a:r>
              <a:rPr lang="en-US" altLang="ja-JP" sz="2400" dirty="0" smtClean="0"/>
              <a:t>Tsuchiya </a:t>
            </a:r>
            <a:r>
              <a:rPr lang="en-US" altLang="ja-JP" sz="2400" dirty="0" smtClean="0">
                <a:hlinkClick r:id="rId3"/>
              </a:rPr>
              <a:t>shtsuchi@cisco.com</a:t>
            </a:r>
            <a:endParaRPr lang="en-US" altLang="ja-JP" sz="2400" dirty="0" smtClean="0"/>
          </a:p>
          <a:p>
            <a:r>
              <a:rPr lang="en-US" altLang="ja-JP" sz="2400" dirty="0" smtClean="0"/>
              <a:t>Seiichi Kawamura </a:t>
            </a:r>
            <a:r>
              <a:rPr lang="en-US" altLang="ja-JP" sz="2400" dirty="0" smtClean="0">
                <a:hlinkClick r:id="rId4"/>
              </a:rPr>
              <a:t>kawamucho@mesh.ad.jp</a:t>
            </a:r>
            <a:endParaRPr lang="en-US" altLang="ja-JP" sz="2400" dirty="0" smtClean="0"/>
          </a:p>
          <a:p>
            <a:r>
              <a:rPr lang="en-US" altLang="ja-JP" sz="2400" dirty="0" smtClean="0"/>
              <a:t>Randy Bush </a:t>
            </a:r>
            <a:r>
              <a:rPr lang="en-US" altLang="ja-JP" sz="2400" dirty="0" smtClean="0">
                <a:hlinkClick r:id="rId5"/>
              </a:rPr>
              <a:t>randy@psg.com</a:t>
            </a:r>
            <a:endParaRPr lang="en-US" altLang="ja-JP" sz="2400" dirty="0" smtClean="0"/>
          </a:p>
          <a:p>
            <a:r>
              <a:rPr lang="en-US" altLang="ja-JP" sz="2400" dirty="0" err="1" smtClean="0"/>
              <a:t>Cristel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Pelsser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hlinkClick r:id="rId6"/>
              </a:rPr>
              <a:t>cristel@iij.ad.jp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ja-JP" sz="2800" dirty="0" err="1" smtClean="0"/>
              <a:t>Q7.According</a:t>
            </a:r>
            <a:r>
              <a:rPr lang="en-US" altLang="ja-JP" sz="2800" dirty="0" smtClean="0"/>
              <a:t> to [draft-</a:t>
            </a:r>
            <a:r>
              <a:rPr lang="en-US" altLang="ja-JP" sz="2800" dirty="0" err="1" smtClean="0"/>
              <a:t>ymbk</a:t>
            </a:r>
            <a:r>
              <a:rPr lang="en-US" altLang="ja-JP" sz="2800" dirty="0" smtClean="0"/>
              <a:t>-</a:t>
            </a:r>
            <a:r>
              <a:rPr lang="en-US" altLang="ja-JP" sz="2800" dirty="0" err="1" smtClean="0"/>
              <a:t>rfd</a:t>
            </a:r>
            <a:r>
              <a:rPr lang="en-US" altLang="ja-JP" sz="2800" dirty="0" smtClean="0"/>
              <a:t>-usable],Suppress Threshold should be set to </a:t>
            </a:r>
            <a:r>
              <a:rPr lang="en-US" altLang="ja-JP" sz="2800" dirty="0" err="1" smtClean="0"/>
              <a:t>6K.Do</a:t>
            </a:r>
            <a:r>
              <a:rPr lang="en-US" altLang="ja-JP" sz="2800" dirty="0" smtClean="0"/>
              <a:t> you think the default value on implementations should  be changed to </a:t>
            </a:r>
            <a:r>
              <a:rPr lang="en-US" altLang="ja-JP" sz="2800" dirty="0" err="1" smtClean="0"/>
              <a:t>6K</a:t>
            </a:r>
            <a:r>
              <a:rPr lang="en-US" altLang="ja-JP" sz="2800" dirty="0" smtClean="0"/>
              <a:t>?''</a:t>
            </a:r>
            <a:endParaRPr kumimoji="1" lang="ja-JP" altLang="en-US" sz="2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7552333" cy="493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4860032" y="5157192"/>
          <a:ext cx="396044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213"/>
                <a:gridCol w="760730"/>
                <a:gridCol w="776605"/>
                <a:gridCol w="637984"/>
                <a:gridCol w="719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Answer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Japan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Global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Total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YES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38.6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40.9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Skipped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Q7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20.5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635896" y="3933056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38.6%(17)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79712" y="5157192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40.9%(18)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07704" y="3356992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20.5%(9)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 </a:t>
            </a:r>
            <a:r>
              <a:rPr lang="en-US" altLang="ja-JP" dirty="0" err="1" smtClean="0"/>
              <a:t>Q6.If</a:t>
            </a:r>
            <a:r>
              <a:rPr lang="en-US" altLang="ja-JP" dirty="0" smtClean="0"/>
              <a:t> you have any comments, please fill this box.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Statistical reports from big Service Providers may better visualize the situation.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best current practices is nice</a:t>
            </a:r>
            <a:r>
              <a:rPr lang="en-US" altLang="ja-JP" dirty="0" smtClean="0"/>
              <a:t>, but always needs to be adjusted to reflect local network settings.</a:t>
            </a:r>
          </a:p>
          <a:p>
            <a:r>
              <a:rPr lang="en-US" altLang="ja-JP" dirty="0" smtClean="0"/>
              <a:t>We used RFD in the past and came to the conclusion that </a:t>
            </a:r>
            <a:r>
              <a:rPr lang="en-US" altLang="ja-JP" dirty="0" smtClean="0">
                <a:solidFill>
                  <a:srgbClr val="FF0000"/>
                </a:solidFill>
              </a:rPr>
              <a:t>we do not  want to use RFD any more</a:t>
            </a:r>
            <a:r>
              <a:rPr lang="en-US" altLang="ja-JP" dirty="0" smtClean="0"/>
              <a:t>.  We still have it configured to be able to get Flap statistics out of our Cisco boxes, but no prefixes get  </a:t>
            </a:r>
            <a:r>
              <a:rPr lang="en-US" altLang="ja-JP" dirty="0" err="1" smtClean="0"/>
              <a:t>dampended</a:t>
            </a:r>
            <a:endParaRPr lang="en-US" altLang="ja-JP" dirty="0" smtClean="0"/>
          </a:p>
          <a:p>
            <a:r>
              <a:rPr lang="en-US" altLang="ja-JP" dirty="0" smtClean="0"/>
              <a:t>We recently </a:t>
            </a:r>
            <a:r>
              <a:rPr lang="en-US" altLang="ja-JP" dirty="0" smtClean="0">
                <a:solidFill>
                  <a:srgbClr val="FF0000"/>
                </a:solidFill>
              </a:rPr>
              <a:t>removed all RFD </a:t>
            </a:r>
            <a:r>
              <a:rPr lang="en-US" altLang="ja-JP" dirty="0" smtClean="0"/>
              <a:t>from the </a:t>
            </a:r>
            <a:r>
              <a:rPr lang="en-US" altLang="ja-JP" dirty="0" err="1" smtClean="0"/>
              <a:t>configs</a:t>
            </a:r>
            <a:r>
              <a:rPr lang="en-US" altLang="ja-JP" dirty="0" smtClean="0"/>
              <a:t> due to the information read on the topic among the </a:t>
            </a:r>
            <a:r>
              <a:rPr lang="en-US" altLang="ja-JP" dirty="0" err="1" smtClean="0"/>
              <a:t>preso's</a:t>
            </a:r>
            <a:r>
              <a:rPr lang="en-US" altLang="ja-JP" dirty="0" smtClean="0"/>
              <a:t> on the </a:t>
            </a:r>
            <a:r>
              <a:rPr lang="en-US" altLang="ja-JP" dirty="0" err="1" smtClean="0"/>
              <a:t>NANOG</a:t>
            </a:r>
            <a:r>
              <a:rPr lang="en-US" altLang="ja-JP" dirty="0" smtClean="0"/>
              <a:t> Archive.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 </a:t>
            </a:r>
            <a:r>
              <a:rPr lang="en-US" altLang="ja-JP" dirty="0" err="1" smtClean="0"/>
              <a:t>Q6.If</a:t>
            </a:r>
            <a:r>
              <a:rPr lang="en-US" altLang="ja-JP" dirty="0" smtClean="0"/>
              <a:t> you have any comments, please fill this box. </a:t>
            </a:r>
            <a:r>
              <a:rPr lang="en-US" altLang="ja-JP" i="1" dirty="0" smtClean="0"/>
              <a:t>cont’d </a:t>
            </a:r>
            <a:endParaRPr kumimoji="1" lang="ja-JP" altLang="en-US" i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after seeing this survey, I read the draft; sounds promising; </a:t>
            </a:r>
            <a:r>
              <a:rPr lang="en-US" altLang="ja-JP" dirty="0" smtClean="0">
                <a:solidFill>
                  <a:srgbClr val="FF0000"/>
                </a:solidFill>
              </a:rPr>
              <a:t>would be nice </a:t>
            </a:r>
            <a:r>
              <a:rPr lang="en-US" altLang="ja-JP" dirty="0" smtClean="0"/>
              <a:t>to see vendors start to implement it.</a:t>
            </a:r>
          </a:p>
          <a:p>
            <a:r>
              <a:rPr lang="en-US" altLang="ja-JP" dirty="0" err="1" smtClean="0"/>
              <a:t>Q3</a:t>
            </a:r>
            <a:r>
              <a:rPr lang="en-US" altLang="ja-JP" dirty="0" smtClean="0"/>
              <a:t>, other: Juniper </a:t>
            </a:r>
            <a:r>
              <a:rPr lang="en-US" altLang="ja-JP" dirty="0" smtClean="0">
                <a:solidFill>
                  <a:srgbClr val="FF0000"/>
                </a:solidFill>
              </a:rPr>
              <a:t>RFD is broken</a:t>
            </a:r>
            <a:r>
              <a:rPr lang="en-US" altLang="ja-JP" dirty="0" smtClean="0"/>
              <a:t>, default values count penalty for both update and withdrawal, and they would not fix that.  No clear motivation for us, has caused outage when our customers (with  </a:t>
            </a:r>
            <a:r>
              <a:rPr lang="en-US" altLang="ja-JP" dirty="0" err="1" smtClean="0"/>
              <a:t>primiary</a:t>
            </a:r>
            <a:r>
              <a:rPr lang="en-US" altLang="ja-JP" dirty="0" smtClean="0"/>
              <a:t> and backup connection to us) had a flapping link.</a:t>
            </a:r>
          </a:p>
          <a:p>
            <a:r>
              <a:rPr lang="en-US" altLang="ja-JP" dirty="0" smtClean="0"/>
              <a:t>Strong desire to see the path vector penalized rather than the prefix.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step..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Our work almost finished </a:t>
            </a:r>
            <a:endParaRPr lang="en-US" altLang="ja-JP" dirty="0" smtClean="0"/>
          </a:p>
          <a:p>
            <a:r>
              <a:rPr lang="en-US" altLang="ja-JP" dirty="0" smtClean="0"/>
              <a:t>To provide stable </a:t>
            </a:r>
            <a:r>
              <a:rPr lang="en-US" altLang="ja-JP" dirty="0" err="1" smtClean="0"/>
              <a:t>internet,something</a:t>
            </a:r>
            <a:r>
              <a:rPr lang="en-US" altLang="ja-JP" dirty="0" smtClean="0"/>
              <a:t> a damping mechanism is clearly needed.</a:t>
            </a:r>
          </a:p>
          <a:p>
            <a:r>
              <a:rPr lang="en-US" altLang="ja-JP" dirty="0" smtClean="0"/>
              <a:t>To consider new technology and new </a:t>
            </a:r>
            <a:r>
              <a:rPr lang="en-US" altLang="ja-JP" dirty="0" err="1" smtClean="0"/>
              <a:t>parameter,Current</a:t>
            </a:r>
            <a:r>
              <a:rPr lang="en-US" altLang="ja-JP" dirty="0" smtClean="0"/>
              <a:t> RFD usage survey report is useful for operators and vendors.</a:t>
            </a:r>
          </a:p>
          <a:p>
            <a:r>
              <a:rPr lang="en-US" altLang="ja-JP" dirty="0" smtClean="0"/>
              <a:t>So we would like to publish this draft as informational </a:t>
            </a:r>
            <a:r>
              <a:rPr lang="en-US" altLang="ja-JP" dirty="0" err="1" smtClean="0"/>
              <a:t>RFC</a:t>
            </a:r>
            <a:r>
              <a:rPr lang="en-US" altLang="ja-JP" dirty="0" smtClean="0"/>
              <a:t>.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右矢印 38"/>
          <p:cNvSpPr/>
          <p:nvPr/>
        </p:nvSpPr>
        <p:spPr>
          <a:xfrm rot="2895859">
            <a:off x="4895475" y="4000260"/>
            <a:ext cx="721678" cy="432048"/>
          </a:xfrm>
          <a:prstGeom prst="rightArrow">
            <a:avLst/>
          </a:prstGeom>
          <a:solidFill>
            <a:srgbClr val="7030A0">
              <a:alpha val="86000"/>
            </a:srgbClr>
          </a:solidFill>
          <a:ln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RFD documentation summary</a:t>
            </a:r>
            <a:endParaRPr kumimoji="1" lang="ja-JP" altLang="en-US" dirty="0"/>
          </a:p>
        </p:txBody>
      </p:sp>
      <p:sp>
        <p:nvSpPr>
          <p:cNvPr id="15" name="対角する 2 つの角を丸めた四角形 14"/>
          <p:cNvSpPr/>
          <p:nvPr/>
        </p:nvSpPr>
        <p:spPr>
          <a:xfrm>
            <a:off x="4173958" y="2996952"/>
            <a:ext cx="1224136" cy="93610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RIPE-378</a:t>
            </a:r>
            <a:endParaRPr kumimoji="1" lang="ja-JP" altLang="en-US" dirty="0"/>
          </a:p>
        </p:txBody>
      </p:sp>
      <p:sp>
        <p:nvSpPr>
          <p:cNvPr id="16" name="対角する 2 つの角を丸めた四角形 15"/>
          <p:cNvSpPr/>
          <p:nvPr/>
        </p:nvSpPr>
        <p:spPr>
          <a:xfrm>
            <a:off x="1689174" y="1339180"/>
            <a:ext cx="1872208" cy="100811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RFC2439</a:t>
            </a:r>
            <a:endParaRPr kumimoji="1" lang="ja-JP" altLang="en-US" dirty="0"/>
          </a:p>
        </p:txBody>
      </p:sp>
      <p:sp>
        <p:nvSpPr>
          <p:cNvPr id="19" name="右矢印 18"/>
          <p:cNvSpPr/>
          <p:nvPr/>
        </p:nvSpPr>
        <p:spPr>
          <a:xfrm rot="2069774">
            <a:off x="3277900" y="3080033"/>
            <a:ext cx="936104" cy="432048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対角する 2 つの角を丸めた四角形 19"/>
          <p:cNvSpPr/>
          <p:nvPr/>
        </p:nvSpPr>
        <p:spPr>
          <a:xfrm>
            <a:off x="4211960" y="4581128"/>
            <a:ext cx="2160240" cy="936104"/>
          </a:xfrm>
          <a:prstGeom prst="round2Diag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draft-</a:t>
            </a:r>
            <a:r>
              <a:rPr lang="en-US" sz="1600" b="1" dirty="0" err="1" smtClean="0"/>
              <a:t>ymbk</a:t>
            </a:r>
            <a:r>
              <a:rPr lang="en-US" sz="1600" b="1" dirty="0" smtClean="0"/>
              <a:t>-</a:t>
            </a:r>
            <a:r>
              <a:rPr lang="en-US" sz="1600" b="1" dirty="0" err="1" smtClean="0"/>
              <a:t>rfd</a:t>
            </a:r>
            <a:r>
              <a:rPr lang="en-US" sz="1600" b="1" dirty="0" smtClean="0"/>
              <a:t>-usable</a:t>
            </a:r>
          </a:p>
        </p:txBody>
      </p:sp>
      <p:cxnSp>
        <p:nvCxnSpPr>
          <p:cNvPr id="25" name="直線コネクタ 24"/>
          <p:cNvCxnSpPr/>
          <p:nvPr/>
        </p:nvCxnSpPr>
        <p:spPr>
          <a:xfrm>
            <a:off x="1403648" y="4005064"/>
            <a:ext cx="66967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897086" y="2491308"/>
            <a:ext cx="66967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4006" y="2708920"/>
            <a:ext cx="1661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Parameter </a:t>
            </a:r>
          </a:p>
          <a:p>
            <a:r>
              <a:rPr lang="en-US" altLang="ja-JP" sz="1600" dirty="0" smtClean="0"/>
              <a:t>Consideration /</a:t>
            </a:r>
          </a:p>
          <a:p>
            <a:r>
              <a:rPr lang="en-US" altLang="ja-JP" sz="1600" dirty="0" smtClean="0"/>
              <a:t>Recommendation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3518" y="1555204"/>
            <a:ext cx="1345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Architecture</a:t>
            </a:r>
          </a:p>
          <a:p>
            <a:pPr algn="ctr"/>
            <a:r>
              <a:rPr lang="en-US" altLang="ja-JP" sz="1600" dirty="0" smtClean="0"/>
              <a:t>Definition </a:t>
            </a:r>
            <a:endParaRPr kumimoji="1" lang="ja-JP" altLang="en-US" sz="1600" dirty="0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5398094" y="3356992"/>
            <a:ext cx="223224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2949822" y="2708920"/>
            <a:ext cx="475252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20" idx="0"/>
          </p:cNvCxnSpPr>
          <p:nvPr/>
        </p:nvCxnSpPr>
        <p:spPr>
          <a:xfrm flipV="1">
            <a:off x="6372200" y="4149080"/>
            <a:ext cx="1368152" cy="9001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7812360" y="1844824"/>
            <a:ext cx="1368152" cy="33123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Route Flap Damping Deployment Status Survey</a:t>
            </a:r>
          </a:p>
          <a:p>
            <a:pPr algn="ctr"/>
            <a:endParaRPr kumimoji="1" lang="ja-JP" altLang="en-US" dirty="0"/>
          </a:p>
        </p:txBody>
      </p:sp>
      <p:cxnSp>
        <p:nvCxnSpPr>
          <p:cNvPr id="46" name="直線矢印コネクタ 45"/>
          <p:cNvCxnSpPr>
            <a:stCxn id="16" idx="0"/>
          </p:cNvCxnSpPr>
          <p:nvPr/>
        </p:nvCxnSpPr>
        <p:spPr>
          <a:xfrm>
            <a:off x="3561382" y="1843236"/>
            <a:ext cx="4068960" cy="5056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4641502" y="1835532"/>
            <a:ext cx="1406154" cy="369332"/>
          </a:xfrm>
          <a:prstGeom prst="rect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USE</a:t>
            </a:r>
            <a:r>
              <a:rPr kumimoji="1" lang="en-US" altLang="ja-JP" dirty="0" smtClean="0"/>
              <a:t>/Not USE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207964" y="2492896"/>
            <a:ext cx="1406154" cy="369332"/>
          </a:xfrm>
          <a:prstGeom prst="rect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USE</a:t>
            </a:r>
            <a:r>
              <a:rPr kumimoji="1" lang="en-US" altLang="ja-JP" dirty="0" smtClean="0"/>
              <a:t>/Not USE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686126" y="3140968"/>
            <a:ext cx="1664559" cy="369332"/>
          </a:xfrm>
          <a:prstGeom prst="rect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Refer/</a:t>
            </a:r>
            <a:r>
              <a:rPr kumimoji="1" lang="en-US" altLang="ja-JP" dirty="0" smtClean="0"/>
              <a:t>Not Refer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444208" y="4345940"/>
            <a:ext cx="1152128" cy="523220"/>
          </a:xfrm>
          <a:prstGeom prst="rect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What do you </a:t>
            </a:r>
          </a:p>
          <a:p>
            <a:r>
              <a:rPr lang="en-US" altLang="ja-JP" sz="1400" dirty="0" smtClean="0"/>
              <a:t>think?</a:t>
            </a:r>
          </a:p>
        </p:txBody>
      </p:sp>
      <p:sp>
        <p:nvSpPr>
          <p:cNvPr id="13" name="フローチャート : 複数書類 12"/>
          <p:cNvSpPr/>
          <p:nvPr/>
        </p:nvSpPr>
        <p:spPr>
          <a:xfrm>
            <a:off x="1725686" y="2564904"/>
            <a:ext cx="1584176" cy="1191000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RIPE-178</a:t>
            </a:r>
          </a:p>
          <a:p>
            <a:pPr algn="ctr"/>
            <a:r>
              <a:rPr lang="en-US" altLang="ja-JP" dirty="0" smtClean="0"/>
              <a:t>RIPE-210</a:t>
            </a:r>
          </a:p>
          <a:p>
            <a:pPr algn="ctr"/>
            <a:r>
              <a:rPr kumimoji="1" lang="en-US" altLang="ja-JP" dirty="0" smtClean="0"/>
              <a:t>RIPE-229</a:t>
            </a:r>
          </a:p>
          <a:p>
            <a:pPr algn="ctr"/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288020" y="4254187"/>
            <a:ext cx="2348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Parameter </a:t>
            </a:r>
          </a:p>
          <a:p>
            <a:r>
              <a:rPr lang="en-US" altLang="ja-JP" sz="1600" dirty="0" smtClean="0"/>
              <a:t>Consideration /</a:t>
            </a:r>
          </a:p>
          <a:p>
            <a:r>
              <a:rPr lang="en-US" altLang="ja-JP" sz="1600" dirty="0" smtClean="0"/>
              <a:t>Recommendation Revised</a:t>
            </a:r>
          </a:p>
        </p:txBody>
      </p:sp>
      <p:cxnSp>
        <p:nvCxnSpPr>
          <p:cNvPr id="47" name="直線矢印コネクタ 46"/>
          <p:cNvCxnSpPr/>
          <p:nvPr/>
        </p:nvCxnSpPr>
        <p:spPr>
          <a:xfrm rot="10800000" flipV="1">
            <a:off x="6372200" y="5013176"/>
            <a:ext cx="1440160" cy="36004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6732240" y="5137447"/>
            <a:ext cx="936104" cy="307777"/>
          </a:xfrm>
          <a:prstGeom prst="rect">
            <a:avLst/>
          </a:prstGeom>
          <a:solidFill>
            <a:schemeClr val="l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/>
              <a:t>02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00,01 </a:t>
            </a:r>
          </a:p>
          <a:p>
            <a:pPr lvl="1"/>
            <a:r>
              <a:rPr lang="en-US" altLang="ja-JP" dirty="0" smtClean="0"/>
              <a:t>the survey was limited in Japan </a:t>
            </a:r>
            <a:r>
              <a:rPr lang="en-US" altLang="ja-JP" dirty="0" smtClean="0">
                <a:hlinkClick r:id="rId2"/>
              </a:rPr>
              <a:t>janog@janog.gr.jp</a:t>
            </a:r>
            <a:endParaRPr kumimoji="1" lang="en-US" altLang="ja-JP" dirty="0" smtClean="0"/>
          </a:p>
          <a:p>
            <a:r>
              <a:rPr kumimoji="1" lang="en-US" altLang="ja-JP" dirty="0" smtClean="0"/>
              <a:t>After </a:t>
            </a:r>
            <a:r>
              <a:rPr kumimoji="1" lang="en-US" altLang="ja-JP" dirty="0" err="1" smtClean="0"/>
              <a:t>ietf8</a:t>
            </a:r>
            <a:r>
              <a:rPr lang="en-US" altLang="ja-JP" dirty="0" err="1" smtClean="0"/>
              <a:t>0,</a:t>
            </a:r>
            <a:r>
              <a:rPr kumimoji="1" lang="en-US" altLang="ja-JP" dirty="0" err="1" smtClean="0"/>
              <a:t>posted</a:t>
            </a:r>
            <a:r>
              <a:rPr kumimoji="1" lang="en-US" altLang="ja-JP" dirty="0" smtClean="0"/>
              <a:t>  the survey to </a:t>
            </a:r>
            <a:r>
              <a:rPr kumimoji="1" lang="en-US" altLang="ja-JP" dirty="0" err="1" smtClean="0"/>
              <a:t>NOGs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dirty="0" smtClean="0">
                <a:hlinkClick r:id="rId3"/>
              </a:rPr>
              <a:t>nanog@nanog.org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hlinkClick r:id="rId4"/>
              </a:rPr>
              <a:t>routing-wg@ripe.net</a:t>
            </a:r>
            <a:endParaRPr lang="en-US" altLang="ja-JP" dirty="0" smtClean="0"/>
          </a:p>
          <a:p>
            <a:pPr lvl="1"/>
            <a:r>
              <a:rPr lang="en-US" altLang="ja-JP" dirty="0" smtClean="0">
                <a:hlinkClick r:id="rId5"/>
              </a:rPr>
              <a:t>apops@apops.net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hlinkClick r:id="rId6"/>
              </a:rPr>
              <a:t>afnog@afnog.org</a:t>
            </a:r>
            <a:endParaRPr lang="en-US" altLang="ja-JP" dirty="0" smtClean="0"/>
          </a:p>
          <a:p>
            <a:pPr lvl="1"/>
            <a:r>
              <a:rPr lang="en-US" altLang="ja-JP" dirty="0" smtClean="0">
                <a:hlinkClick r:id="rId7"/>
              </a:rPr>
              <a:t>sanog@sanog.org</a:t>
            </a:r>
            <a:endParaRPr lang="en-US" altLang="ja-JP" dirty="0" smtClean="0"/>
          </a:p>
          <a:p>
            <a:pPr lvl="1"/>
            <a:r>
              <a:rPr lang="en-US" altLang="ja-JP" dirty="0" smtClean="0">
                <a:hlinkClick r:id="rId8"/>
              </a:rPr>
              <a:t>lacnog@lacnic.net</a:t>
            </a:r>
            <a:endParaRPr lang="en-US" altLang="ja-JP" dirty="0" smtClean="0"/>
          </a:p>
          <a:p>
            <a:r>
              <a:rPr lang="en-US" altLang="ja-JP" dirty="0" smtClean="0"/>
              <a:t>Total 63 answered the survey </a:t>
            </a:r>
          </a:p>
          <a:p>
            <a:pPr lvl="1"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Q1.Which</a:t>
            </a:r>
            <a:r>
              <a:rPr lang="en-US" altLang="ja-JP" dirty="0" smtClean="0"/>
              <a:t> is the best description of your job role?</a:t>
            </a:r>
            <a:endParaRPr kumimoji="1" lang="ja-JP" altLang="en-US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1619220" y="1988840"/>
          <a:ext cx="5617076" cy="3107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1946"/>
                <a:gridCol w="173513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Answer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Number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BGP</a:t>
                      </a:r>
                      <a:r>
                        <a:rPr kumimoji="1" lang="en-US" altLang="ja-JP" dirty="0" smtClean="0"/>
                        <a:t> operator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27</a:t>
                      </a:r>
                    </a:p>
                  </a:txBody>
                  <a:tcPr marL="0" marR="0" marT="0" marB="0" anchor="ctr"/>
                </a:tc>
              </a:tr>
              <a:tr h="41044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Researcher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1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Engineer of vendor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3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Engineer of Network/System Integrator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13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Student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0</a:t>
                      </a:r>
                    </a:p>
                  </a:txBody>
                  <a:tcPr marL="0" marR="0" marT="0" marB="0" anchor="ctr"/>
                </a:tc>
              </a:tr>
              <a:tr h="47165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Other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latin typeface="Microsoft Sans Serif"/>
                        </a:rPr>
                        <a:t>0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Total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pPr>
              <a:buNone/>
            </a:pPr>
            <a:r>
              <a:rPr lang="en-US" altLang="ja-JP" dirty="0" smtClean="0"/>
              <a:t>This question did not exist for Japan version.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Q2.Do</a:t>
            </a:r>
            <a:r>
              <a:rPr lang="en-US" altLang="ja-JP" dirty="0" smtClean="0"/>
              <a:t> you use Route Flap Damping ?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412545" y="5218400"/>
          <a:ext cx="5751743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475"/>
                <a:gridCol w="900567"/>
                <a:gridCol w="900567"/>
                <a:gridCol w="900567"/>
                <a:gridCol w="9005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Answer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Global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Total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YES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20.6 </a:t>
                      </a:r>
                    </a:p>
                  </a:txBody>
                  <a:tcPr marL="9525" marR="9525" marT="9525" marB="0" anchor="ctr"/>
                </a:tc>
              </a:tr>
              <a:tr h="410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77.8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Skipped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this question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1.6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1124745"/>
            <a:ext cx="6264696" cy="409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3923928" y="2195572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20.6%(13)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87824" y="3501008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77.8%(49)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12355" y="1772816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1.6%(1)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Q3.If</a:t>
            </a:r>
            <a:r>
              <a:rPr lang="en-US" altLang="ja-JP" dirty="0" smtClean="0"/>
              <a:t> you select No on </a:t>
            </a:r>
            <a:r>
              <a:rPr lang="en-US" altLang="ja-JP" dirty="0" err="1" smtClean="0"/>
              <a:t>Q2,why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5868144" cy="383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コンテンツ プレースホルダ 3"/>
          <p:cNvGraphicFramePr>
            <a:graphicFrameLocks/>
          </p:cNvGraphicFramePr>
          <p:nvPr/>
        </p:nvGraphicFramePr>
        <p:xfrm>
          <a:off x="3357862" y="4222512"/>
          <a:ext cx="5786138" cy="2635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3363"/>
                <a:gridCol w="760730"/>
                <a:gridCol w="776605"/>
                <a:gridCol w="637984"/>
                <a:gridCol w="83745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Answer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Japan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Global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Total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Do not have the need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19.6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Did not know about the feature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9.8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No benefits expected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19.6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Customers would complain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9.8 </a:t>
                      </a:r>
                    </a:p>
                  </a:txBody>
                  <a:tcPr marL="9525" marR="9525" marT="9525" marB="0" anchor="ctr"/>
                </a:tc>
              </a:tr>
              <a:tr h="410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Because I read RIPE-378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29.4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Other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11.8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051720" y="2492896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19.6%(10)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64283" y="3212976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9.8%(5)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95736" y="4077072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19.6%(10)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87624" y="4427820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9.8%(5)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8059" y="3356992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29.4%(15)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2132856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11.8%(6)</a:t>
            </a:r>
            <a:endParaRPr kumimoji="1" lang="ja-JP" altLang="en-US" dirty="0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idx="1"/>
          </p:nvPr>
        </p:nvSpPr>
        <p:spPr>
          <a:xfrm>
            <a:off x="6084168" y="1268760"/>
            <a:ext cx="28803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2400" dirty="0" smtClean="0"/>
              <a:t>1 person answered </a:t>
            </a:r>
            <a:r>
              <a:rPr lang="en-US" altLang="ja-JP" sz="2400" dirty="0" err="1" smtClean="0"/>
              <a:t>Q3,even</a:t>
            </a:r>
            <a:r>
              <a:rPr lang="en-US" altLang="ja-JP" sz="2400" dirty="0" smtClean="0"/>
              <a:t> if he selected "Yes" on </a:t>
            </a:r>
            <a:r>
              <a:rPr lang="en-US" altLang="ja-JP" sz="2400" dirty="0" err="1" smtClean="0"/>
              <a:t>Q2</a:t>
            </a:r>
            <a:r>
              <a:rPr lang="en-US" altLang="ja-JP" sz="2400" dirty="0" smtClean="0"/>
              <a:t>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err="1" smtClean="0"/>
              <a:t>Q4.If</a:t>
            </a:r>
            <a:r>
              <a:rPr lang="en-US" altLang="en-US" dirty="0" smtClean="0"/>
              <a:t> you select Yes on </a:t>
            </a:r>
            <a:r>
              <a:rPr lang="en-US" altLang="en-US" dirty="0" err="1" smtClean="0"/>
              <a:t>Q2,what</a:t>
            </a:r>
            <a:r>
              <a:rPr lang="en-US" altLang="en-US" dirty="0" smtClean="0"/>
              <a:t> parameter do you use?</a:t>
            </a:r>
            <a:endParaRPr kumimoji="1" lang="ja-JP" alt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5"/>
            <a:ext cx="5904656" cy="385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コンテンツ プレースホルダ 3"/>
          <p:cNvGraphicFramePr>
            <a:graphicFrameLocks/>
          </p:cNvGraphicFramePr>
          <p:nvPr/>
        </p:nvGraphicFramePr>
        <p:xfrm>
          <a:off x="3322366" y="4509120"/>
          <a:ext cx="5786138" cy="2264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3363"/>
                <a:gridCol w="760730"/>
                <a:gridCol w="776605"/>
                <a:gridCol w="637984"/>
                <a:gridCol w="83745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Answer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Japan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Global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Total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Default parameters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40.0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RIPE-178 [RIPE-178]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6.7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RIPE-210 [RIPE-210]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RIPE-229 [RIPE-229]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6.7 </a:t>
                      </a:r>
                    </a:p>
                  </a:txBody>
                  <a:tcPr marL="9525" marR="9525" marT="9525" marB="0" anchor="ctr"/>
                </a:tc>
              </a:tr>
              <a:tr h="410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Other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46.7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771800" y="2924944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40.0%(6)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99792" y="4221088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6.7%(1)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51720" y="4797152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6.7%(1)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87624" y="3131676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46.7%(7)</a:t>
            </a:r>
            <a:endParaRPr kumimoji="1" lang="ja-JP" altLang="en-US" dirty="0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>
          <a:xfrm>
            <a:off x="6156176" y="1484785"/>
            <a:ext cx="2771800" cy="16561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2000" dirty="0" smtClean="0"/>
              <a:t>1 person answered </a:t>
            </a:r>
            <a:r>
              <a:rPr lang="en-US" altLang="ja-JP" sz="2000" dirty="0" err="1" smtClean="0"/>
              <a:t>Q4</a:t>
            </a:r>
            <a:r>
              <a:rPr lang="en-US" altLang="ja-JP" sz="2000" dirty="0" smtClean="0"/>
              <a:t>, even if he selected "No" on </a:t>
            </a:r>
            <a:r>
              <a:rPr lang="en-US" altLang="ja-JP" sz="2000" dirty="0" err="1" smtClean="0"/>
              <a:t>Q2</a:t>
            </a:r>
            <a:r>
              <a:rPr lang="en-US" altLang="ja-JP" sz="2000" dirty="0" smtClean="0"/>
              <a:t>.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err="1" smtClean="0"/>
              <a:t>Q5.Do</a:t>
            </a:r>
            <a:r>
              <a:rPr lang="en-US" altLang="ja-JP" dirty="0" smtClean="0"/>
              <a:t> you know Randy Bush et. </a:t>
            </a:r>
            <a:r>
              <a:rPr lang="en-US" altLang="ja-JP" dirty="0" err="1" smtClean="0"/>
              <a:t>al's</a:t>
            </a:r>
            <a:r>
              <a:rPr lang="en-US" altLang="ja-JP" dirty="0" smtClean="0"/>
              <a:t> report ''Route Flap Damping Considered Usable?'</a:t>
            </a:r>
            <a:endParaRPr kumimoji="1" lang="ja-JP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7149877" cy="467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コンテンツ プレースホルダ 3"/>
          <p:cNvGraphicFramePr>
            <a:graphicFrameLocks/>
          </p:cNvGraphicFramePr>
          <p:nvPr/>
        </p:nvGraphicFramePr>
        <p:xfrm>
          <a:off x="5004048" y="5229200"/>
          <a:ext cx="396044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213"/>
                <a:gridCol w="760730"/>
                <a:gridCol w="776605"/>
                <a:gridCol w="637984"/>
                <a:gridCol w="719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Answer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Japan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Global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Total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YES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52.4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46.0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Skipped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Q5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1.6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3923928" y="3861048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52.4%(33)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63688" y="3861048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46.0%(29)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87824" y="2564904"/>
            <a:ext cx="899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1.6%(1)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ja-JP" sz="3600" dirty="0" err="1" smtClean="0"/>
              <a:t>Q6.IOS's</a:t>
            </a:r>
            <a:r>
              <a:rPr lang="en-US" altLang="ja-JP" sz="3600" dirty="0" smtClean="0"/>
              <a:t> max-penalty is currently limited to </a:t>
            </a:r>
            <a:r>
              <a:rPr lang="en-US" altLang="ja-JP" sz="3600" dirty="0" err="1" smtClean="0"/>
              <a:t>20K</a:t>
            </a:r>
            <a:r>
              <a:rPr lang="en-US" altLang="ja-JP" sz="3600" dirty="0" smtClean="0"/>
              <a:t>. Do you need this limitation to be relaxed to over </a:t>
            </a:r>
            <a:r>
              <a:rPr lang="en-US" altLang="ja-JP" sz="3600" dirty="0" err="1" smtClean="0"/>
              <a:t>50K</a:t>
            </a:r>
            <a:r>
              <a:rPr lang="en-US" altLang="ja-JP" sz="3600" dirty="0" smtClean="0"/>
              <a:t>?</a:t>
            </a:r>
            <a:endParaRPr kumimoji="1" lang="ja-JP" altLang="en-US" sz="36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7488832" cy="489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コンテンツ プレースホルダ 3"/>
          <p:cNvGraphicFramePr>
            <a:graphicFrameLocks/>
          </p:cNvGraphicFramePr>
          <p:nvPr/>
        </p:nvGraphicFramePr>
        <p:xfrm>
          <a:off x="5004048" y="5229200"/>
          <a:ext cx="396044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213"/>
                <a:gridCol w="760730"/>
                <a:gridCol w="776605"/>
                <a:gridCol w="637984"/>
                <a:gridCol w="719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Answer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Japan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Global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Total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YES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38.1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50.8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Skipped Q6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11.1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3995936" y="3491716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38.1%(24)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55776" y="4715852"/>
            <a:ext cx="11336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50.8%(32)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11760" y="2708920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11.1%(7)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767</Words>
  <Application>Microsoft Office PowerPoint</Application>
  <PresentationFormat>画面に合わせる (4:3)</PresentationFormat>
  <Paragraphs>249</Paragraphs>
  <Slides>13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Route Flap Damping Deployment Status Survey draft-shishio-grow-isp-rfd-implement-survey </vt:lpstr>
      <vt:lpstr>RFD documentation summary</vt:lpstr>
      <vt:lpstr>02 </vt:lpstr>
      <vt:lpstr>Q1.Which is the best description of your job role?</vt:lpstr>
      <vt:lpstr>Q2.Do you use Route Flap Damping ?</vt:lpstr>
      <vt:lpstr>Q3.If you select No on Q2,why?</vt:lpstr>
      <vt:lpstr>Q4.If you select Yes on Q2,what parameter do you use?</vt:lpstr>
      <vt:lpstr>Q5.Do you know Randy Bush et. al's report ''Route Flap Damping Considered Usable?'</vt:lpstr>
      <vt:lpstr>Q6.IOS's max-penalty is currently limited to 20K. Do you need this limitation to be relaxed to over 50K?</vt:lpstr>
      <vt:lpstr>Q7.According to [draft-ymbk-rfd-usable],Suppress Threshold should be set to 6K.Do you think the default value on implementations should  be changed to 6K?''</vt:lpstr>
      <vt:lpstr> Q6.If you have any comments, please fill this box.</vt:lpstr>
      <vt:lpstr> Q6.If you have any comments, please fill this box. cont’d </vt:lpstr>
      <vt:lpstr>next step..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Route Flap Damping Deployment Status Survey draft-shishio-grow-isp-rfd-implement-survey</dc:title>
  <dc:creator>Information Technology</dc:creator>
  <cp:lastModifiedBy>Information Technology</cp:lastModifiedBy>
  <cp:revision>47</cp:revision>
  <dcterms:created xsi:type="dcterms:W3CDTF">2011-03-25T16:59:07Z</dcterms:created>
  <dcterms:modified xsi:type="dcterms:W3CDTF">2011-11-16T19:19:36Z</dcterms:modified>
</cp:coreProperties>
</file>