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8" r:id="rId2"/>
    <p:sldId id="257"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93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001E65-6C93-4BDA-8DE7-D796F0BC4FD5}" type="datetimeFigureOut">
              <a:rPr lang="en-US" smtClean="0"/>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F92418-E724-4519-A960-0310E793ACB4}" type="slidenum">
              <a:rPr lang="en-US" smtClean="0"/>
              <a:t>‹#›</a:t>
            </a:fld>
            <a:endParaRPr lang="en-US"/>
          </a:p>
        </p:txBody>
      </p:sp>
    </p:spTree>
    <p:extLst>
      <p:ext uri="{BB962C8B-B14F-4D97-AF65-F5344CB8AC3E}">
        <p14:creationId xmlns:p14="http://schemas.microsoft.com/office/powerpoint/2010/main" val="2072332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6" name="Rectangle 2"/>
          <p:cNvSpPr txBox="1">
            <a:spLocks noGrp="1" noChangeArrowheads="1"/>
          </p:cNvSpPr>
          <p:nvPr>
            <p:ph type="body" idx="1"/>
          </p:nvPr>
        </p:nvSpPr>
        <p:spPr bwMode="auto">
          <a:xfrm>
            <a:off x="685800" y="4343400"/>
            <a:ext cx="5468938" cy="40973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p:cNvSpPr txBox="1">
            <a:spLocks noGrp="1" noChangeArrowheads="1"/>
          </p:cNvSpPr>
          <p:nvPr>
            <p:ph type="body" idx="1"/>
          </p:nvPr>
        </p:nvSpPr>
        <p:spPr bwMode="auto">
          <a:xfrm>
            <a:off x="685800" y="4343400"/>
            <a:ext cx="5468938" cy="40973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39C830-D72E-41D9-940B-5B829AC74ABB}" type="datetimeFigureOut">
              <a:rPr lang="en-US" smtClean="0"/>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466253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39C830-D72E-41D9-940B-5B829AC74ABB}" type="datetimeFigureOut">
              <a:rPr lang="en-US" smtClean="0"/>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582559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39C830-D72E-41D9-940B-5B829AC74ABB}" type="datetimeFigureOut">
              <a:rPr lang="en-US" smtClean="0"/>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968195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39C830-D72E-41D9-940B-5B829AC74ABB}" type="datetimeFigureOut">
              <a:rPr lang="en-US" smtClean="0"/>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3671278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39C830-D72E-41D9-940B-5B829AC74ABB}" type="datetimeFigureOut">
              <a:rPr lang="en-US" smtClean="0"/>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12270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39C830-D72E-41D9-940B-5B829AC74ABB}" type="datetimeFigureOut">
              <a:rPr lang="en-US" smtClean="0"/>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762625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39C830-D72E-41D9-940B-5B829AC74ABB}" type="datetimeFigureOut">
              <a:rPr lang="en-US" smtClean="0"/>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267350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39C830-D72E-41D9-940B-5B829AC74ABB}" type="datetimeFigureOut">
              <a:rPr lang="en-US" smtClean="0"/>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256284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39C830-D72E-41D9-940B-5B829AC74ABB}" type="datetimeFigureOut">
              <a:rPr lang="en-US" smtClean="0"/>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07539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39C830-D72E-41D9-940B-5B829AC74ABB}" type="datetimeFigureOut">
              <a:rPr lang="en-US" smtClean="0"/>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22885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39C830-D72E-41D9-940B-5B829AC74ABB}" type="datetimeFigureOut">
              <a:rPr lang="en-US" smtClean="0"/>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D664B-65D8-4AC2-857F-51253F1BF1F7}" type="slidenum">
              <a:rPr lang="en-US" smtClean="0"/>
              <a:t>‹#›</a:t>
            </a:fld>
            <a:endParaRPr lang="en-US"/>
          </a:p>
        </p:txBody>
      </p:sp>
    </p:spTree>
    <p:extLst>
      <p:ext uri="{BB962C8B-B14F-4D97-AF65-F5344CB8AC3E}">
        <p14:creationId xmlns:p14="http://schemas.microsoft.com/office/powerpoint/2010/main" val="1808866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39C830-D72E-41D9-940B-5B829AC74ABB}" type="datetimeFigureOut">
              <a:rPr lang="en-US" smtClean="0"/>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FD664B-65D8-4AC2-857F-51253F1BF1F7}" type="slidenum">
              <a:rPr lang="en-US" smtClean="0"/>
              <a:t>‹#›</a:t>
            </a:fld>
            <a:endParaRPr lang="en-US"/>
          </a:p>
        </p:txBody>
      </p:sp>
    </p:spTree>
    <p:extLst>
      <p:ext uri="{BB962C8B-B14F-4D97-AF65-F5344CB8AC3E}">
        <p14:creationId xmlns:p14="http://schemas.microsoft.com/office/powerpoint/2010/main" val="86793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hristopher.morrow@gmail.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mailto:pds@lugs.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685800" y="1295400"/>
            <a:ext cx="7772400" cy="23327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9pPr>
          </a:lstStyle>
          <a:p>
            <a:pPr algn="ctr">
              <a:buClrTx/>
              <a:buFontTx/>
              <a:buNone/>
            </a:pPr>
            <a:r>
              <a:rPr lang="en-GB" sz="4400" dirty="0" smtClean="0">
                <a:solidFill>
                  <a:srgbClr val="000000"/>
                </a:solidFill>
              </a:rPr>
              <a:t>GROW </a:t>
            </a:r>
          </a:p>
          <a:p>
            <a:pPr algn="ctr">
              <a:buClrTx/>
              <a:buFontTx/>
              <a:buNone/>
            </a:pPr>
            <a:r>
              <a:rPr lang="en-GB" sz="4400" dirty="0" smtClean="0">
                <a:solidFill>
                  <a:srgbClr val="000000"/>
                </a:solidFill>
              </a:rPr>
              <a:t>WG Status</a:t>
            </a:r>
          </a:p>
          <a:p>
            <a:pPr algn="ctr">
              <a:buClrTx/>
              <a:buFontTx/>
              <a:buNone/>
            </a:pPr>
            <a:r>
              <a:rPr lang="en-GB" sz="4400" dirty="0" smtClean="0">
                <a:solidFill>
                  <a:srgbClr val="000000"/>
                </a:solidFill>
              </a:rPr>
              <a:t>IETF-82 Taipei, Taiwan</a:t>
            </a:r>
            <a:endParaRPr lang="en-GB" sz="4400" dirty="0">
              <a:solidFill>
                <a:srgbClr val="000000"/>
              </a:solidFill>
            </a:endParaRPr>
          </a:p>
        </p:txBody>
      </p:sp>
      <p:sp>
        <p:nvSpPr>
          <p:cNvPr id="3074" name="Text Box 2"/>
          <p:cNvSpPr txBox="1">
            <a:spLocks noChangeArrowheads="1"/>
          </p:cNvSpPr>
          <p:nvPr/>
        </p:nvSpPr>
        <p:spPr bwMode="auto">
          <a:xfrm>
            <a:off x="1371600" y="3886200"/>
            <a:ext cx="6400800" cy="206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9pPr>
          </a:lstStyle>
          <a:p>
            <a:pPr algn="ctr">
              <a:spcBef>
                <a:spcPts val="600"/>
              </a:spcBef>
              <a:buClrTx/>
              <a:buFontTx/>
              <a:buNone/>
            </a:pPr>
            <a:endParaRPr lang="en-GB" sz="2400" dirty="0">
              <a:solidFill>
                <a:srgbClr val="000000"/>
              </a:solidFill>
            </a:endParaRPr>
          </a:p>
          <a:p>
            <a:pPr algn="ctr">
              <a:spcBef>
                <a:spcPts val="500"/>
              </a:spcBef>
              <a:buClrTx/>
              <a:buFontTx/>
              <a:buNone/>
            </a:pPr>
            <a:r>
              <a:rPr lang="en-GB" sz="2400" dirty="0" smtClean="0">
                <a:solidFill>
                  <a:srgbClr val="000000"/>
                </a:solidFill>
              </a:rPr>
              <a:t>	Christopher Morrow </a:t>
            </a:r>
            <a:r>
              <a:rPr lang="en-GB" sz="2400" dirty="0" smtClean="0">
                <a:solidFill>
                  <a:srgbClr val="000000"/>
                </a:solidFill>
                <a:hlinkClick r:id="rId3"/>
              </a:rPr>
              <a:t>christopher.morrow@gmail.com</a:t>
            </a:r>
            <a:endParaRPr lang="en-GB" sz="2400" dirty="0" smtClean="0">
              <a:solidFill>
                <a:srgbClr val="000000"/>
              </a:solidFill>
            </a:endParaRPr>
          </a:p>
          <a:p>
            <a:pPr algn="ctr">
              <a:spcBef>
                <a:spcPts val="500"/>
              </a:spcBef>
              <a:buClrTx/>
              <a:buFontTx/>
              <a:buNone/>
            </a:pPr>
            <a:r>
              <a:rPr lang="en-GB" sz="2400" dirty="0" smtClean="0">
                <a:solidFill>
                  <a:srgbClr val="000000"/>
                </a:solidFill>
              </a:rPr>
              <a:t>Peter Schoenmaker </a:t>
            </a:r>
            <a:r>
              <a:rPr lang="en-GB" sz="2400" dirty="0" smtClean="0">
                <a:solidFill>
                  <a:srgbClr val="000000"/>
                </a:solidFill>
                <a:hlinkClick r:id="rId4"/>
              </a:rPr>
              <a:t>pds@lugs.com</a:t>
            </a:r>
            <a:endParaRPr lang="en-GB" sz="2400" dirty="0" smtClean="0">
              <a:solidFill>
                <a:srgbClr val="000000"/>
              </a:solidFill>
            </a:endParaRPr>
          </a:p>
        </p:txBody>
      </p:sp>
    </p:spTree>
    <p:extLst>
      <p:ext uri="{BB962C8B-B14F-4D97-AF65-F5344CB8AC3E}">
        <p14:creationId xmlns:p14="http://schemas.microsoft.com/office/powerpoint/2010/main" val="22527872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DejaVu Sans" charset="0"/>
                <a:cs typeface="DejaVu Sans" charset="0"/>
              </a:defRPr>
            </a:lvl9pPr>
          </a:lstStyle>
          <a:p>
            <a:pPr algn="ctr">
              <a:buClrTx/>
              <a:buFontTx/>
              <a:buNone/>
            </a:pPr>
            <a:r>
              <a:rPr lang="fr-FR" sz="4400">
                <a:solidFill>
                  <a:srgbClr val="000000"/>
                </a:solidFill>
              </a:rPr>
              <a:t>Note Well</a:t>
            </a:r>
          </a:p>
        </p:txBody>
      </p:sp>
      <p:sp>
        <p:nvSpPr>
          <p:cNvPr id="4098" name="Text Box 2"/>
          <p:cNvSpPr txBox="1">
            <a:spLocks noChangeArrowheads="1"/>
          </p:cNvSpPr>
          <p:nvPr/>
        </p:nvSpPr>
        <p:spPr bwMode="auto">
          <a:xfrm>
            <a:off x="457200" y="1600200"/>
            <a:ext cx="8229600" cy="4565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22263">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itchFamily="16"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Arial" charset="0"/>
                <a:ea typeface="DejaVu Sans" charset="0"/>
                <a:cs typeface="DejaVu Sans" charset="0"/>
              </a:defRPr>
            </a:lvl9pPr>
          </a:lstStyle>
          <a:p>
            <a:pPr>
              <a:lnSpc>
                <a:spcPct val="80000"/>
              </a:lnSpc>
              <a:spcBef>
                <a:spcPts val="300"/>
              </a:spcBef>
              <a:buClrTx/>
              <a:buFontTx/>
              <a:buNone/>
            </a:pPr>
            <a:r>
              <a:rPr lang="en-US" sz="12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a:t>
            </a:r>
            <a:r>
              <a:rPr lang="en-US" sz="1200" b="1">
                <a:solidFill>
                  <a:srgbClr val="000000"/>
                </a:solidFill>
              </a:rPr>
              <a:t>oral statements in IETF sessions, as well as written and electronic communications</a:t>
            </a:r>
            <a:r>
              <a:rPr lang="en-US" sz="1200">
                <a:solidFill>
                  <a:srgbClr val="000000"/>
                </a:solidFill>
              </a:rPr>
              <a:t> made at any time or place, which are addressed to:</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    * The IETF plenary session</a:t>
            </a:r>
          </a:p>
          <a:p>
            <a:pPr>
              <a:lnSpc>
                <a:spcPct val="80000"/>
              </a:lnSpc>
              <a:spcBef>
                <a:spcPts val="300"/>
              </a:spcBef>
              <a:buClrTx/>
              <a:buFontTx/>
              <a:buNone/>
            </a:pPr>
            <a:r>
              <a:rPr lang="en-US" sz="1200">
                <a:solidFill>
                  <a:srgbClr val="000000"/>
                </a:solidFill>
              </a:rPr>
              <a:t>    * The IESG, or any member thereof on behalf of the IESG</a:t>
            </a:r>
          </a:p>
          <a:p>
            <a:pPr>
              <a:lnSpc>
                <a:spcPct val="80000"/>
              </a:lnSpc>
              <a:spcBef>
                <a:spcPts val="300"/>
              </a:spcBef>
              <a:buClrTx/>
              <a:buFontTx/>
              <a:buNone/>
            </a:pPr>
            <a:r>
              <a:rPr lang="en-US" sz="1200" b="1">
                <a:solidFill>
                  <a:srgbClr val="000000"/>
                </a:solidFill>
              </a:rPr>
              <a:t>    * Any IETF mailing list, including the IETF list itself, any working group or design team list, or any other list functioning under IETF auspices</a:t>
            </a:r>
          </a:p>
          <a:p>
            <a:pPr>
              <a:lnSpc>
                <a:spcPct val="80000"/>
              </a:lnSpc>
              <a:spcBef>
                <a:spcPts val="300"/>
              </a:spcBef>
              <a:buClrTx/>
              <a:buFontTx/>
              <a:buNone/>
            </a:pPr>
            <a:r>
              <a:rPr lang="en-US" sz="1200" b="1">
                <a:solidFill>
                  <a:srgbClr val="000000"/>
                </a:solidFill>
              </a:rPr>
              <a:t>    * Any IETF working group or portion thereof</a:t>
            </a:r>
          </a:p>
          <a:p>
            <a:pPr>
              <a:lnSpc>
                <a:spcPct val="80000"/>
              </a:lnSpc>
              <a:spcBef>
                <a:spcPts val="300"/>
              </a:spcBef>
              <a:buClrTx/>
              <a:buFontTx/>
              <a:buNone/>
            </a:pPr>
            <a:r>
              <a:rPr lang="en-US" sz="1200">
                <a:solidFill>
                  <a:srgbClr val="000000"/>
                </a:solidFill>
              </a:rPr>
              <a:t>    * The IAB or any member thereof on behalf of the IAB</a:t>
            </a:r>
          </a:p>
          <a:p>
            <a:pPr>
              <a:lnSpc>
                <a:spcPct val="80000"/>
              </a:lnSpc>
              <a:spcBef>
                <a:spcPts val="300"/>
              </a:spcBef>
              <a:buClrTx/>
              <a:buFontTx/>
              <a:buNone/>
            </a:pPr>
            <a:r>
              <a:rPr lang="en-US" sz="1200">
                <a:solidFill>
                  <a:srgbClr val="000000"/>
                </a:solidFill>
              </a:rPr>
              <a:t>    * The RFC Editor or the Internet-Drafts function</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All IETF Contributions are subject to the rules of RFC 5378 and RFC 3979 (updated by RFC 4879).</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Statements made outside of an IETF session, mailing list or other function, that are clearly not intended to be input to an IETF activity, group or function, are not IETF Contributions in the context of this notice.</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Please consult RFC 5378 and RFC 3979 for details.</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A participant in any IETF activity is deemed to accept all IETF rules of process, as documented in Best Current Practices RFCs and IESG Statements.</a:t>
            </a:r>
          </a:p>
          <a:p>
            <a:pPr>
              <a:lnSpc>
                <a:spcPct val="80000"/>
              </a:lnSpc>
              <a:spcBef>
                <a:spcPts val="300"/>
              </a:spcBef>
              <a:buClrTx/>
              <a:buFontTx/>
              <a:buNone/>
            </a:pPr>
            <a:endParaRPr lang="en-US" sz="1200">
              <a:solidFill>
                <a:srgbClr val="000000"/>
              </a:solidFill>
            </a:endParaRPr>
          </a:p>
          <a:p>
            <a:pPr>
              <a:lnSpc>
                <a:spcPct val="80000"/>
              </a:lnSpc>
              <a:spcBef>
                <a:spcPts val="300"/>
              </a:spcBef>
              <a:buClrTx/>
              <a:buFontTx/>
              <a:buNone/>
            </a:pPr>
            <a:r>
              <a:rPr lang="en-US" sz="1200">
                <a:solidFill>
                  <a:srgbClr val="000000"/>
                </a:solidFill>
              </a:rPr>
              <a:t>A participant in any IETF activity acknowledges that written, audio and video records of meetings may be made and may be available to the public.</a:t>
            </a:r>
          </a:p>
        </p:txBody>
      </p:sp>
    </p:spTree>
    <p:extLst>
      <p:ext uri="{BB962C8B-B14F-4D97-AF65-F5344CB8AC3E}">
        <p14:creationId xmlns:p14="http://schemas.microsoft.com/office/powerpoint/2010/main" val="425810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40000" lnSpcReduction="20000"/>
          </a:bodyPr>
          <a:lstStyle/>
          <a:p>
            <a:r>
              <a:rPr lang="en-US" dirty="0">
                <a:latin typeface="Courier New" pitchFamily="49" charset="0"/>
                <a:cs typeface="Courier New" pitchFamily="49" charset="0"/>
              </a:rPr>
              <a:t>GROW update                                 </a:t>
            </a:r>
            <a:r>
              <a:rPr lang="en-US" dirty="0" smtClean="0">
                <a:latin typeface="Courier New" pitchFamily="49" charset="0"/>
                <a:cs typeface="Courier New" pitchFamily="49" charset="0"/>
              </a:rPr>
              <a:t>        10</a:t>
            </a:r>
          </a:p>
          <a:p>
            <a:pPr lvl="1"/>
            <a:r>
              <a:rPr lang="en-US" dirty="0" err="1" smtClean="0">
                <a:latin typeface="Courier New" pitchFamily="49" charset="0"/>
                <a:cs typeface="Courier New" pitchFamily="49" charset="0"/>
              </a:rPr>
              <a:t>Administrivia</a:t>
            </a:r>
            <a:endParaRPr lang="en-US" dirty="0">
              <a:latin typeface="Courier New" pitchFamily="49" charset="0"/>
              <a:cs typeface="Courier New" pitchFamily="49" charset="0"/>
            </a:endParaRPr>
          </a:p>
          <a:p>
            <a:pPr lvl="1"/>
            <a:r>
              <a:rPr lang="en-US" dirty="0" smtClean="0">
                <a:latin typeface="Courier New" pitchFamily="49" charset="0"/>
                <a:cs typeface="Courier New" pitchFamily="49" charset="0"/>
              </a:rPr>
              <a:t>draft-ietf-grow-diverse-bgp-path-dist-05</a:t>
            </a:r>
          </a:p>
          <a:p>
            <a:pPr lvl="1"/>
            <a:r>
              <a:rPr lang="en-US" dirty="0" smtClean="0">
                <a:latin typeface="Courier New" pitchFamily="49" charset="0"/>
                <a:cs typeface="Courier New" pitchFamily="49" charset="0"/>
              </a:rPr>
              <a:t>draft-ietf-grow-va-auto-04</a:t>
            </a:r>
          </a:p>
          <a:p>
            <a:pPr lvl="1"/>
            <a:r>
              <a:rPr lang="en-US" dirty="0" err="1" smtClean="0">
                <a:latin typeface="Courier New" pitchFamily="49" charset="0"/>
                <a:cs typeface="Courier New" pitchFamily="49" charset="0"/>
              </a:rPr>
              <a:t>kirkham</a:t>
            </a:r>
            <a:r>
              <a:rPr lang="en-US" dirty="0" smtClean="0">
                <a:latin typeface="Courier New" pitchFamily="49" charset="0"/>
                <a:cs typeface="Courier New" pitchFamily="49" charset="0"/>
              </a:rPr>
              <a:t>-private-</a:t>
            </a:r>
            <a:r>
              <a:rPr lang="en-US" dirty="0" err="1" smtClean="0">
                <a:latin typeface="Courier New" pitchFamily="49" charset="0"/>
                <a:cs typeface="Courier New" pitchFamily="49" charset="0"/>
              </a:rPr>
              <a:t>ip</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sp</a:t>
            </a:r>
            <a:r>
              <a:rPr lang="en-US" dirty="0" smtClean="0">
                <a:latin typeface="Courier New" pitchFamily="49" charset="0"/>
                <a:cs typeface="Courier New" pitchFamily="49" charset="0"/>
              </a:rPr>
              <a:t>-cores</a:t>
            </a:r>
          </a:p>
          <a:p>
            <a:pPr lvl="1"/>
            <a:r>
              <a:rPr lang="en-US" dirty="0" smtClean="0">
                <a:latin typeface="Courier New" pitchFamily="49" charset="0"/>
                <a:cs typeface="Courier New" pitchFamily="49" charset="0"/>
              </a:rPr>
              <a:t>draft-mlevy-ixp-jumboframes-00</a:t>
            </a:r>
          </a:p>
          <a:p>
            <a:pPr marL="457200" lvl="1" indent="0">
              <a:buNone/>
            </a:pPr>
            <a:endParaRPr lang="en-US" dirty="0">
              <a:latin typeface="Courier New" pitchFamily="49" charset="0"/>
              <a:cs typeface="Courier New" pitchFamily="49" charset="0"/>
            </a:endParaRPr>
          </a:p>
          <a:p>
            <a:r>
              <a:rPr lang="en-US" dirty="0" smtClean="0">
                <a:latin typeface="Courier New" pitchFamily="49" charset="0"/>
                <a:cs typeface="Courier New" pitchFamily="49" charset="0"/>
              </a:rPr>
              <a:t>Li Cheng                                             15</a:t>
            </a:r>
          </a:p>
          <a:p>
            <a:pPr marL="0" indent="0">
              <a:buNone/>
            </a:pPr>
            <a:r>
              <a:rPr lang="en-US" dirty="0" smtClean="0">
                <a:latin typeface="Courier New" pitchFamily="49" charset="0"/>
                <a:cs typeface="Courier New" pitchFamily="49" charset="0"/>
              </a:rPr>
              <a:t>	draft-cheng-grow-va-auto-extensions-00</a:t>
            </a:r>
            <a:endParaRPr lang="en-US" dirty="0">
              <a:latin typeface="Courier New" pitchFamily="49" charset="0"/>
              <a:cs typeface="Courier New" pitchFamily="49" charset="0"/>
            </a:endParaRPr>
          </a:p>
          <a:p>
            <a:endParaRPr lang="en-US" dirty="0">
              <a:latin typeface="Courier New" pitchFamily="49" charset="0"/>
              <a:cs typeface="Courier New" pitchFamily="49" charset="0"/>
            </a:endParaRPr>
          </a:p>
          <a:p>
            <a:r>
              <a:rPr lang="en-US" dirty="0">
                <a:latin typeface="Courier New" pitchFamily="49" charset="0"/>
                <a:cs typeface="Courier New" pitchFamily="49" charset="0"/>
              </a:rPr>
              <a:t>Elisa Jasinska                                 </a:t>
            </a:r>
            <a:r>
              <a:rPr lang="en-US" dirty="0" smtClean="0">
                <a:latin typeface="Courier New" pitchFamily="49" charset="0"/>
                <a:cs typeface="Courier New" pitchFamily="49" charset="0"/>
              </a:rPr>
              <a:t>      </a:t>
            </a:r>
            <a:r>
              <a:rPr lang="en-US" dirty="0">
                <a:latin typeface="Courier New" pitchFamily="49" charset="0"/>
                <a:cs typeface="Courier New" pitchFamily="49" charset="0"/>
              </a:rPr>
              <a:t>15</a:t>
            </a:r>
          </a:p>
          <a:p>
            <a:pPr marL="0" indent="0">
              <a:buNone/>
            </a:pPr>
            <a:r>
              <a:rPr lang="en-US" dirty="0" smtClean="0">
                <a:latin typeface="Courier New" pitchFamily="49" charset="0"/>
                <a:cs typeface="Courier New" pitchFamily="49" charset="0"/>
              </a:rPr>
              <a:t>	draft-</a:t>
            </a:r>
            <a:r>
              <a:rPr lang="en-US" dirty="0" err="1" smtClean="0">
                <a:latin typeface="Courier New" pitchFamily="49" charset="0"/>
                <a:cs typeface="Courier New" pitchFamily="49" charset="0"/>
              </a:rPr>
              <a:t>hilliard</a:t>
            </a:r>
            <a:r>
              <a:rPr lang="en-US" dirty="0" smtClean="0">
                <a:latin typeface="Courier New" pitchFamily="49" charset="0"/>
                <a:cs typeface="Courier New" pitchFamily="49" charset="0"/>
              </a:rPr>
              <a:t>-ix-</a:t>
            </a:r>
            <a:r>
              <a:rPr lang="en-US" dirty="0" err="1" smtClean="0">
                <a:latin typeface="Courier New" pitchFamily="49" charset="0"/>
                <a:cs typeface="Courier New" pitchFamily="49" charset="0"/>
              </a:rPr>
              <a:t>bgp</a:t>
            </a:r>
            <a:r>
              <a:rPr lang="en-US" dirty="0" smtClean="0">
                <a:latin typeface="Courier New" pitchFamily="49" charset="0"/>
                <a:cs typeface="Courier New" pitchFamily="49" charset="0"/>
              </a:rPr>
              <a:t>-route-server-operations</a:t>
            </a:r>
            <a:endParaRPr lang="en-US" dirty="0">
              <a:latin typeface="Courier New" pitchFamily="49" charset="0"/>
              <a:cs typeface="Courier New" pitchFamily="49" charset="0"/>
            </a:endParaRPr>
          </a:p>
          <a:p>
            <a:endParaRPr lang="en-US" dirty="0">
              <a:latin typeface="Courier New" pitchFamily="49" charset="0"/>
              <a:cs typeface="Courier New" pitchFamily="49" charset="0"/>
            </a:endParaRPr>
          </a:p>
          <a:p>
            <a:r>
              <a:rPr lang="en-US" dirty="0" smtClean="0">
                <a:latin typeface="Courier New" pitchFamily="49" charset="0"/>
                <a:cs typeface="Courier New" pitchFamily="49" charset="0"/>
              </a:rPr>
              <a:t>Shishio Tsuchiya				        10</a:t>
            </a:r>
            <a:endParaRPr lang="en-US" dirty="0">
              <a:latin typeface="Courier New" pitchFamily="49" charset="0"/>
              <a:cs typeface="Courier New" pitchFamily="49" charset="0"/>
            </a:endParaRPr>
          </a:p>
          <a:p>
            <a:pPr marL="0" indent="0">
              <a:buNone/>
            </a:pPr>
            <a:r>
              <a:rPr lang="en-US" dirty="0" smtClean="0">
                <a:latin typeface="Courier New" pitchFamily="49" charset="0"/>
                <a:cs typeface="Courier New" pitchFamily="49" charset="0"/>
              </a:rPr>
              <a:t>	draft-shishio-grow-isp-rfd-implement-survey-02</a:t>
            </a:r>
          </a:p>
          <a:p>
            <a:pPr marL="0" indent="0">
              <a:buNone/>
            </a:pP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Cathy Aronson				        10</a:t>
            </a:r>
          </a:p>
          <a:p>
            <a:pPr marL="0" indent="0">
              <a:buNone/>
            </a:pPr>
            <a:r>
              <a:rPr lang="en-US" dirty="0" smtClean="0">
                <a:latin typeface="Courier New" pitchFamily="49" charset="0"/>
                <a:cs typeface="Courier New" pitchFamily="49" charset="0"/>
              </a:rPr>
              <a:t>	</a:t>
            </a:r>
            <a:r>
              <a:rPr lang="en-US" dirty="0" smtClean="0">
                <a:latin typeface="Courier New" pitchFamily="49" charset="0"/>
                <a:cs typeface="Courier New" pitchFamily="49" charset="0"/>
              </a:rPr>
              <a:t>draft-mlevy-ixp-jumboframes-00</a:t>
            </a:r>
            <a:endParaRPr lang="en-US" dirty="0" smtClean="0">
              <a:latin typeface="Courier New" pitchFamily="49" charset="0"/>
              <a:cs typeface="Courier New" pitchFamily="49" charset="0"/>
            </a:endParaRPr>
          </a:p>
          <a:p>
            <a:pPr marL="0" indent="0">
              <a:buNone/>
            </a:pP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Ruediger</a:t>
            </a:r>
            <a:r>
              <a:rPr lang="en-US" dirty="0" smtClean="0">
                <a:latin typeface="Courier New" pitchFamily="49" charset="0"/>
                <a:cs typeface="Courier New" pitchFamily="49" charset="0"/>
              </a:rPr>
              <a:t> Volk</a:t>
            </a:r>
            <a:r>
              <a:rPr lang="en-US" dirty="0">
                <a:latin typeface="Courier New" pitchFamily="49" charset="0"/>
                <a:cs typeface="Courier New" pitchFamily="49" charset="0"/>
              </a:rPr>
              <a:t>				        10</a:t>
            </a:r>
          </a:p>
          <a:p>
            <a:pPr marL="0" indent="0">
              <a:buNone/>
            </a:pPr>
            <a:r>
              <a:rPr lang="en-US" dirty="0">
                <a:latin typeface="Courier New" pitchFamily="49" charset="0"/>
                <a:cs typeface="Courier New" pitchFamily="49" charset="0"/>
              </a:rPr>
              <a:t>	</a:t>
            </a:r>
            <a:r>
              <a:rPr lang="en-US" smtClean="0">
                <a:latin typeface="Courier New" pitchFamily="49" charset="0"/>
                <a:cs typeface="Courier New" pitchFamily="49" charset="0"/>
              </a:rPr>
              <a:t>BGP resilience</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3452265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RFCs</a:t>
            </a:r>
            <a:endParaRPr lang="en-US"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r>
              <a:rPr lang="en-US" dirty="0" smtClean="0">
                <a:latin typeface="Courier New" pitchFamily="49" charset="0"/>
                <a:cs typeface="Courier New" pitchFamily="49" charset="0"/>
              </a:rPr>
              <a:t>RFC 6198                                 4/2011</a:t>
            </a:r>
          </a:p>
          <a:p>
            <a:pPr lvl="1"/>
            <a:r>
              <a:rPr lang="en-US" dirty="0" smtClean="0">
                <a:latin typeface="Courier New" pitchFamily="49" charset="0"/>
                <a:cs typeface="Courier New" pitchFamily="49" charset="0"/>
              </a:rPr>
              <a:t>draft-</a:t>
            </a:r>
            <a:r>
              <a:rPr lang="en-US" dirty="0" err="1" smtClean="0">
                <a:latin typeface="Courier New" pitchFamily="49" charset="0"/>
                <a:cs typeface="Courier New" pitchFamily="49" charset="0"/>
              </a:rPr>
              <a:t>ietf</a:t>
            </a:r>
            <a:r>
              <a:rPr lang="en-US" dirty="0" smtClean="0">
                <a:latin typeface="Courier New" pitchFamily="49" charset="0"/>
                <a:cs typeface="Courier New" pitchFamily="49" charset="0"/>
              </a:rPr>
              <a:t>-grow-</a:t>
            </a:r>
            <a:r>
              <a:rPr lang="en-US" dirty="0" err="1" smtClean="0">
                <a:latin typeface="Courier New" pitchFamily="49" charset="0"/>
                <a:cs typeface="Courier New" pitchFamily="49" charset="0"/>
              </a:rPr>
              <a:t>bgp</a:t>
            </a:r>
            <a:r>
              <a:rPr lang="en-US" dirty="0" smtClean="0">
                <a:latin typeface="Courier New" pitchFamily="49" charset="0"/>
                <a:cs typeface="Courier New" pitchFamily="49" charset="0"/>
              </a:rPr>
              <a:t>-graceful-shutdown-requirements</a:t>
            </a:r>
          </a:p>
          <a:p>
            <a:pPr lvl="1"/>
            <a:r>
              <a:rPr lang="en-US" dirty="0" smtClean="0">
                <a:latin typeface="Courier New" pitchFamily="49" charset="0"/>
                <a:cs typeface="Courier New" pitchFamily="49" charset="0"/>
              </a:rPr>
              <a:t>Bruno </a:t>
            </a:r>
            <a:r>
              <a:rPr lang="en-US" dirty="0" err="1" smtClean="0">
                <a:latin typeface="Courier New" pitchFamily="49" charset="0"/>
                <a:cs typeface="Courier New" pitchFamily="49" charset="0"/>
              </a:rPr>
              <a:t>Decraene</a:t>
            </a:r>
            <a:r>
              <a:rPr lang="en-US" dirty="0" smtClean="0">
                <a:latin typeface="Courier New" pitchFamily="49" charset="0"/>
                <a:cs typeface="Courier New" pitchFamily="49" charset="0"/>
              </a:rPr>
              <a:t>, Pierre Francois, </a:t>
            </a:r>
            <a:r>
              <a:rPr lang="en-US" dirty="0" err="1" smtClean="0">
                <a:latin typeface="Courier New" pitchFamily="49" charset="0"/>
                <a:cs typeface="Courier New" pitchFamily="49" charset="0"/>
              </a:rPr>
              <a:t>Cristel</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Pelsser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Zubair</a:t>
            </a:r>
            <a:r>
              <a:rPr lang="en-US" dirty="0" smtClean="0">
                <a:latin typeface="Courier New" pitchFamily="49" charset="0"/>
                <a:cs typeface="Courier New" pitchFamily="49" charset="0"/>
              </a:rPr>
              <a:t> Ahmad, Antonio Jose </a:t>
            </a:r>
            <a:r>
              <a:rPr lang="en-US" dirty="0" err="1" smtClean="0">
                <a:latin typeface="Courier New" pitchFamily="49" charset="0"/>
                <a:cs typeface="Courier New" pitchFamily="49" charset="0"/>
              </a:rPr>
              <a:t>Elizondo</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Armengol</a:t>
            </a:r>
            <a:r>
              <a:rPr lang="en-US" dirty="0" smtClean="0">
                <a:latin typeface="Courier New" pitchFamily="49" charset="0"/>
                <a:cs typeface="Courier New" pitchFamily="49" charset="0"/>
              </a:rPr>
              <a:t>, Tomonori Takeda</a:t>
            </a:r>
          </a:p>
          <a:p>
            <a:pPr lvl="1"/>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RFC 6382						10/2011</a:t>
            </a:r>
          </a:p>
          <a:p>
            <a:pPr lvl="1"/>
            <a:r>
              <a:rPr lang="en-US" dirty="0" smtClean="0">
                <a:latin typeface="Courier New" pitchFamily="49" charset="0"/>
                <a:cs typeface="Courier New" pitchFamily="49" charset="0"/>
              </a:rPr>
              <a:t>draft-</a:t>
            </a:r>
            <a:r>
              <a:rPr lang="en-US" dirty="0" err="1" smtClean="0">
                <a:latin typeface="Courier New" pitchFamily="49" charset="0"/>
                <a:cs typeface="Courier New" pitchFamily="49" charset="0"/>
              </a:rPr>
              <a:t>ietf</a:t>
            </a:r>
            <a:r>
              <a:rPr lang="en-US" dirty="0" smtClean="0">
                <a:latin typeface="Courier New" pitchFamily="49" charset="0"/>
                <a:cs typeface="Courier New" pitchFamily="49" charset="0"/>
              </a:rPr>
              <a:t>-grow-unique-origin-as</a:t>
            </a:r>
          </a:p>
          <a:p>
            <a:pPr lvl="1"/>
            <a:r>
              <a:rPr lang="en-US" dirty="0" smtClean="0">
                <a:latin typeface="Courier New" pitchFamily="49" charset="0"/>
                <a:cs typeface="Courier New" pitchFamily="49" charset="0"/>
              </a:rPr>
              <a:t>Danny McPherson, Ryan Donnelly, Frank </a:t>
            </a:r>
            <a:r>
              <a:rPr lang="en-US" dirty="0" err="1" smtClean="0">
                <a:latin typeface="Courier New" pitchFamily="49" charset="0"/>
                <a:cs typeface="Courier New" pitchFamily="49" charset="0"/>
              </a:rPr>
              <a:t>Scalzo</a:t>
            </a:r>
            <a:endParaRPr lang="en-US" dirty="0" smtClean="0">
              <a:latin typeface="Courier New" pitchFamily="49" charset="0"/>
              <a:cs typeface="Courier New" pitchFamily="49" charset="0"/>
            </a:endParaRPr>
          </a:p>
          <a:p>
            <a:pPr marL="457200" lvl="1" indent="0">
              <a:buNone/>
            </a:pP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RFC 6396                                10/2011</a:t>
            </a:r>
          </a:p>
          <a:p>
            <a:pPr lvl="1"/>
            <a:r>
              <a:rPr lang="en-US" dirty="0" smtClean="0">
                <a:latin typeface="Courier New" pitchFamily="49" charset="0"/>
                <a:cs typeface="Courier New" pitchFamily="49" charset="0"/>
              </a:rPr>
              <a:t>draft-</a:t>
            </a:r>
            <a:r>
              <a:rPr lang="en-US" dirty="0" err="1" smtClean="0">
                <a:latin typeface="Courier New" pitchFamily="49" charset="0"/>
                <a:cs typeface="Courier New" pitchFamily="49" charset="0"/>
              </a:rPr>
              <a:t>ietf</a:t>
            </a:r>
            <a:r>
              <a:rPr lang="en-US" dirty="0" smtClean="0">
                <a:latin typeface="Courier New" pitchFamily="49" charset="0"/>
                <a:cs typeface="Courier New" pitchFamily="49" charset="0"/>
              </a:rPr>
              <a:t>-grow-</a:t>
            </a:r>
            <a:r>
              <a:rPr lang="en-US" dirty="0" err="1" smtClean="0">
                <a:latin typeface="Courier New" pitchFamily="49" charset="0"/>
                <a:cs typeface="Courier New" pitchFamily="49" charset="0"/>
              </a:rPr>
              <a:t>mrt</a:t>
            </a:r>
            <a:endParaRPr lang="en-US" dirty="0" smtClean="0">
              <a:latin typeface="Courier New" pitchFamily="49" charset="0"/>
              <a:cs typeface="Courier New" pitchFamily="49" charset="0"/>
            </a:endParaRPr>
          </a:p>
          <a:p>
            <a:pPr lvl="1"/>
            <a:r>
              <a:rPr lang="en-US" dirty="0" smtClean="0">
                <a:latin typeface="Courier New" pitchFamily="49" charset="0"/>
                <a:cs typeface="Courier New" pitchFamily="49" charset="0"/>
              </a:rPr>
              <a:t>Larry </a:t>
            </a:r>
            <a:r>
              <a:rPr lang="en-US" dirty="0" err="1" smtClean="0">
                <a:latin typeface="Courier New" pitchFamily="49" charset="0"/>
                <a:cs typeface="Courier New" pitchFamily="49" charset="0"/>
              </a:rPr>
              <a:t>Blunk</a:t>
            </a:r>
            <a:r>
              <a:rPr lang="en-US" dirty="0" smtClean="0">
                <a:latin typeface="Courier New" pitchFamily="49" charset="0"/>
                <a:cs typeface="Courier New" pitchFamily="49" charset="0"/>
              </a:rPr>
              <a:t>, Manish </a:t>
            </a:r>
            <a:r>
              <a:rPr lang="en-US" dirty="0" err="1" smtClean="0">
                <a:latin typeface="Courier New" pitchFamily="49" charset="0"/>
                <a:cs typeface="Courier New" pitchFamily="49" charset="0"/>
              </a:rPr>
              <a:t>Karir</a:t>
            </a:r>
            <a:r>
              <a:rPr lang="en-US" dirty="0" smtClean="0">
                <a:latin typeface="Courier New" pitchFamily="49" charset="0"/>
                <a:cs typeface="Courier New" pitchFamily="49" charset="0"/>
              </a:rPr>
              <a:t>, Craig </a:t>
            </a:r>
            <a:r>
              <a:rPr lang="en-US" dirty="0" err="1" smtClean="0">
                <a:latin typeface="Courier New" pitchFamily="49" charset="0"/>
                <a:cs typeface="Courier New" pitchFamily="49" charset="0"/>
              </a:rPr>
              <a:t>Labovitz</a:t>
            </a:r>
            <a:endParaRPr lang="en-US" dirty="0">
              <a:latin typeface="Courier New" pitchFamily="49" charset="0"/>
              <a:cs typeface="Courier New" pitchFamily="49" charset="0"/>
            </a:endParaRP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RFC 6397                                10/2011</a:t>
            </a:r>
          </a:p>
          <a:p>
            <a:pPr lvl="1"/>
            <a:r>
              <a:rPr lang="en-US" dirty="0" smtClean="0">
                <a:latin typeface="Courier New" pitchFamily="49" charset="0"/>
                <a:cs typeface="Courier New" pitchFamily="49" charset="0"/>
              </a:rPr>
              <a:t>draft-</a:t>
            </a:r>
            <a:r>
              <a:rPr lang="en-US" dirty="0" err="1" smtClean="0">
                <a:latin typeface="Courier New" pitchFamily="49" charset="0"/>
                <a:cs typeface="Courier New" pitchFamily="49" charset="0"/>
              </a:rPr>
              <a:t>ietf</a:t>
            </a:r>
            <a:r>
              <a:rPr lang="en-US" dirty="0" smtClean="0">
                <a:latin typeface="Courier New" pitchFamily="49" charset="0"/>
                <a:cs typeface="Courier New" pitchFamily="49" charset="0"/>
              </a:rPr>
              <a:t>-grow-</a:t>
            </a:r>
            <a:r>
              <a:rPr lang="en-US" dirty="0" err="1" smtClean="0">
                <a:latin typeface="Courier New" pitchFamily="49" charset="0"/>
                <a:cs typeface="Courier New" pitchFamily="49" charset="0"/>
              </a:rPr>
              <a:t>geomrt</a:t>
            </a:r>
            <a:endParaRPr lang="en-US" dirty="0" smtClean="0">
              <a:latin typeface="Courier New" pitchFamily="49" charset="0"/>
              <a:cs typeface="Courier New" pitchFamily="49" charset="0"/>
            </a:endParaRPr>
          </a:p>
          <a:p>
            <a:pPr lvl="1"/>
            <a:r>
              <a:rPr lang="en-US" dirty="0" smtClean="0">
                <a:latin typeface="Courier New" pitchFamily="49" charset="0"/>
                <a:cs typeface="Courier New" pitchFamily="49" charset="0"/>
              </a:rPr>
              <a:t>Terry </a:t>
            </a:r>
            <a:r>
              <a:rPr lang="en-US" dirty="0" err="1" smtClean="0">
                <a:latin typeface="Courier New" pitchFamily="49" charset="0"/>
                <a:cs typeface="Courier New" pitchFamily="49" charset="0"/>
              </a:rPr>
              <a:t>Manderson</a:t>
            </a:r>
            <a:endParaRPr lang="en-US" dirty="0" smtClean="0">
              <a:latin typeface="Courier New" pitchFamily="49" charset="0"/>
              <a:cs typeface="Courier New" pitchFamily="49" charset="0"/>
            </a:endParaRPr>
          </a:p>
        </p:txBody>
      </p:sp>
    </p:spTree>
    <p:extLst>
      <p:ext uri="{BB962C8B-B14F-4D97-AF65-F5344CB8AC3E}">
        <p14:creationId xmlns:p14="http://schemas.microsoft.com/office/powerpoint/2010/main" val="4151010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320</Words>
  <Application>Microsoft Office PowerPoint</Application>
  <PresentationFormat>On-screen Show (4:3)</PresentationFormat>
  <Paragraphs>63</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Agenda</vt:lpstr>
      <vt:lpstr>RFCs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pds</dc:creator>
  <cp:lastModifiedBy>pds</cp:lastModifiedBy>
  <cp:revision>5</cp:revision>
  <dcterms:created xsi:type="dcterms:W3CDTF">2011-11-17T05:06:39Z</dcterms:created>
  <dcterms:modified xsi:type="dcterms:W3CDTF">2011-11-17T07:20:58Z</dcterms:modified>
</cp:coreProperties>
</file>