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69" r:id="rId4"/>
    <p:sldId id="270" r:id="rId5"/>
    <p:sldId id="271" r:id="rId6"/>
    <p:sldId id="272" r:id="rId7"/>
    <p:sldId id="273" r:id="rId8"/>
    <p:sldId id="275" r:id="rId9"/>
    <p:sldId id="277" r:id="rId10"/>
    <p:sldId id="276" r:id="rId11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17" d="100"/>
          <a:sy n="117" d="100"/>
        </p:scale>
        <p:origin x="-6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FBE5C2A1-4736-4F64-B2C5-C5CD556D4A8D}" type="datetimeFigureOut">
              <a:rPr lang="en-US"/>
              <a:pPr>
                <a:defRPr/>
              </a:pPr>
              <a:t>11/13/11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64773CE1-8FDC-4B02-9891-363304DE04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5B54AEC-7361-4BF5-8639-0BA5B959AC4D}" type="datetimeFigureOut">
              <a:rPr lang="en-US"/>
              <a:pPr>
                <a:defRPr/>
              </a:pPr>
              <a:t>11/13/11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384C381-FE39-4C8A-AD4C-E051A2E517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571439-A0D7-4571-BEAC-895D747290A3}" type="datetime1">
              <a:rPr lang="en-US"/>
              <a:pPr>
                <a:defRPr/>
              </a:pPr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80681-3F1A-40C9-B733-565CFE2D91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E1DF1-70B3-4A34-89F4-53A516FF8646}" type="datetime1">
              <a:rPr lang="en-US"/>
              <a:pPr>
                <a:defRPr/>
              </a:pPr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BAB8F-D6AC-456A-B7E4-251688621D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39035-2DF4-4086-910D-5477839579B7}" type="datetime1">
              <a:rPr lang="en-US"/>
              <a:pPr>
                <a:defRPr/>
              </a:pPr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09847C-FCDD-4237-A422-F8A875323C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44CF9D-B1CD-4600-A42A-2B1BAB55B0A9}" type="datetime1">
              <a:rPr lang="en-US"/>
              <a:pPr>
                <a:defRPr/>
              </a:pPr>
              <a:t>11/13/11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74645-CC85-4E0B-A4F4-C525D3CEAA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140A4-2D75-460A-AEA5-66445F5818B8}" type="datetime1">
              <a:rPr lang="en-US"/>
              <a:pPr>
                <a:defRPr/>
              </a:pPr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7BF071-1F7C-4ED9-8143-DAEC52B532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CCE25-A800-4151-B5C1-CBE8E6111CAE}" type="datetime1">
              <a:rPr lang="en-US"/>
              <a:pPr>
                <a:defRPr/>
              </a:pPr>
              <a:t>11/13/11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5D81D-EE35-4B22-A163-A07FA48B6A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14003-5521-4385-AAA7-105BFC29A3A4}" type="datetime1">
              <a:rPr lang="en-US"/>
              <a:pPr>
                <a:defRPr/>
              </a:pPr>
              <a:t>11/13/11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CE10B7-07FC-4829-BD06-AA5654819C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C2A5CF-1083-4D1C-B0E8-F52AAB9CE0EE}" type="datetime1">
              <a:rPr lang="en-US"/>
              <a:pPr>
                <a:defRPr/>
              </a:pPr>
              <a:t>11/13/11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B7D0B-11B9-4706-95FA-81087DC2DE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FFFD79-67B1-4616-9BFC-A8C490A24DAB}" type="datetime1">
              <a:rPr lang="en-US"/>
              <a:pPr>
                <a:defRPr/>
              </a:pPr>
              <a:t>11/13/11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91671D-FA30-4199-9BE4-36B049B390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817283-7773-465E-B54F-90E6A34B8C5F}" type="datetime1">
              <a:rPr lang="en-US"/>
              <a:pPr>
                <a:defRPr/>
              </a:pPr>
              <a:t>11/13/11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BD4B1-AB5B-41E1-A4FF-C8500D0EAE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7EA30-5E86-46D9-B1CA-53AFBFA19F8F}" type="datetime1">
              <a:rPr lang="en-US"/>
              <a:pPr>
                <a:defRPr/>
              </a:pPr>
              <a:t>11/13/11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37ACF-7283-41FA-ACDB-E5C4F5E2B3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A65548F-E02F-4760-84D8-28CE68569CCE}" type="datetime1">
              <a:rPr lang="en-US"/>
              <a:pPr>
                <a:defRPr/>
              </a:pPr>
              <a:t>11/13/11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90FAAFC-C140-460D-B6BB-C715CB297A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hdr="0" dt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ctrTitle"/>
          </p:nvPr>
        </p:nvSpPr>
        <p:spPr>
          <a:xfrm>
            <a:off x="685800" y="1258888"/>
            <a:ext cx="7772400" cy="2341562"/>
          </a:xfrm>
        </p:spPr>
        <p:txBody>
          <a:bodyPr/>
          <a:lstStyle/>
          <a:p>
            <a:r>
              <a:rPr lang="en-US" smtClean="0"/>
              <a:t>Hierarchical Prefix Delegation</a:t>
            </a:r>
            <a:br>
              <a:rPr lang="en-US" smtClean="0"/>
            </a:br>
            <a:r>
              <a:rPr lang="en-US" smtClean="0"/>
              <a:t>in</a:t>
            </a:r>
            <a:br>
              <a:rPr lang="en-US" smtClean="0"/>
            </a:br>
            <a:r>
              <a:rPr lang="en-US" smtClean="0"/>
              <a:t>Basic Home Networks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772400" cy="1752600"/>
          </a:xfrm>
        </p:spPr>
        <p:txBody>
          <a:bodyPr rtlCol="0">
            <a:normAutofit fontScale="62500" lnSpcReduction="20000"/>
          </a:bodyPr>
          <a:lstStyle/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n-US" sz="4480" dirty="0" smtClean="0">
                <a:solidFill>
                  <a:schemeClr val="tx1"/>
                </a:solidFill>
              </a:rPr>
              <a:t>draft-chakrabarti-homenet-prefix-alloc-01.txt</a:t>
            </a:r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n-US" dirty="0" smtClean="0"/>
              <a:t>Erik </a:t>
            </a:r>
            <a:r>
              <a:rPr lang="en-US" dirty="0" err="1" smtClean="0"/>
              <a:t>Nordmark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n-US" dirty="0" err="1" smtClean="0"/>
              <a:t>Samita</a:t>
            </a:r>
            <a:r>
              <a:rPr lang="en-US" dirty="0" smtClean="0"/>
              <a:t> </a:t>
            </a:r>
            <a:r>
              <a:rPr lang="en-US" dirty="0" err="1" smtClean="0"/>
              <a:t>Chakrabarti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n-US" dirty="0" smtClean="0"/>
              <a:t>Suresh Krishnan</a:t>
            </a:r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n-US" dirty="0" err="1" smtClean="0"/>
              <a:t>Wassim</a:t>
            </a:r>
            <a:r>
              <a:rPr lang="en-US" dirty="0" smtClean="0"/>
              <a:t> Haddad</a:t>
            </a:r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Next Steps?</a:t>
            </a:r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Note that this approach addresses a near term need of enabling IPv6 in home routers without NAT</a:t>
            </a:r>
          </a:p>
          <a:p>
            <a:pPr lvl="1"/>
            <a:r>
              <a:rPr lang="en-US" smtClean="0"/>
              <a:t>Complementary to the larger desire to have arbitrary topology home networks, redundant paths, etc</a:t>
            </a:r>
          </a:p>
          <a:p>
            <a:r>
              <a:rPr lang="en-US" smtClean="0"/>
              <a:t>Should the WG work on this?</a:t>
            </a:r>
          </a:p>
          <a:p>
            <a:r>
              <a:rPr lang="en-US" smtClean="0"/>
              <a:t>Make it a WG document?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FAF2EFE-5DB5-4DB4-8894-A4E5B82776C4}" type="slidenum">
              <a:rPr lang="en-US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Goals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246063" y="1600200"/>
            <a:ext cx="8440737" cy="4756150"/>
          </a:xfrm>
        </p:spPr>
        <p:txBody>
          <a:bodyPr/>
          <a:lstStyle/>
          <a:p>
            <a:r>
              <a:rPr lang="en-US" smtClean="0"/>
              <a:t>Look at existing IPv4 home networks with multiple NATs</a:t>
            </a:r>
          </a:p>
          <a:p>
            <a:r>
              <a:rPr lang="en-US" smtClean="0"/>
              <a:t>How can we add IPv6 to those without any IPv6 NATs?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B076DEA-2E74-4EC3-B7F3-96F50D00199C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804863" y="4111625"/>
            <a:ext cx="2252662" cy="18415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6159500" y="4111625"/>
            <a:ext cx="2074863" cy="18415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804863" y="4965700"/>
            <a:ext cx="385762" cy="254000"/>
          </a:xfrm>
          <a:prstGeom prst="rect">
            <a:avLst/>
          </a:prstGeom>
          <a:solidFill>
            <a:srgbClr val="99CC00"/>
          </a:solidFill>
          <a:ln w="19050" algn="ctr">
            <a:solidFill>
              <a:srgbClr val="E32119"/>
            </a:solidFill>
            <a:miter lim="800000"/>
            <a:headEnd/>
            <a:tailEnd/>
          </a:ln>
          <a:effectLst/>
        </p:spPr>
        <p:txBody>
          <a:bodyPr wrap="none" lIns="72000" rIns="72000" anchor="ctr"/>
          <a:lstStyle/>
          <a:p>
            <a:pPr algn="ctr">
              <a:spcBef>
                <a:spcPct val="50000"/>
              </a:spcBef>
            </a:pPr>
            <a:r>
              <a:rPr lang="en-US" altLang="ja-JP" sz="1200"/>
              <a:t>H</a:t>
            </a:r>
            <a:endParaRPr lang="en-US" sz="1200">
              <a:ea typeface="MS PGothic" pitchFamily="34" charset="-128"/>
            </a:endParaRPr>
          </a:p>
        </p:txBody>
      </p:sp>
      <p:sp>
        <p:nvSpPr>
          <p:cNvPr id="16396" name="Rectangle 12"/>
          <p:cNvSpPr>
            <a:spLocks noChangeArrowheads="1"/>
          </p:cNvSpPr>
          <p:nvPr/>
        </p:nvSpPr>
        <p:spPr bwMode="auto">
          <a:xfrm>
            <a:off x="6942138" y="4111625"/>
            <a:ext cx="385762" cy="254000"/>
          </a:xfrm>
          <a:prstGeom prst="rect">
            <a:avLst/>
          </a:prstGeom>
          <a:solidFill>
            <a:srgbClr val="99CCFF"/>
          </a:solidFill>
          <a:ln w="19050" algn="ctr">
            <a:solidFill>
              <a:srgbClr val="E32119"/>
            </a:solidFill>
            <a:miter lim="800000"/>
            <a:headEnd/>
            <a:tailEnd/>
          </a:ln>
          <a:effectLst/>
        </p:spPr>
        <p:txBody>
          <a:bodyPr wrap="none" lIns="72000" rIns="72000" anchor="ctr"/>
          <a:lstStyle/>
          <a:p>
            <a:pPr algn="ctr"/>
            <a:r>
              <a:rPr lang="en-US" sz="1200">
                <a:ea typeface="MS PGothic" pitchFamily="34" charset="-128"/>
              </a:rPr>
              <a:t>ER</a:t>
            </a:r>
            <a:endParaRPr lang="en-US"/>
          </a:p>
        </p:txBody>
      </p:sp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6942138" y="4111625"/>
            <a:ext cx="385762" cy="254000"/>
          </a:xfrm>
          <a:prstGeom prst="rect">
            <a:avLst/>
          </a:prstGeom>
          <a:solidFill>
            <a:srgbClr val="99CCFF"/>
          </a:solidFill>
          <a:ln w="19050" algn="ctr">
            <a:solidFill>
              <a:srgbClr val="E32119"/>
            </a:solidFill>
            <a:miter lim="800000"/>
            <a:headEnd/>
            <a:tailEnd/>
          </a:ln>
          <a:effectLst/>
        </p:spPr>
        <p:txBody>
          <a:bodyPr wrap="none" lIns="72000" rIns="72000" anchor="ctr"/>
          <a:lstStyle/>
          <a:p>
            <a:pPr algn="ctr"/>
            <a:r>
              <a:rPr lang="en-US" sz="1200">
                <a:ea typeface="MS PGothic" pitchFamily="34" charset="-128"/>
              </a:rPr>
              <a:t>CER</a:t>
            </a:r>
            <a:endParaRPr lang="en-US"/>
          </a:p>
        </p:txBody>
      </p:sp>
      <p:sp>
        <p:nvSpPr>
          <p:cNvPr id="16398" name="Rectangle 14"/>
          <p:cNvSpPr>
            <a:spLocks noChangeArrowheads="1"/>
          </p:cNvSpPr>
          <p:nvPr/>
        </p:nvSpPr>
        <p:spPr bwMode="auto">
          <a:xfrm>
            <a:off x="1555750" y="4111625"/>
            <a:ext cx="385763" cy="254000"/>
          </a:xfrm>
          <a:prstGeom prst="rect">
            <a:avLst/>
          </a:prstGeom>
          <a:solidFill>
            <a:srgbClr val="99CCFF"/>
          </a:solidFill>
          <a:ln w="19050" algn="ctr">
            <a:solidFill>
              <a:srgbClr val="E32119"/>
            </a:solidFill>
            <a:miter lim="800000"/>
            <a:headEnd/>
            <a:tailEnd/>
          </a:ln>
          <a:effectLst/>
        </p:spPr>
        <p:txBody>
          <a:bodyPr wrap="none" lIns="72000" rIns="72000" anchor="ctr"/>
          <a:lstStyle/>
          <a:p>
            <a:pPr algn="ctr"/>
            <a:r>
              <a:rPr lang="en-US" sz="1200">
                <a:ea typeface="MS PGothic" pitchFamily="34" charset="-128"/>
              </a:rPr>
              <a:t>CER</a:t>
            </a:r>
            <a:endParaRPr lang="en-US"/>
          </a:p>
        </p:txBody>
      </p:sp>
      <p:sp>
        <p:nvSpPr>
          <p:cNvPr id="16399" name="Rectangle 15"/>
          <p:cNvSpPr>
            <a:spLocks noChangeArrowheads="1"/>
          </p:cNvSpPr>
          <p:nvPr/>
        </p:nvSpPr>
        <p:spPr bwMode="auto">
          <a:xfrm>
            <a:off x="1941513" y="4732338"/>
            <a:ext cx="385762" cy="160337"/>
          </a:xfrm>
          <a:prstGeom prst="rect">
            <a:avLst/>
          </a:prstGeom>
          <a:solidFill>
            <a:srgbClr val="99CCFF"/>
          </a:solidFill>
          <a:ln w="28575" algn="ctr">
            <a:solidFill>
              <a:srgbClr val="00A9D4"/>
            </a:solidFill>
            <a:miter lim="800000"/>
            <a:headEnd/>
            <a:tailEnd/>
          </a:ln>
          <a:effectLst/>
        </p:spPr>
        <p:txBody>
          <a:bodyPr wrap="none" lIns="72000" rIns="72000" anchor="ctr"/>
          <a:lstStyle/>
          <a:p>
            <a:pPr algn="ctr"/>
            <a:r>
              <a:rPr lang="en-US" sz="900">
                <a:ea typeface="MS PGothic" pitchFamily="34" charset="-128"/>
              </a:rPr>
              <a:t>IR</a:t>
            </a:r>
            <a:endParaRPr lang="en-US"/>
          </a:p>
        </p:txBody>
      </p:sp>
      <p:sp>
        <p:nvSpPr>
          <p:cNvPr id="16400" name="Rectangle 16"/>
          <p:cNvSpPr>
            <a:spLocks noChangeArrowheads="1"/>
          </p:cNvSpPr>
          <p:nvPr/>
        </p:nvSpPr>
        <p:spPr bwMode="auto">
          <a:xfrm>
            <a:off x="1362075" y="4906963"/>
            <a:ext cx="385763" cy="160337"/>
          </a:xfrm>
          <a:prstGeom prst="rect">
            <a:avLst/>
          </a:prstGeom>
          <a:solidFill>
            <a:srgbClr val="99CCFF"/>
          </a:solidFill>
          <a:ln w="28575" algn="ctr">
            <a:solidFill>
              <a:srgbClr val="00A9D4"/>
            </a:solidFill>
            <a:miter lim="800000"/>
            <a:headEnd/>
            <a:tailEnd/>
          </a:ln>
          <a:effectLst/>
        </p:spPr>
        <p:txBody>
          <a:bodyPr wrap="none" lIns="72000" rIns="72000" anchor="ctr"/>
          <a:lstStyle/>
          <a:p>
            <a:pPr algn="ctr"/>
            <a:r>
              <a:rPr lang="en-US" sz="900">
                <a:ea typeface="MS PGothic" pitchFamily="34" charset="-128"/>
              </a:rPr>
              <a:t>IR</a:t>
            </a:r>
            <a:endParaRPr lang="en-US"/>
          </a:p>
        </p:txBody>
      </p:sp>
      <p:sp>
        <p:nvSpPr>
          <p:cNvPr id="16401" name="Rectangle 17"/>
          <p:cNvSpPr>
            <a:spLocks noChangeArrowheads="1"/>
          </p:cNvSpPr>
          <p:nvPr/>
        </p:nvSpPr>
        <p:spPr bwMode="auto">
          <a:xfrm>
            <a:off x="2493963" y="4732338"/>
            <a:ext cx="385762" cy="160337"/>
          </a:xfrm>
          <a:prstGeom prst="rect">
            <a:avLst/>
          </a:prstGeom>
          <a:solidFill>
            <a:srgbClr val="99CCFF"/>
          </a:solidFill>
          <a:ln w="28575" algn="ctr">
            <a:solidFill>
              <a:srgbClr val="00A9D4"/>
            </a:solidFill>
            <a:miter lim="800000"/>
            <a:headEnd/>
            <a:tailEnd/>
          </a:ln>
          <a:effectLst/>
        </p:spPr>
        <p:txBody>
          <a:bodyPr wrap="none" lIns="72000" rIns="72000" anchor="ctr"/>
          <a:lstStyle/>
          <a:p>
            <a:pPr algn="ctr"/>
            <a:r>
              <a:rPr lang="en-US" sz="900">
                <a:ea typeface="MS PGothic" pitchFamily="34" charset="-128"/>
              </a:rPr>
              <a:t>IR</a:t>
            </a:r>
            <a:endParaRPr lang="en-US"/>
          </a:p>
        </p:txBody>
      </p:sp>
      <p:sp>
        <p:nvSpPr>
          <p:cNvPr id="16402" name="Rectangle 18"/>
          <p:cNvSpPr>
            <a:spLocks noChangeArrowheads="1"/>
          </p:cNvSpPr>
          <p:nvPr/>
        </p:nvSpPr>
        <p:spPr bwMode="auto">
          <a:xfrm>
            <a:off x="1362075" y="5341938"/>
            <a:ext cx="385763" cy="160337"/>
          </a:xfrm>
          <a:prstGeom prst="rect">
            <a:avLst/>
          </a:prstGeom>
          <a:solidFill>
            <a:srgbClr val="99CCFF"/>
          </a:solidFill>
          <a:ln w="28575" algn="ctr">
            <a:solidFill>
              <a:srgbClr val="00A9D4"/>
            </a:solidFill>
            <a:miter lim="800000"/>
            <a:headEnd/>
            <a:tailEnd/>
          </a:ln>
          <a:effectLst/>
        </p:spPr>
        <p:txBody>
          <a:bodyPr wrap="none" lIns="72000" rIns="72000" anchor="ctr"/>
          <a:lstStyle/>
          <a:p>
            <a:pPr algn="ctr"/>
            <a:r>
              <a:rPr lang="en-US" sz="900">
                <a:ea typeface="MS PGothic" pitchFamily="34" charset="-128"/>
              </a:rPr>
              <a:t>IR</a:t>
            </a:r>
            <a:endParaRPr lang="en-US"/>
          </a:p>
        </p:txBody>
      </p:sp>
      <p:sp>
        <p:nvSpPr>
          <p:cNvPr id="16403" name="Rectangle 19"/>
          <p:cNvSpPr>
            <a:spLocks noChangeArrowheads="1"/>
          </p:cNvSpPr>
          <p:nvPr/>
        </p:nvSpPr>
        <p:spPr bwMode="auto">
          <a:xfrm>
            <a:off x="2493963" y="5092700"/>
            <a:ext cx="385762" cy="254000"/>
          </a:xfrm>
          <a:prstGeom prst="rect">
            <a:avLst/>
          </a:prstGeom>
          <a:solidFill>
            <a:srgbClr val="99CC00"/>
          </a:solidFill>
          <a:ln w="19050" algn="ctr">
            <a:solidFill>
              <a:srgbClr val="E32119"/>
            </a:solidFill>
            <a:miter lim="800000"/>
            <a:headEnd/>
            <a:tailEnd/>
          </a:ln>
          <a:effectLst/>
        </p:spPr>
        <p:txBody>
          <a:bodyPr wrap="none" lIns="72000" rIns="72000" anchor="ctr"/>
          <a:lstStyle/>
          <a:p>
            <a:pPr algn="ctr"/>
            <a:r>
              <a:rPr lang="en-US" sz="1200">
                <a:ea typeface="MS PGothic" pitchFamily="34" charset="-128"/>
              </a:rPr>
              <a:t>H</a:t>
            </a:r>
            <a:endParaRPr lang="en-US"/>
          </a:p>
        </p:txBody>
      </p:sp>
      <p:sp>
        <p:nvSpPr>
          <p:cNvPr id="16404" name="Rectangle 20"/>
          <p:cNvSpPr>
            <a:spLocks noChangeArrowheads="1"/>
          </p:cNvSpPr>
          <p:nvPr/>
        </p:nvSpPr>
        <p:spPr bwMode="auto">
          <a:xfrm>
            <a:off x="1914525" y="5572125"/>
            <a:ext cx="385763" cy="254000"/>
          </a:xfrm>
          <a:prstGeom prst="rect">
            <a:avLst/>
          </a:prstGeom>
          <a:solidFill>
            <a:srgbClr val="99CC00"/>
          </a:solidFill>
          <a:ln w="19050" algn="ctr">
            <a:solidFill>
              <a:srgbClr val="E32119"/>
            </a:solidFill>
            <a:miter lim="800000"/>
            <a:headEnd/>
            <a:tailEnd/>
          </a:ln>
          <a:effectLst/>
        </p:spPr>
        <p:txBody>
          <a:bodyPr wrap="none" lIns="72000" rIns="72000" anchor="ctr"/>
          <a:lstStyle/>
          <a:p>
            <a:pPr algn="ctr"/>
            <a:r>
              <a:rPr lang="en-US" sz="1200">
                <a:ea typeface="MS PGothic" pitchFamily="34" charset="-128"/>
              </a:rPr>
              <a:t>H</a:t>
            </a:r>
            <a:endParaRPr lang="en-US"/>
          </a:p>
        </p:txBody>
      </p:sp>
      <p:sp>
        <p:nvSpPr>
          <p:cNvPr id="16405" name="Rectangle 21"/>
          <p:cNvSpPr>
            <a:spLocks noChangeArrowheads="1"/>
          </p:cNvSpPr>
          <p:nvPr/>
        </p:nvSpPr>
        <p:spPr bwMode="auto">
          <a:xfrm>
            <a:off x="957263" y="5699125"/>
            <a:ext cx="385762" cy="254000"/>
          </a:xfrm>
          <a:prstGeom prst="rect">
            <a:avLst/>
          </a:prstGeom>
          <a:solidFill>
            <a:srgbClr val="99CC00"/>
          </a:solidFill>
          <a:ln w="19050" algn="ctr">
            <a:solidFill>
              <a:srgbClr val="E32119"/>
            </a:solidFill>
            <a:miter lim="800000"/>
            <a:headEnd/>
            <a:tailEnd/>
          </a:ln>
          <a:effectLst/>
        </p:spPr>
        <p:txBody>
          <a:bodyPr wrap="none" lIns="72000" rIns="72000" anchor="ctr"/>
          <a:lstStyle/>
          <a:p>
            <a:pPr algn="ctr"/>
            <a:r>
              <a:rPr lang="en-US" sz="1200">
                <a:ea typeface="MS PGothic" pitchFamily="34" charset="-128"/>
              </a:rPr>
              <a:t>H</a:t>
            </a:r>
            <a:endParaRPr lang="en-US"/>
          </a:p>
        </p:txBody>
      </p:sp>
      <p:sp>
        <p:nvSpPr>
          <p:cNvPr id="16407" name="Rectangle 23"/>
          <p:cNvSpPr>
            <a:spLocks noChangeArrowheads="1"/>
          </p:cNvSpPr>
          <p:nvPr/>
        </p:nvSpPr>
        <p:spPr bwMode="auto">
          <a:xfrm>
            <a:off x="1236663" y="5629275"/>
            <a:ext cx="385762" cy="254000"/>
          </a:xfrm>
          <a:prstGeom prst="rect">
            <a:avLst/>
          </a:prstGeom>
          <a:solidFill>
            <a:srgbClr val="99CC00"/>
          </a:solidFill>
          <a:ln w="19050" algn="ctr">
            <a:solidFill>
              <a:srgbClr val="E32119"/>
            </a:solidFill>
            <a:miter lim="800000"/>
            <a:headEnd/>
            <a:tailEnd/>
          </a:ln>
          <a:effectLst/>
        </p:spPr>
        <p:txBody>
          <a:bodyPr wrap="none" lIns="72000" rIns="72000" anchor="ctr"/>
          <a:lstStyle/>
          <a:p>
            <a:pPr algn="ctr"/>
            <a:r>
              <a:rPr lang="en-US" sz="1200">
                <a:ea typeface="MS PGothic" pitchFamily="34" charset="-128"/>
              </a:rPr>
              <a:t>H</a:t>
            </a:r>
            <a:endParaRPr lang="en-US"/>
          </a:p>
        </p:txBody>
      </p:sp>
      <p:sp>
        <p:nvSpPr>
          <p:cNvPr id="16408" name="Rectangle 24"/>
          <p:cNvSpPr>
            <a:spLocks noChangeArrowheads="1"/>
          </p:cNvSpPr>
          <p:nvPr/>
        </p:nvSpPr>
        <p:spPr bwMode="auto">
          <a:xfrm>
            <a:off x="2106613" y="5502275"/>
            <a:ext cx="385762" cy="254000"/>
          </a:xfrm>
          <a:prstGeom prst="rect">
            <a:avLst/>
          </a:prstGeom>
          <a:solidFill>
            <a:srgbClr val="99CC00"/>
          </a:solidFill>
          <a:ln w="19050" algn="ctr">
            <a:solidFill>
              <a:srgbClr val="E32119"/>
            </a:solidFill>
            <a:miter lim="800000"/>
            <a:headEnd/>
            <a:tailEnd/>
          </a:ln>
          <a:effectLst/>
        </p:spPr>
        <p:txBody>
          <a:bodyPr wrap="none" lIns="72000" rIns="72000" anchor="ctr"/>
          <a:lstStyle/>
          <a:p>
            <a:pPr algn="ctr"/>
            <a:r>
              <a:rPr lang="en-US" sz="1200">
                <a:ea typeface="MS PGothic" pitchFamily="34" charset="-128"/>
              </a:rPr>
              <a:t>H</a:t>
            </a:r>
            <a:endParaRPr lang="en-US"/>
          </a:p>
        </p:txBody>
      </p:sp>
      <p:sp>
        <p:nvSpPr>
          <p:cNvPr id="16409" name="Line 25"/>
          <p:cNvSpPr>
            <a:spLocks noChangeShapeType="1"/>
          </p:cNvSpPr>
          <p:nvPr/>
        </p:nvSpPr>
        <p:spPr bwMode="auto">
          <a:xfrm flipH="1">
            <a:off x="1576388" y="4365625"/>
            <a:ext cx="0" cy="52705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16410" name="Line 26"/>
          <p:cNvSpPr>
            <a:spLocks noChangeShapeType="1"/>
          </p:cNvSpPr>
          <p:nvPr/>
        </p:nvSpPr>
        <p:spPr bwMode="auto">
          <a:xfrm flipH="1">
            <a:off x="1747838" y="4346575"/>
            <a:ext cx="3175" cy="385763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16411" name="Line 27"/>
          <p:cNvSpPr>
            <a:spLocks noChangeShapeType="1"/>
          </p:cNvSpPr>
          <p:nvPr/>
        </p:nvSpPr>
        <p:spPr bwMode="auto">
          <a:xfrm>
            <a:off x="1747838" y="4732338"/>
            <a:ext cx="193675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16412" name="Line 28"/>
          <p:cNvSpPr>
            <a:spLocks noChangeShapeType="1"/>
          </p:cNvSpPr>
          <p:nvPr/>
        </p:nvSpPr>
        <p:spPr bwMode="auto">
          <a:xfrm>
            <a:off x="2139950" y="4537075"/>
            <a:ext cx="0" cy="18415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16413" name="Line 29"/>
          <p:cNvSpPr>
            <a:spLocks noChangeShapeType="1"/>
          </p:cNvSpPr>
          <p:nvPr/>
        </p:nvSpPr>
        <p:spPr bwMode="auto">
          <a:xfrm>
            <a:off x="2106613" y="4537075"/>
            <a:ext cx="438150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16414" name="Line 30"/>
          <p:cNvSpPr>
            <a:spLocks noChangeShapeType="1"/>
          </p:cNvSpPr>
          <p:nvPr/>
        </p:nvSpPr>
        <p:spPr bwMode="auto">
          <a:xfrm>
            <a:off x="2533650" y="4546600"/>
            <a:ext cx="11113" cy="185738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16416" name="Line 32"/>
          <p:cNvSpPr>
            <a:spLocks noChangeShapeType="1"/>
          </p:cNvSpPr>
          <p:nvPr/>
        </p:nvSpPr>
        <p:spPr bwMode="auto">
          <a:xfrm>
            <a:off x="1176338" y="5067300"/>
            <a:ext cx="1857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16417" name="Line 33"/>
          <p:cNvSpPr>
            <a:spLocks noChangeShapeType="1"/>
          </p:cNvSpPr>
          <p:nvPr/>
        </p:nvSpPr>
        <p:spPr bwMode="auto">
          <a:xfrm>
            <a:off x="1555750" y="5035550"/>
            <a:ext cx="20638" cy="306388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16418" name="Line 34"/>
          <p:cNvSpPr>
            <a:spLocks noChangeShapeType="1"/>
          </p:cNvSpPr>
          <p:nvPr/>
        </p:nvSpPr>
        <p:spPr bwMode="auto">
          <a:xfrm flipH="1">
            <a:off x="1176338" y="5502275"/>
            <a:ext cx="185737" cy="1968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16419" name="Line 35"/>
          <p:cNvSpPr>
            <a:spLocks noChangeShapeType="1"/>
          </p:cNvSpPr>
          <p:nvPr/>
        </p:nvSpPr>
        <p:spPr bwMode="auto">
          <a:xfrm>
            <a:off x="1487488" y="5518150"/>
            <a:ext cx="134937" cy="1809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16420" name="Line 36"/>
          <p:cNvSpPr>
            <a:spLocks noChangeShapeType="1"/>
          </p:cNvSpPr>
          <p:nvPr/>
        </p:nvSpPr>
        <p:spPr bwMode="auto">
          <a:xfrm flipH="1">
            <a:off x="1941513" y="4906963"/>
            <a:ext cx="165100" cy="7223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16423" name="Line 39"/>
          <p:cNvSpPr>
            <a:spLocks noChangeShapeType="1"/>
          </p:cNvSpPr>
          <p:nvPr/>
        </p:nvSpPr>
        <p:spPr bwMode="auto">
          <a:xfrm>
            <a:off x="2193925" y="4906963"/>
            <a:ext cx="211138" cy="6032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16424" name="Line 40"/>
          <p:cNvSpPr>
            <a:spLocks noChangeShapeType="1"/>
          </p:cNvSpPr>
          <p:nvPr/>
        </p:nvSpPr>
        <p:spPr bwMode="auto">
          <a:xfrm>
            <a:off x="2544763" y="4906963"/>
            <a:ext cx="0" cy="2111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16444" name="Rectangle 60"/>
          <p:cNvSpPr>
            <a:spLocks noChangeArrowheads="1"/>
          </p:cNvSpPr>
          <p:nvPr/>
        </p:nvSpPr>
        <p:spPr bwMode="auto">
          <a:xfrm>
            <a:off x="3427413" y="4124325"/>
            <a:ext cx="2252662" cy="18415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45" name="Rectangle 61"/>
          <p:cNvSpPr>
            <a:spLocks noChangeArrowheads="1"/>
          </p:cNvSpPr>
          <p:nvPr/>
        </p:nvSpPr>
        <p:spPr bwMode="auto">
          <a:xfrm>
            <a:off x="3427413" y="4879975"/>
            <a:ext cx="385762" cy="254000"/>
          </a:xfrm>
          <a:prstGeom prst="rect">
            <a:avLst/>
          </a:prstGeom>
          <a:solidFill>
            <a:srgbClr val="99CC00"/>
          </a:solidFill>
          <a:ln w="19050" algn="ctr">
            <a:solidFill>
              <a:srgbClr val="E32119"/>
            </a:solidFill>
            <a:miter lim="800000"/>
            <a:headEnd/>
            <a:tailEnd/>
          </a:ln>
          <a:effectLst/>
        </p:spPr>
        <p:txBody>
          <a:bodyPr wrap="none" lIns="72000" rIns="72000" anchor="ctr"/>
          <a:lstStyle/>
          <a:p>
            <a:pPr algn="ctr"/>
            <a:r>
              <a:rPr lang="en-US" sz="1200">
                <a:ea typeface="MS PGothic" pitchFamily="34" charset="-128"/>
              </a:rPr>
              <a:t>H</a:t>
            </a:r>
            <a:endParaRPr lang="en-US"/>
          </a:p>
        </p:txBody>
      </p:sp>
      <p:sp>
        <p:nvSpPr>
          <p:cNvPr id="16446" name="Rectangle 62"/>
          <p:cNvSpPr>
            <a:spLocks noChangeArrowheads="1"/>
          </p:cNvSpPr>
          <p:nvPr/>
        </p:nvSpPr>
        <p:spPr bwMode="auto">
          <a:xfrm>
            <a:off x="4178300" y="4124325"/>
            <a:ext cx="385763" cy="254000"/>
          </a:xfrm>
          <a:prstGeom prst="rect">
            <a:avLst/>
          </a:prstGeom>
          <a:solidFill>
            <a:srgbClr val="99CCFF"/>
          </a:solidFill>
          <a:ln w="19050" algn="ctr">
            <a:solidFill>
              <a:srgbClr val="E32119"/>
            </a:solidFill>
            <a:miter lim="800000"/>
            <a:headEnd/>
            <a:tailEnd/>
          </a:ln>
          <a:effectLst/>
        </p:spPr>
        <p:txBody>
          <a:bodyPr wrap="none" lIns="72000" rIns="72000" anchor="ctr"/>
          <a:lstStyle/>
          <a:p>
            <a:pPr algn="ctr"/>
            <a:r>
              <a:rPr lang="en-US" sz="1200">
                <a:ea typeface="MS PGothic" pitchFamily="34" charset="-128"/>
              </a:rPr>
              <a:t>CER</a:t>
            </a:r>
            <a:endParaRPr lang="en-US"/>
          </a:p>
        </p:txBody>
      </p:sp>
      <p:sp>
        <p:nvSpPr>
          <p:cNvPr id="16447" name="Rectangle 63"/>
          <p:cNvSpPr>
            <a:spLocks noChangeArrowheads="1"/>
          </p:cNvSpPr>
          <p:nvPr/>
        </p:nvSpPr>
        <p:spPr bwMode="auto">
          <a:xfrm>
            <a:off x="4564063" y="4745038"/>
            <a:ext cx="385762" cy="160337"/>
          </a:xfrm>
          <a:prstGeom prst="rect">
            <a:avLst/>
          </a:prstGeom>
          <a:solidFill>
            <a:srgbClr val="99CCFF"/>
          </a:solidFill>
          <a:ln w="28575" algn="ctr">
            <a:solidFill>
              <a:srgbClr val="00A9D4"/>
            </a:solidFill>
            <a:miter lim="800000"/>
            <a:headEnd/>
            <a:tailEnd/>
          </a:ln>
          <a:effectLst/>
        </p:spPr>
        <p:txBody>
          <a:bodyPr wrap="none" lIns="72000" rIns="72000" anchor="ctr"/>
          <a:lstStyle/>
          <a:p>
            <a:pPr algn="ctr"/>
            <a:r>
              <a:rPr lang="en-US" sz="900">
                <a:ea typeface="MS PGothic" pitchFamily="34" charset="-128"/>
              </a:rPr>
              <a:t>IR</a:t>
            </a:r>
            <a:endParaRPr lang="en-US"/>
          </a:p>
        </p:txBody>
      </p:sp>
      <p:sp>
        <p:nvSpPr>
          <p:cNvPr id="16448" name="Rectangle 64"/>
          <p:cNvSpPr>
            <a:spLocks noChangeArrowheads="1"/>
          </p:cNvSpPr>
          <p:nvPr/>
        </p:nvSpPr>
        <p:spPr bwMode="auto">
          <a:xfrm>
            <a:off x="3984625" y="4919663"/>
            <a:ext cx="385763" cy="160337"/>
          </a:xfrm>
          <a:prstGeom prst="rect">
            <a:avLst/>
          </a:prstGeom>
          <a:solidFill>
            <a:srgbClr val="99CCFF"/>
          </a:solidFill>
          <a:ln w="28575" algn="ctr">
            <a:solidFill>
              <a:srgbClr val="00A9D4"/>
            </a:solidFill>
            <a:miter lim="800000"/>
            <a:headEnd/>
            <a:tailEnd/>
          </a:ln>
          <a:effectLst/>
        </p:spPr>
        <p:txBody>
          <a:bodyPr wrap="none" lIns="72000" rIns="72000" anchor="ctr"/>
          <a:lstStyle/>
          <a:p>
            <a:pPr algn="ctr"/>
            <a:r>
              <a:rPr lang="en-US" sz="900">
                <a:ea typeface="MS PGothic" pitchFamily="34" charset="-128"/>
              </a:rPr>
              <a:t>IR</a:t>
            </a:r>
            <a:endParaRPr lang="en-US"/>
          </a:p>
        </p:txBody>
      </p:sp>
      <p:sp>
        <p:nvSpPr>
          <p:cNvPr id="16449" name="Rectangle 65"/>
          <p:cNvSpPr>
            <a:spLocks noChangeArrowheads="1"/>
          </p:cNvSpPr>
          <p:nvPr/>
        </p:nvSpPr>
        <p:spPr bwMode="auto">
          <a:xfrm>
            <a:off x="5116513" y="4745038"/>
            <a:ext cx="385762" cy="160337"/>
          </a:xfrm>
          <a:prstGeom prst="rect">
            <a:avLst/>
          </a:prstGeom>
          <a:solidFill>
            <a:srgbClr val="99CCFF"/>
          </a:solidFill>
          <a:ln w="28575" algn="ctr">
            <a:solidFill>
              <a:srgbClr val="00A9D4"/>
            </a:solidFill>
            <a:miter lim="800000"/>
            <a:headEnd/>
            <a:tailEnd/>
          </a:ln>
          <a:effectLst/>
        </p:spPr>
        <p:txBody>
          <a:bodyPr wrap="none" lIns="72000" rIns="72000" anchor="ctr"/>
          <a:lstStyle/>
          <a:p>
            <a:pPr algn="ctr"/>
            <a:r>
              <a:rPr lang="en-US" sz="900">
                <a:ea typeface="MS PGothic" pitchFamily="34" charset="-128"/>
              </a:rPr>
              <a:t>IR</a:t>
            </a:r>
            <a:endParaRPr lang="en-US"/>
          </a:p>
        </p:txBody>
      </p:sp>
      <p:sp>
        <p:nvSpPr>
          <p:cNvPr id="16450" name="Rectangle 66"/>
          <p:cNvSpPr>
            <a:spLocks noChangeArrowheads="1"/>
          </p:cNvSpPr>
          <p:nvPr/>
        </p:nvSpPr>
        <p:spPr bwMode="auto">
          <a:xfrm>
            <a:off x="5116513" y="5105400"/>
            <a:ext cx="385762" cy="254000"/>
          </a:xfrm>
          <a:prstGeom prst="rect">
            <a:avLst/>
          </a:prstGeom>
          <a:solidFill>
            <a:srgbClr val="99CC00"/>
          </a:solidFill>
          <a:ln w="19050" algn="ctr">
            <a:solidFill>
              <a:srgbClr val="E32119"/>
            </a:solidFill>
            <a:miter lim="800000"/>
            <a:headEnd/>
            <a:tailEnd/>
          </a:ln>
          <a:effectLst/>
        </p:spPr>
        <p:txBody>
          <a:bodyPr wrap="none" lIns="72000" rIns="72000" anchor="ctr"/>
          <a:lstStyle/>
          <a:p>
            <a:pPr algn="ctr"/>
            <a:r>
              <a:rPr lang="en-US" sz="1200">
                <a:ea typeface="MS PGothic" pitchFamily="34" charset="-128"/>
              </a:rPr>
              <a:t>H</a:t>
            </a:r>
            <a:endParaRPr lang="en-US"/>
          </a:p>
        </p:txBody>
      </p:sp>
      <p:sp>
        <p:nvSpPr>
          <p:cNvPr id="16451" name="Rectangle 67"/>
          <p:cNvSpPr>
            <a:spLocks noChangeArrowheads="1"/>
          </p:cNvSpPr>
          <p:nvPr/>
        </p:nvSpPr>
        <p:spPr bwMode="auto">
          <a:xfrm>
            <a:off x="4537075" y="5584825"/>
            <a:ext cx="385763" cy="254000"/>
          </a:xfrm>
          <a:prstGeom prst="rect">
            <a:avLst/>
          </a:prstGeom>
          <a:solidFill>
            <a:srgbClr val="99CC00"/>
          </a:solidFill>
          <a:ln w="19050" algn="ctr">
            <a:solidFill>
              <a:srgbClr val="E32119"/>
            </a:solidFill>
            <a:miter lim="800000"/>
            <a:headEnd/>
            <a:tailEnd/>
          </a:ln>
          <a:effectLst/>
        </p:spPr>
        <p:txBody>
          <a:bodyPr wrap="none" lIns="72000" rIns="72000" anchor="ctr"/>
          <a:lstStyle/>
          <a:p>
            <a:pPr algn="ctr"/>
            <a:r>
              <a:rPr lang="en-US" sz="1200">
                <a:ea typeface="MS PGothic" pitchFamily="34" charset="-128"/>
              </a:rPr>
              <a:t>H</a:t>
            </a:r>
            <a:endParaRPr lang="en-US"/>
          </a:p>
        </p:txBody>
      </p:sp>
      <p:sp>
        <p:nvSpPr>
          <p:cNvPr id="16452" name="Rectangle 68"/>
          <p:cNvSpPr>
            <a:spLocks noChangeArrowheads="1"/>
          </p:cNvSpPr>
          <p:nvPr/>
        </p:nvSpPr>
        <p:spPr bwMode="auto">
          <a:xfrm>
            <a:off x="3427413" y="5572125"/>
            <a:ext cx="385762" cy="254000"/>
          </a:xfrm>
          <a:prstGeom prst="rect">
            <a:avLst/>
          </a:prstGeom>
          <a:solidFill>
            <a:srgbClr val="99CC00"/>
          </a:solidFill>
          <a:ln w="19050" algn="ctr">
            <a:solidFill>
              <a:srgbClr val="E32119"/>
            </a:solidFill>
            <a:miter lim="800000"/>
            <a:headEnd/>
            <a:tailEnd/>
          </a:ln>
          <a:effectLst/>
        </p:spPr>
        <p:txBody>
          <a:bodyPr wrap="none" lIns="72000" rIns="72000" anchor="ctr"/>
          <a:lstStyle/>
          <a:p>
            <a:pPr algn="ctr"/>
            <a:r>
              <a:rPr lang="en-US" sz="1200">
                <a:ea typeface="MS PGothic" pitchFamily="34" charset="-128"/>
              </a:rPr>
              <a:t>H</a:t>
            </a:r>
            <a:endParaRPr lang="en-US"/>
          </a:p>
        </p:txBody>
      </p:sp>
      <p:sp>
        <p:nvSpPr>
          <p:cNvPr id="16453" name="Rectangle 69"/>
          <p:cNvSpPr>
            <a:spLocks noChangeArrowheads="1"/>
          </p:cNvSpPr>
          <p:nvPr/>
        </p:nvSpPr>
        <p:spPr bwMode="auto">
          <a:xfrm>
            <a:off x="3619500" y="5435600"/>
            <a:ext cx="385763" cy="298450"/>
          </a:xfrm>
          <a:prstGeom prst="rect">
            <a:avLst/>
          </a:prstGeom>
          <a:solidFill>
            <a:srgbClr val="99CC00"/>
          </a:solidFill>
          <a:ln w="19050" algn="ctr">
            <a:solidFill>
              <a:srgbClr val="E32119"/>
            </a:solidFill>
            <a:miter lim="800000"/>
            <a:headEnd/>
            <a:tailEnd/>
          </a:ln>
          <a:effectLst/>
        </p:spPr>
        <p:txBody>
          <a:bodyPr wrap="none" lIns="72000" rIns="72000" anchor="ctr"/>
          <a:lstStyle/>
          <a:p>
            <a:pPr algn="ctr"/>
            <a:r>
              <a:rPr lang="en-US" sz="1200">
                <a:ea typeface="MS PGothic" pitchFamily="34" charset="-128"/>
              </a:rPr>
              <a:t>H</a:t>
            </a:r>
            <a:endParaRPr lang="en-US"/>
          </a:p>
        </p:txBody>
      </p:sp>
      <p:sp>
        <p:nvSpPr>
          <p:cNvPr id="16454" name="Rectangle 70"/>
          <p:cNvSpPr>
            <a:spLocks noChangeArrowheads="1"/>
          </p:cNvSpPr>
          <p:nvPr/>
        </p:nvSpPr>
        <p:spPr bwMode="auto">
          <a:xfrm>
            <a:off x="4729163" y="5514975"/>
            <a:ext cx="385762" cy="254000"/>
          </a:xfrm>
          <a:prstGeom prst="rect">
            <a:avLst/>
          </a:prstGeom>
          <a:solidFill>
            <a:srgbClr val="99CC00"/>
          </a:solidFill>
          <a:ln w="19050" algn="ctr">
            <a:solidFill>
              <a:srgbClr val="E32119"/>
            </a:solidFill>
            <a:miter lim="800000"/>
            <a:headEnd/>
            <a:tailEnd/>
          </a:ln>
          <a:effectLst/>
        </p:spPr>
        <p:txBody>
          <a:bodyPr wrap="none" lIns="72000" rIns="72000" anchor="ctr"/>
          <a:lstStyle/>
          <a:p>
            <a:pPr algn="ctr"/>
            <a:r>
              <a:rPr lang="en-US" sz="1200">
                <a:ea typeface="MS PGothic" pitchFamily="34" charset="-128"/>
              </a:rPr>
              <a:t>H</a:t>
            </a:r>
            <a:endParaRPr lang="en-US"/>
          </a:p>
        </p:txBody>
      </p:sp>
      <p:sp>
        <p:nvSpPr>
          <p:cNvPr id="16455" name="Line 71"/>
          <p:cNvSpPr>
            <a:spLocks noChangeShapeType="1"/>
          </p:cNvSpPr>
          <p:nvPr/>
        </p:nvSpPr>
        <p:spPr bwMode="auto">
          <a:xfrm flipH="1">
            <a:off x="4178300" y="4364038"/>
            <a:ext cx="41275" cy="555625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16456" name="Line 72"/>
          <p:cNvSpPr>
            <a:spLocks noChangeShapeType="1"/>
          </p:cNvSpPr>
          <p:nvPr/>
        </p:nvSpPr>
        <p:spPr bwMode="auto">
          <a:xfrm flipH="1">
            <a:off x="4370388" y="4732338"/>
            <a:ext cx="6350" cy="187325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16457" name="Line 73"/>
          <p:cNvSpPr>
            <a:spLocks noChangeShapeType="1"/>
          </p:cNvSpPr>
          <p:nvPr/>
        </p:nvSpPr>
        <p:spPr bwMode="auto">
          <a:xfrm>
            <a:off x="4370388" y="4745038"/>
            <a:ext cx="193675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16458" name="Line 74"/>
          <p:cNvSpPr>
            <a:spLocks noChangeShapeType="1"/>
          </p:cNvSpPr>
          <p:nvPr/>
        </p:nvSpPr>
        <p:spPr bwMode="auto">
          <a:xfrm>
            <a:off x="4762500" y="4549775"/>
            <a:ext cx="0" cy="18415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16459" name="Line 75"/>
          <p:cNvSpPr>
            <a:spLocks noChangeShapeType="1"/>
          </p:cNvSpPr>
          <p:nvPr/>
        </p:nvSpPr>
        <p:spPr bwMode="auto">
          <a:xfrm flipV="1">
            <a:off x="4729163" y="4540250"/>
            <a:ext cx="438150" cy="1905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16460" name="Line 76"/>
          <p:cNvSpPr>
            <a:spLocks noChangeShapeType="1"/>
          </p:cNvSpPr>
          <p:nvPr/>
        </p:nvSpPr>
        <p:spPr bwMode="auto">
          <a:xfrm>
            <a:off x="5156200" y="4559300"/>
            <a:ext cx="11113" cy="185738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16461" name="Line 77"/>
          <p:cNvSpPr>
            <a:spLocks noChangeShapeType="1"/>
          </p:cNvSpPr>
          <p:nvPr/>
        </p:nvSpPr>
        <p:spPr bwMode="auto">
          <a:xfrm>
            <a:off x="4816475" y="4919663"/>
            <a:ext cx="211138" cy="6032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16462" name="Line 78"/>
          <p:cNvSpPr>
            <a:spLocks noChangeShapeType="1"/>
          </p:cNvSpPr>
          <p:nvPr/>
        </p:nvSpPr>
        <p:spPr bwMode="auto">
          <a:xfrm>
            <a:off x="5167313" y="4919663"/>
            <a:ext cx="0" cy="2111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16463" name="Rectangle 79"/>
          <p:cNvSpPr>
            <a:spLocks noChangeArrowheads="1"/>
          </p:cNvSpPr>
          <p:nvPr/>
        </p:nvSpPr>
        <p:spPr bwMode="auto">
          <a:xfrm>
            <a:off x="6359525" y="5105400"/>
            <a:ext cx="385763" cy="254000"/>
          </a:xfrm>
          <a:prstGeom prst="rect">
            <a:avLst/>
          </a:prstGeom>
          <a:solidFill>
            <a:srgbClr val="99CC00"/>
          </a:solidFill>
          <a:ln w="19050" algn="ctr">
            <a:solidFill>
              <a:srgbClr val="E32119"/>
            </a:solidFill>
            <a:miter lim="800000"/>
            <a:headEnd/>
            <a:tailEnd/>
          </a:ln>
          <a:effectLst/>
        </p:spPr>
        <p:txBody>
          <a:bodyPr wrap="none" lIns="72000" rIns="72000" anchor="ctr"/>
          <a:lstStyle/>
          <a:p>
            <a:pPr algn="ctr"/>
            <a:r>
              <a:rPr lang="en-US" sz="1200">
                <a:ea typeface="MS PGothic" pitchFamily="34" charset="-128"/>
              </a:rPr>
              <a:t>H</a:t>
            </a:r>
            <a:endParaRPr lang="en-US"/>
          </a:p>
        </p:txBody>
      </p:sp>
      <p:sp>
        <p:nvSpPr>
          <p:cNvPr id="16464" name="Rectangle 80"/>
          <p:cNvSpPr>
            <a:spLocks noChangeArrowheads="1"/>
          </p:cNvSpPr>
          <p:nvPr/>
        </p:nvSpPr>
        <p:spPr bwMode="auto">
          <a:xfrm>
            <a:off x="7494588" y="5395913"/>
            <a:ext cx="385762" cy="254000"/>
          </a:xfrm>
          <a:prstGeom prst="rect">
            <a:avLst/>
          </a:prstGeom>
          <a:solidFill>
            <a:srgbClr val="99CC00"/>
          </a:solidFill>
          <a:ln w="19050" algn="ctr">
            <a:solidFill>
              <a:srgbClr val="E32119"/>
            </a:solidFill>
            <a:miter lim="800000"/>
            <a:headEnd/>
            <a:tailEnd/>
          </a:ln>
          <a:effectLst/>
        </p:spPr>
        <p:txBody>
          <a:bodyPr wrap="none" lIns="72000" rIns="72000" anchor="ctr"/>
          <a:lstStyle/>
          <a:p>
            <a:pPr algn="ctr"/>
            <a:r>
              <a:rPr lang="en-US" sz="1200">
                <a:ea typeface="MS PGothic" pitchFamily="34" charset="-128"/>
              </a:rPr>
              <a:t>H</a:t>
            </a:r>
            <a:endParaRPr lang="en-US"/>
          </a:p>
        </p:txBody>
      </p:sp>
      <p:sp>
        <p:nvSpPr>
          <p:cNvPr id="16465" name="Rectangle 81"/>
          <p:cNvSpPr>
            <a:spLocks noChangeArrowheads="1"/>
          </p:cNvSpPr>
          <p:nvPr/>
        </p:nvSpPr>
        <p:spPr bwMode="auto">
          <a:xfrm>
            <a:off x="7494588" y="4640263"/>
            <a:ext cx="385762" cy="160337"/>
          </a:xfrm>
          <a:prstGeom prst="rect">
            <a:avLst/>
          </a:prstGeom>
          <a:solidFill>
            <a:srgbClr val="99CCFF"/>
          </a:solidFill>
          <a:ln w="28575" algn="ctr">
            <a:solidFill>
              <a:srgbClr val="00A9D4"/>
            </a:solidFill>
            <a:miter lim="800000"/>
            <a:headEnd/>
            <a:tailEnd/>
          </a:ln>
          <a:effectLst/>
        </p:spPr>
        <p:txBody>
          <a:bodyPr wrap="none" lIns="72000" rIns="72000" anchor="ctr"/>
          <a:lstStyle/>
          <a:p>
            <a:pPr algn="ctr"/>
            <a:r>
              <a:rPr lang="en-US" sz="900">
                <a:ea typeface="MS PGothic" pitchFamily="34" charset="-128"/>
              </a:rPr>
              <a:t>IR</a:t>
            </a:r>
            <a:endParaRPr lang="en-US"/>
          </a:p>
        </p:txBody>
      </p:sp>
      <p:sp>
        <p:nvSpPr>
          <p:cNvPr id="16466" name="Rectangle 82"/>
          <p:cNvSpPr>
            <a:spLocks noChangeArrowheads="1"/>
          </p:cNvSpPr>
          <p:nvPr/>
        </p:nvSpPr>
        <p:spPr bwMode="auto">
          <a:xfrm>
            <a:off x="6748463" y="4664075"/>
            <a:ext cx="385762" cy="160338"/>
          </a:xfrm>
          <a:prstGeom prst="rect">
            <a:avLst/>
          </a:prstGeom>
          <a:solidFill>
            <a:srgbClr val="99CCFF"/>
          </a:solidFill>
          <a:ln w="28575" algn="ctr">
            <a:solidFill>
              <a:srgbClr val="00A9D4"/>
            </a:solidFill>
            <a:miter lim="800000"/>
            <a:headEnd/>
            <a:tailEnd/>
          </a:ln>
          <a:effectLst/>
        </p:spPr>
        <p:txBody>
          <a:bodyPr wrap="none" lIns="72000" rIns="72000" anchor="ctr"/>
          <a:lstStyle/>
          <a:p>
            <a:pPr algn="ctr"/>
            <a:r>
              <a:rPr lang="en-US" sz="900">
                <a:ea typeface="MS PGothic" pitchFamily="34" charset="-128"/>
              </a:rPr>
              <a:t>IR</a:t>
            </a:r>
            <a:endParaRPr lang="en-US"/>
          </a:p>
        </p:txBody>
      </p:sp>
      <p:sp>
        <p:nvSpPr>
          <p:cNvPr id="16467" name="Rectangle 83"/>
          <p:cNvSpPr>
            <a:spLocks noChangeArrowheads="1"/>
          </p:cNvSpPr>
          <p:nvPr/>
        </p:nvSpPr>
        <p:spPr bwMode="auto">
          <a:xfrm>
            <a:off x="6945313" y="5151438"/>
            <a:ext cx="385762" cy="160337"/>
          </a:xfrm>
          <a:prstGeom prst="rect">
            <a:avLst/>
          </a:prstGeom>
          <a:solidFill>
            <a:srgbClr val="99CCFF"/>
          </a:solidFill>
          <a:ln w="28575" algn="ctr">
            <a:solidFill>
              <a:srgbClr val="00A9D4"/>
            </a:solidFill>
            <a:miter lim="800000"/>
            <a:headEnd/>
            <a:tailEnd/>
          </a:ln>
          <a:effectLst/>
        </p:spPr>
        <p:txBody>
          <a:bodyPr wrap="none" lIns="72000" rIns="72000" anchor="ctr"/>
          <a:lstStyle/>
          <a:p>
            <a:pPr algn="ctr"/>
            <a:r>
              <a:rPr lang="en-US" sz="900">
                <a:ea typeface="MS PGothic" pitchFamily="34" charset="-128"/>
              </a:rPr>
              <a:t>IR</a:t>
            </a:r>
            <a:endParaRPr lang="en-US"/>
          </a:p>
        </p:txBody>
      </p:sp>
      <p:sp>
        <p:nvSpPr>
          <p:cNvPr id="16468" name="Rectangle 84"/>
          <p:cNvSpPr>
            <a:spLocks noChangeArrowheads="1"/>
          </p:cNvSpPr>
          <p:nvPr/>
        </p:nvSpPr>
        <p:spPr bwMode="auto">
          <a:xfrm>
            <a:off x="6915150" y="5522913"/>
            <a:ext cx="385763" cy="254000"/>
          </a:xfrm>
          <a:prstGeom prst="rect">
            <a:avLst/>
          </a:prstGeom>
          <a:solidFill>
            <a:srgbClr val="99CC00"/>
          </a:solidFill>
          <a:ln w="19050" algn="ctr">
            <a:solidFill>
              <a:srgbClr val="E32119"/>
            </a:solidFill>
            <a:miter lim="800000"/>
            <a:headEnd/>
            <a:tailEnd/>
          </a:ln>
          <a:effectLst/>
        </p:spPr>
        <p:txBody>
          <a:bodyPr wrap="none" lIns="72000" rIns="72000" anchor="ctr"/>
          <a:lstStyle/>
          <a:p>
            <a:pPr algn="ctr"/>
            <a:r>
              <a:rPr lang="en-US" sz="1200">
                <a:ea typeface="MS PGothic" pitchFamily="34" charset="-128"/>
              </a:rPr>
              <a:t>H</a:t>
            </a:r>
            <a:endParaRPr lang="en-US"/>
          </a:p>
        </p:txBody>
      </p:sp>
      <p:sp>
        <p:nvSpPr>
          <p:cNvPr id="16469" name="Line 85"/>
          <p:cNvSpPr>
            <a:spLocks noChangeShapeType="1"/>
          </p:cNvSpPr>
          <p:nvPr/>
        </p:nvSpPr>
        <p:spPr bwMode="auto">
          <a:xfrm>
            <a:off x="6945313" y="4346575"/>
            <a:ext cx="0" cy="293688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16470" name="Line 86"/>
          <p:cNvSpPr>
            <a:spLocks noChangeShapeType="1"/>
          </p:cNvSpPr>
          <p:nvPr/>
        </p:nvSpPr>
        <p:spPr bwMode="auto">
          <a:xfrm>
            <a:off x="7273925" y="4365625"/>
            <a:ext cx="0" cy="293688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16471" name="Line 87"/>
          <p:cNvSpPr>
            <a:spLocks noChangeShapeType="1"/>
          </p:cNvSpPr>
          <p:nvPr/>
        </p:nvSpPr>
        <p:spPr bwMode="auto">
          <a:xfrm>
            <a:off x="7250113" y="4664075"/>
            <a:ext cx="244475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16472" name="Line 88"/>
          <p:cNvSpPr>
            <a:spLocks noChangeShapeType="1"/>
          </p:cNvSpPr>
          <p:nvPr/>
        </p:nvSpPr>
        <p:spPr bwMode="auto">
          <a:xfrm flipH="1">
            <a:off x="6553200" y="4840288"/>
            <a:ext cx="361950" cy="2651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16473" name="Line 89"/>
          <p:cNvSpPr>
            <a:spLocks noChangeShapeType="1"/>
          </p:cNvSpPr>
          <p:nvPr/>
        </p:nvSpPr>
        <p:spPr bwMode="auto">
          <a:xfrm>
            <a:off x="7097713" y="4840288"/>
            <a:ext cx="0" cy="293687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16474" name="Line 90"/>
          <p:cNvSpPr>
            <a:spLocks noChangeShapeType="1"/>
          </p:cNvSpPr>
          <p:nvPr/>
        </p:nvSpPr>
        <p:spPr bwMode="auto">
          <a:xfrm>
            <a:off x="7083425" y="5307013"/>
            <a:ext cx="0" cy="2111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16475" name="Line 91"/>
          <p:cNvSpPr>
            <a:spLocks noChangeShapeType="1"/>
          </p:cNvSpPr>
          <p:nvPr/>
        </p:nvSpPr>
        <p:spPr bwMode="auto">
          <a:xfrm>
            <a:off x="7331075" y="5211763"/>
            <a:ext cx="1746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16476" name="Line 92"/>
          <p:cNvSpPr>
            <a:spLocks noChangeShapeType="1"/>
          </p:cNvSpPr>
          <p:nvPr/>
        </p:nvSpPr>
        <p:spPr bwMode="auto">
          <a:xfrm>
            <a:off x="7494588" y="5211763"/>
            <a:ext cx="0" cy="2111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16477" name="Line 93"/>
          <p:cNvSpPr>
            <a:spLocks noChangeShapeType="1"/>
          </p:cNvSpPr>
          <p:nvPr/>
        </p:nvSpPr>
        <p:spPr bwMode="auto">
          <a:xfrm>
            <a:off x="7697788" y="4786313"/>
            <a:ext cx="0" cy="609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16478" name="Line 94"/>
          <p:cNvSpPr>
            <a:spLocks noChangeShapeType="1"/>
          </p:cNvSpPr>
          <p:nvPr/>
        </p:nvSpPr>
        <p:spPr bwMode="auto">
          <a:xfrm flipH="1">
            <a:off x="3427413" y="5100638"/>
            <a:ext cx="750887" cy="4841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16479" name="Line 95"/>
          <p:cNvSpPr>
            <a:spLocks noChangeShapeType="1"/>
          </p:cNvSpPr>
          <p:nvPr/>
        </p:nvSpPr>
        <p:spPr bwMode="auto">
          <a:xfrm flipH="1">
            <a:off x="4005263" y="5067300"/>
            <a:ext cx="206375" cy="4429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16481" name="Line 97"/>
          <p:cNvSpPr>
            <a:spLocks noChangeShapeType="1"/>
          </p:cNvSpPr>
          <p:nvPr/>
        </p:nvSpPr>
        <p:spPr bwMode="auto">
          <a:xfrm flipH="1">
            <a:off x="3619500" y="4289425"/>
            <a:ext cx="385763" cy="6302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16482" name="Line 98"/>
          <p:cNvSpPr>
            <a:spLocks noChangeShapeType="1"/>
          </p:cNvSpPr>
          <p:nvPr/>
        </p:nvSpPr>
        <p:spPr bwMode="auto">
          <a:xfrm>
            <a:off x="3984625" y="4289425"/>
            <a:ext cx="1936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16483" name="Text Box 99"/>
          <p:cNvSpPr txBox="1">
            <a:spLocks noChangeArrowheads="1"/>
          </p:cNvSpPr>
          <p:nvPr/>
        </p:nvSpPr>
        <p:spPr bwMode="auto">
          <a:xfrm>
            <a:off x="865188" y="6186488"/>
            <a:ext cx="11668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/>
            <a:r>
              <a:rPr lang="en-US" sz="1000" dirty="0"/>
              <a:t>A. Tree of routers</a:t>
            </a:r>
          </a:p>
        </p:txBody>
      </p:sp>
      <p:sp>
        <p:nvSpPr>
          <p:cNvPr id="16484" name="Text Box 100"/>
          <p:cNvSpPr txBox="1">
            <a:spLocks noChangeArrowheads="1"/>
          </p:cNvSpPr>
          <p:nvPr/>
        </p:nvSpPr>
        <p:spPr bwMode="auto">
          <a:xfrm>
            <a:off x="3427413" y="6186488"/>
            <a:ext cx="16446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/>
            <a:r>
              <a:rPr lang="en-US" sz="1000" dirty="0"/>
              <a:t>B.  Daisy chain of Routers</a:t>
            </a:r>
          </a:p>
        </p:txBody>
      </p:sp>
      <p:sp>
        <p:nvSpPr>
          <p:cNvPr id="16485" name="Text Box 101"/>
          <p:cNvSpPr txBox="1">
            <a:spLocks noChangeArrowheads="1"/>
          </p:cNvSpPr>
          <p:nvPr/>
        </p:nvSpPr>
        <p:spPr bwMode="auto">
          <a:xfrm>
            <a:off x="6461125" y="6186488"/>
            <a:ext cx="18002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/>
            <a:r>
              <a:rPr lang="en-US" sz="1000"/>
              <a:t>C. Internal host multi-homing</a:t>
            </a:r>
          </a:p>
        </p:txBody>
      </p:sp>
      <p:sp>
        <p:nvSpPr>
          <p:cNvPr id="16486" name="Line 102"/>
          <p:cNvSpPr>
            <a:spLocks noChangeShapeType="1"/>
          </p:cNvSpPr>
          <p:nvPr/>
        </p:nvSpPr>
        <p:spPr bwMode="auto">
          <a:xfrm flipH="1">
            <a:off x="4564063" y="4905375"/>
            <a:ext cx="165100" cy="6715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72000" rIns="72000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Why multiple Customer Routers today?</a:t>
            </a:r>
            <a:endParaRPr lang="en-US" dirty="0"/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ISP provides a box, perhaps with a single Ethernet port and no WiFi</a:t>
            </a:r>
          </a:p>
          <a:p>
            <a:pPr lvl="1"/>
            <a:r>
              <a:rPr lang="en-US" smtClean="0"/>
              <a:t>That box does NAT</a:t>
            </a:r>
          </a:p>
          <a:p>
            <a:pPr lvl="1"/>
            <a:r>
              <a:rPr lang="en-US" smtClean="0"/>
              <a:t>Customer wants multiple Ethernet ports, WiFi</a:t>
            </a:r>
          </a:p>
          <a:p>
            <a:r>
              <a:rPr lang="en-US" smtClean="0"/>
              <a:t>Dedicated VoIP box is also a NAT; should be closest to the ISP for QoS reasons</a:t>
            </a:r>
          </a:p>
          <a:p>
            <a:r>
              <a:rPr lang="en-US" smtClean="0"/>
              <a:t>Backup box can also be a NAT</a:t>
            </a:r>
          </a:p>
          <a:p>
            <a:r>
              <a:rPr lang="en-US" smtClean="0"/>
              <a:t>Result is a daisy-chain or shallow tree of NATs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7F40FE6-5648-4049-BBEF-A6E8DEB47AE3}" type="slidenum">
              <a:rPr lang="en-US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of current IPv4 home routers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Have a dedicated uplink port with DHCP client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Have zero or more downlink ports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/>
              <a:t>Might be bridged together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 err="1" smtClean="0"/>
              <a:t>WiFi</a:t>
            </a:r>
            <a:r>
              <a:rPr lang="en-US" dirty="0" smtClean="0"/>
              <a:t> might be bridged together with Ethernet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Might support a separate guest network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/>
              <a:t>Unclear whether this is a separate IPv4 subnet or just </a:t>
            </a:r>
            <a:r>
              <a:rPr lang="en-US" dirty="0" err="1" smtClean="0"/>
              <a:t>ACLs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Model as one or more downlink L3 interface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/>
              <a:t>With optional bridges below those interfaces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530E56C-BF38-4390-8510-BDAEC9E8A4E6}" type="slidenum">
              <a:rPr lang="en-US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Core of proposal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Just use DHCPv6 Prefix Delegation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/>
              <a:t>Run a PD client on the uplink interface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/>
              <a:t>Run a PD server for the set of downlink interfaces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Start PD server once a prefix is available from the uplink/client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/>
              <a:t>ULA discussion on subsequent slide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Carve up the delegated /N prefix to provide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/>
              <a:t>Some /64 prefixes to assign to the routers downlink interfaces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/>
              <a:t>Some /(</a:t>
            </a:r>
            <a:r>
              <a:rPr lang="en-US" dirty="0" err="1" smtClean="0"/>
              <a:t>N+k</a:t>
            </a:r>
            <a:r>
              <a:rPr lang="en-US" dirty="0" smtClean="0"/>
              <a:t>) prefixes to sub-delegate to downlink routers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764152D-E035-48CB-9BEC-96A59CF57B5D}" type="slidenum">
              <a:rPr lang="en-US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Recommend default k=3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Allows for 7 downlink routers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Allows for 3 levels of hierarchy from a /56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/>
              <a:t>Customer edge router sub-delegates 7 different /59 prefixes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/>
              <a:t>A</a:t>
            </a:r>
            <a:r>
              <a:rPr lang="en-US" dirty="0" smtClean="0"/>
              <a:t> interior router </a:t>
            </a:r>
            <a:r>
              <a:rPr lang="en-US" dirty="0" smtClean="0"/>
              <a:t>one step down can sub-delegate 7 /62 prefixes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/>
              <a:t>Two steps down a router can have four interfaces, or sub-delegate two /64 plus have two interfaces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In general and approximately, </a:t>
            </a:r>
          </a:p>
          <a:p>
            <a:pPr lvl="1" fontAlgn="auto">
              <a:spcAft>
                <a:spcPts val="0"/>
              </a:spcAft>
              <a:buFont typeface="Arial"/>
              <a:buNone/>
              <a:defRPr/>
            </a:pPr>
            <a:r>
              <a:rPr lang="en-US" dirty="0" err="1" smtClean="0"/>
              <a:t>k</a:t>
            </a:r>
            <a:r>
              <a:rPr lang="en-US" dirty="0" smtClean="0"/>
              <a:t> = log2(expected number of downlink routers + 1)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37CCA01-8054-49C3-BAA8-605F050CC036}" type="slidenum">
              <a:rPr lang="en-US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Prefix Stability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Each</a:t>
            </a:r>
            <a:r>
              <a:rPr lang="en-US" dirty="0" smtClean="0"/>
              <a:t> router </a:t>
            </a:r>
            <a:r>
              <a:rPr lang="en-US" dirty="0" smtClean="0"/>
              <a:t>calculates its fixed sub-delegation prefix length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Recommend that</a:t>
            </a:r>
            <a:r>
              <a:rPr lang="en-US" dirty="0" smtClean="0"/>
              <a:t> routers (their PD </a:t>
            </a:r>
            <a:r>
              <a:rPr lang="en-US" dirty="0" smtClean="0"/>
              <a:t>server) remember delegated prefixes in stable storage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/>
              <a:t>Even after the lease has expired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/>
              <a:t>Do FIFO allocation so that a previously used prefix will be re-used last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Or recommend that requesting router (PD client) remember the prefix it had before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11F1E96-E1BA-42DD-A444-2042D117F271}" type="slidenum">
              <a:rPr lang="en-US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ULA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Manually configure the CER to generate a ULA prefix for the home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Sub-delegate ULA by itself (if home has never been connected)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Sub-delegate ULA together with global prefix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Possible with further automation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/>
              <a:t>If PD client receives global prefix but no ULA from delegating router, then assume it is the Customer Edge Router; enable ULA generation and sub-delegation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/>
              <a:t>Is this automation desirable? Security concerns?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512C4C1-86AB-481B-A63A-E19232BC4416}" type="slidenum">
              <a:rPr lang="en-US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Site Multi-homing</a:t>
            </a:r>
          </a:p>
        </p:txBody>
      </p:sp>
      <p:sp>
        <p:nvSpPr>
          <p:cNvPr id="3584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 smtClean="0"/>
              <a:t>With IPv4 NAT</a:t>
            </a:r>
            <a:r>
              <a:rPr lang="en-US" sz="1800" dirty="0" smtClean="0"/>
              <a:t> two </a:t>
            </a:r>
            <a:r>
              <a:rPr lang="en-US" sz="1800" dirty="0" smtClean="0"/>
              <a:t>separate home routers connecting to different ISPs (and wiring together their downlink ports) doesn’t work well – dueling DHCP servers on the same link</a:t>
            </a:r>
          </a:p>
          <a:p>
            <a:r>
              <a:rPr lang="en-US" sz="1800" dirty="0" smtClean="0"/>
              <a:t>A single IPv4 NAT connected to two ISPs work – Ditto for this proposal</a:t>
            </a:r>
          </a:p>
          <a:p>
            <a:pPr>
              <a:buFont typeface="Arial" charset="0"/>
              <a:buNone/>
            </a:pPr>
            <a:endParaRPr lang="en-US" dirty="0" smtClean="0"/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2435225" y="3122613"/>
            <a:ext cx="4899025" cy="2979737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2581275" y="4738688"/>
            <a:ext cx="839788" cy="450850"/>
          </a:xfrm>
          <a:prstGeom prst="rect">
            <a:avLst/>
          </a:prstGeom>
          <a:solidFill>
            <a:srgbClr val="99CC00"/>
          </a:solidFill>
          <a:ln w="19050" algn="ctr">
            <a:solidFill>
              <a:srgbClr val="E32119"/>
            </a:solidFill>
            <a:miter lim="800000"/>
            <a:headEnd/>
            <a:tailEnd/>
          </a:ln>
          <a:effectLst/>
        </p:spPr>
        <p:txBody>
          <a:bodyPr wrap="none" lIns="72000" rIns="72000" anchor="ctr"/>
          <a:lstStyle/>
          <a:p>
            <a:pPr algn="ctr"/>
            <a:r>
              <a:rPr lang="en-US" sz="1200">
                <a:ea typeface="MS PGothic" pitchFamily="34" charset="-128"/>
              </a:rPr>
              <a:t>H</a:t>
            </a:r>
            <a:endParaRPr lang="en-US"/>
          </a:p>
        </p:txBody>
      </p:sp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3228975" y="3146425"/>
            <a:ext cx="1168400" cy="744538"/>
          </a:xfrm>
          <a:prstGeom prst="rect">
            <a:avLst/>
          </a:prstGeom>
          <a:solidFill>
            <a:srgbClr val="99CCFF"/>
          </a:solidFill>
          <a:ln w="19050" algn="ctr">
            <a:solidFill>
              <a:srgbClr val="E32119"/>
            </a:solidFill>
            <a:miter lim="800000"/>
            <a:headEnd/>
            <a:tailEnd/>
          </a:ln>
          <a:effectLst/>
        </p:spPr>
        <p:txBody>
          <a:bodyPr wrap="none" lIns="72000" rIns="72000" anchor="ctr"/>
          <a:lstStyle/>
          <a:p>
            <a:pPr algn="ctr"/>
            <a:r>
              <a:rPr lang="en-US" sz="1200">
                <a:ea typeface="MS PGothic" pitchFamily="34" charset="-128"/>
              </a:rPr>
              <a:t>CER</a:t>
            </a:r>
            <a:endParaRPr lang="en-US"/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4386263" y="4632325"/>
            <a:ext cx="839787" cy="284163"/>
          </a:xfrm>
          <a:prstGeom prst="rect">
            <a:avLst/>
          </a:prstGeom>
          <a:solidFill>
            <a:srgbClr val="99CCFF"/>
          </a:solidFill>
          <a:ln w="28575" algn="ctr">
            <a:solidFill>
              <a:srgbClr val="00A9D4"/>
            </a:solidFill>
            <a:miter lim="800000"/>
            <a:headEnd/>
            <a:tailEnd/>
          </a:ln>
          <a:effectLst/>
        </p:spPr>
        <p:txBody>
          <a:bodyPr wrap="none" lIns="72000" rIns="72000" anchor="ctr"/>
          <a:lstStyle/>
          <a:p>
            <a:pPr algn="ctr"/>
            <a:r>
              <a:rPr lang="en-US" sz="900">
                <a:ea typeface="MS PGothic" pitchFamily="34" charset="-128"/>
              </a:rPr>
              <a:t>IR</a:t>
            </a:r>
            <a:endParaRPr lang="en-US"/>
          </a:p>
        </p:txBody>
      </p:sp>
      <p:sp>
        <p:nvSpPr>
          <p:cNvPr id="35848" name="Rectangle 8"/>
          <p:cNvSpPr>
            <a:spLocks noChangeArrowheads="1"/>
          </p:cNvSpPr>
          <p:nvPr/>
        </p:nvSpPr>
        <p:spPr bwMode="auto">
          <a:xfrm>
            <a:off x="3136900" y="4175125"/>
            <a:ext cx="839788" cy="284163"/>
          </a:xfrm>
          <a:prstGeom prst="rect">
            <a:avLst/>
          </a:prstGeom>
          <a:solidFill>
            <a:srgbClr val="99CCFF"/>
          </a:solidFill>
          <a:ln w="28575" algn="ctr">
            <a:solidFill>
              <a:srgbClr val="00A9D4"/>
            </a:solidFill>
            <a:miter lim="800000"/>
            <a:headEnd/>
            <a:tailEnd/>
          </a:ln>
          <a:effectLst/>
        </p:spPr>
        <p:txBody>
          <a:bodyPr wrap="none" lIns="72000" rIns="72000" anchor="ctr"/>
          <a:lstStyle/>
          <a:p>
            <a:pPr algn="ctr"/>
            <a:r>
              <a:rPr lang="en-US" sz="900">
                <a:ea typeface="MS PGothic" pitchFamily="34" charset="-128"/>
              </a:rPr>
              <a:t>IR</a:t>
            </a:r>
            <a:endParaRPr lang="en-US"/>
          </a:p>
        </p:txBody>
      </p:sp>
      <p:sp>
        <p:nvSpPr>
          <p:cNvPr id="35849" name="Rectangle 9"/>
          <p:cNvSpPr>
            <a:spLocks noChangeArrowheads="1"/>
          </p:cNvSpPr>
          <p:nvPr/>
        </p:nvSpPr>
        <p:spPr bwMode="auto">
          <a:xfrm>
            <a:off x="4692650" y="3940175"/>
            <a:ext cx="839788" cy="284163"/>
          </a:xfrm>
          <a:prstGeom prst="rect">
            <a:avLst/>
          </a:prstGeom>
          <a:solidFill>
            <a:srgbClr val="99CCFF"/>
          </a:solidFill>
          <a:ln w="28575" algn="ctr">
            <a:solidFill>
              <a:srgbClr val="00A9D4"/>
            </a:solidFill>
            <a:miter lim="800000"/>
            <a:headEnd/>
            <a:tailEnd/>
          </a:ln>
          <a:effectLst/>
        </p:spPr>
        <p:txBody>
          <a:bodyPr wrap="none" lIns="72000" rIns="72000" anchor="ctr"/>
          <a:lstStyle/>
          <a:p>
            <a:pPr algn="ctr"/>
            <a:r>
              <a:rPr lang="en-US" sz="900">
                <a:ea typeface="MS PGothic" pitchFamily="34" charset="-128"/>
              </a:rPr>
              <a:t>IR</a:t>
            </a:r>
            <a:endParaRPr lang="en-US"/>
          </a:p>
        </p:txBody>
      </p:sp>
      <p:sp>
        <p:nvSpPr>
          <p:cNvPr id="35850" name="Rectangle 10"/>
          <p:cNvSpPr>
            <a:spLocks noChangeArrowheads="1"/>
          </p:cNvSpPr>
          <p:nvPr/>
        </p:nvSpPr>
        <p:spPr bwMode="auto">
          <a:xfrm>
            <a:off x="6132513" y="4110038"/>
            <a:ext cx="839787" cy="450850"/>
          </a:xfrm>
          <a:prstGeom prst="rect">
            <a:avLst/>
          </a:prstGeom>
          <a:solidFill>
            <a:srgbClr val="99CC00"/>
          </a:solidFill>
          <a:ln w="19050" algn="ctr">
            <a:solidFill>
              <a:srgbClr val="E32119"/>
            </a:solidFill>
            <a:miter lim="800000"/>
            <a:headEnd/>
            <a:tailEnd/>
          </a:ln>
          <a:effectLst/>
        </p:spPr>
        <p:txBody>
          <a:bodyPr wrap="none" lIns="72000" rIns="72000" anchor="ctr"/>
          <a:lstStyle/>
          <a:p>
            <a:pPr algn="ctr"/>
            <a:r>
              <a:rPr lang="en-US" sz="1200">
                <a:ea typeface="MS PGothic" pitchFamily="34" charset="-128"/>
              </a:rPr>
              <a:t>H</a:t>
            </a:r>
            <a:endParaRPr lang="en-US"/>
          </a:p>
        </p:txBody>
      </p:sp>
      <p:sp>
        <p:nvSpPr>
          <p:cNvPr id="35851" name="Rectangle 11"/>
          <p:cNvSpPr>
            <a:spLocks noChangeArrowheads="1"/>
          </p:cNvSpPr>
          <p:nvPr/>
        </p:nvSpPr>
        <p:spPr bwMode="auto">
          <a:xfrm>
            <a:off x="4338638" y="5468938"/>
            <a:ext cx="839787" cy="450850"/>
          </a:xfrm>
          <a:prstGeom prst="rect">
            <a:avLst/>
          </a:prstGeom>
          <a:solidFill>
            <a:srgbClr val="99CC00"/>
          </a:solidFill>
          <a:ln w="19050" algn="ctr">
            <a:solidFill>
              <a:srgbClr val="E32119"/>
            </a:solidFill>
            <a:miter lim="800000"/>
            <a:headEnd/>
            <a:tailEnd/>
          </a:ln>
          <a:effectLst/>
        </p:spPr>
        <p:txBody>
          <a:bodyPr wrap="none" lIns="72000" rIns="72000" anchor="ctr"/>
          <a:lstStyle/>
          <a:p>
            <a:pPr algn="ctr"/>
            <a:r>
              <a:rPr lang="en-US" sz="1200">
                <a:ea typeface="MS PGothic" pitchFamily="34" charset="-128"/>
              </a:rPr>
              <a:t>H</a:t>
            </a:r>
            <a:endParaRPr lang="en-US"/>
          </a:p>
        </p:txBody>
      </p:sp>
      <p:sp>
        <p:nvSpPr>
          <p:cNvPr id="35852" name="Rectangle 12"/>
          <p:cNvSpPr>
            <a:spLocks noChangeArrowheads="1"/>
          </p:cNvSpPr>
          <p:nvPr/>
        </p:nvSpPr>
        <p:spPr bwMode="auto">
          <a:xfrm>
            <a:off x="3228975" y="5456238"/>
            <a:ext cx="839788" cy="450850"/>
          </a:xfrm>
          <a:prstGeom prst="rect">
            <a:avLst/>
          </a:prstGeom>
          <a:solidFill>
            <a:srgbClr val="99CC00"/>
          </a:solidFill>
          <a:ln w="19050" algn="ctr">
            <a:solidFill>
              <a:srgbClr val="E32119"/>
            </a:solidFill>
            <a:miter lim="800000"/>
            <a:headEnd/>
            <a:tailEnd/>
          </a:ln>
          <a:effectLst/>
        </p:spPr>
        <p:txBody>
          <a:bodyPr wrap="none" lIns="72000" rIns="72000" anchor="ctr"/>
          <a:lstStyle/>
          <a:p>
            <a:pPr algn="ctr"/>
            <a:r>
              <a:rPr lang="en-US" sz="1200">
                <a:ea typeface="MS PGothic" pitchFamily="34" charset="-128"/>
              </a:rPr>
              <a:t>H</a:t>
            </a:r>
            <a:endParaRPr lang="en-US"/>
          </a:p>
        </p:txBody>
      </p:sp>
      <p:sp>
        <p:nvSpPr>
          <p:cNvPr id="35853" name="Rectangle 13"/>
          <p:cNvSpPr>
            <a:spLocks noChangeArrowheads="1"/>
          </p:cNvSpPr>
          <p:nvPr/>
        </p:nvSpPr>
        <p:spPr bwMode="auto">
          <a:xfrm>
            <a:off x="3421063" y="5294313"/>
            <a:ext cx="839787" cy="530225"/>
          </a:xfrm>
          <a:prstGeom prst="rect">
            <a:avLst/>
          </a:prstGeom>
          <a:solidFill>
            <a:srgbClr val="99CC00"/>
          </a:solidFill>
          <a:ln w="19050" algn="ctr">
            <a:solidFill>
              <a:srgbClr val="E32119"/>
            </a:solidFill>
            <a:miter lim="800000"/>
            <a:headEnd/>
            <a:tailEnd/>
          </a:ln>
          <a:effectLst/>
        </p:spPr>
        <p:txBody>
          <a:bodyPr wrap="none" lIns="72000" rIns="72000" anchor="ctr"/>
          <a:lstStyle/>
          <a:p>
            <a:pPr algn="ctr"/>
            <a:r>
              <a:rPr lang="en-US" sz="1200">
                <a:ea typeface="MS PGothic" pitchFamily="34" charset="-128"/>
              </a:rPr>
              <a:t>H</a:t>
            </a:r>
            <a:endParaRPr lang="en-US"/>
          </a:p>
        </p:txBody>
      </p:sp>
      <p:sp>
        <p:nvSpPr>
          <p:cNvPr id="35854" name="Rectangle 14"/>
          <p:cNvSpPr>
            <a:spLocks noChangeArrowheads="1"/>
          </p:cNvSpPr>
          <p:nvPr/>
        </p:nvSpPr>
        <p:spPr bwMode="auto">
          <a:xfrm>
            <a:off x="4530725" y="5399088"/>
            <a:ext cx="839788" cy="450850"/>
          </a:xfrm>
          <a:prstGeom prst="rect">
            <a:avLst/>
          </a:prstGeom>
          <a:solidFill>
            <a:srgbClr val="99CC00"/>
          </a:solidFill>
          <a:ln w="19050" algn="ctr">
            <a:solidFill>
              <a:srgbClr val="E32119"/>
            </a:solidFill>
            <a:miter lim="800000"/>
            <a:headEnd/>
            <a:tailEnd/>
          </a:ln>
          <a:effectLst/>
        </p:spPr>
        <p:txBody>
          <a:bodyPr wrap="none" lIns="72000" rIns="72000" anchor="ctr"/>
          <a:lstStyle/>
          <a:p>
            <a:pPr algn="ctr"/>
            <a:r>
              <a:rPr lang="en-US" sz="1200">
                <a:ea typeface="MS PGothic" pitchFamily="34" charset="-128"/>
              </a:rPr>
              <a:t>H</a:t>
            </a:r>
            <a:endParaRPr lang="en-US"/>
          </a:p>
        </p:txBody>
      </p:sp>
      <p:sp>
        <p:nvSpPr>
          <p:cNvPr id="35855" name="Line 15"/>
          <p:cNvSpPr>
            <a:spLocks noChangeShapeType="1"/>
          </p:cNvSpPr>
          <p:nvPr/>
        </p:nvSpPr>
        <p:spPr bwMode="auto">
          <a:xfrm flipH="1">
            <a:off x="2933700" y="4459288"/>
            <a:ext cx="203200" cy="2794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35857" name="Line 17"/>
          <p:cNvSpPr>
            <a:spLocks noChangeShapeType="1"/>
          </p:cNvSpPr>
          <p:nvPr/>
        </p:nvSpPr>
        <p:spPr bwMode="auto">
          <a:xfrm>
            <a:off x="5065713" y="4224338"/>
            <a:ext cx="0" cy="407987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35858" name="Line 18"/>
          <p:cNvSpPr>
            <a:spLocks noChangeShapeType="1"/>
          </p:cNvSpPr>
          <p:nvPr/>
        </p:nvSpPr>
        <p:spPr bwMode="auto">
          <a:xfrm>
            <a:off x="4818063" y="4916488"/>
            <a:ext cx="298450" cy="482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35859" name="Line 19"/>
          <p:cNvSpPr>
            <a:spLocks noChangeShapeType="1"/>
          </p:cNvSpPr>
          <p:nvPr/>
        </p:nvSpPr>
        <p:spPr bwMode="auto">
          <a:xfrm flipH="1">
            <a:off x="4459288" y="4916488"/>
            <a:ext cx="233362" cy="5397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35861" name="Line 21"/>
          <p:cNvSpPr>
            <a:spLocks noChangeShapeType="1"/>
          </p:cNvSpPr>
          <p:nvPr/>
        </p:nvSpPr>
        <p:spPr bwMode="auto">
          <a:xfrm flipV="1">
            <a:off x="2716213" y="3338513"/>
            <a:ext cx="555625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35862" name="Line 22"/>
          <p:cNvSpPr>
            <a:spLocks noChangeShapeType="1"/>
          </p:cNvSpPr>
          <p:nvPr/>
        </p:nvSpPr>
        <p:spPr bwMode="auto">
          <a:xfrm flipV="1">
            <a:off x="4397375" y="3387725"/>
            <a:ext cx="973138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35863" name="Line 23"/>
          <p:cNvSpPr>
            <a:spLocks noChangeShapeType="1"/>
          </p:cNvSpPr>
          <p:nvPr/>
        </p:nvSpPr>
        <p:spPr bwMode="auto">
          <a:xfrm>
            <a:off x="5356225" y="2982913"/>
            <a:ext cx="0" cy="388937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35864" name="Line 24"/>
          <p:cNvSpPr>
            <a:spLocks noChangeShapeType="1"/>
          </p:cNvSpPr>
          <p:nvPr/>
        </p:nvSpPr>
        <p:spPr bwMode="auto">
          <a:xfrm>
            <a:off x="2755900" y="3044825"/>
            <a:ext cx="0" cy="293688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35865" name="Line 25"/>
          <p:cNvSpPr>
            <a:spLocks noChangeShapeType="1"/>
          </p:cNvSpPr>
          <p:nvPr/>
        </p:nvSpPr>
        <p:spPr bwMode="auto">
          <a:xfrm>
            <a:off x="5116513" y="3597275"/>
            <a:ext cx="0" cy="3429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35866" name="Line 26"/>
          <p:cNvSpPr>
            <a:spLocks noChangeShapeType="1"/>
          </p:cNvSpPr>
          <p:nvPr/>
        </p:nvSpPr>
        <p:spPr bwMode="auto">
          <a:xfrm>
            <a:off x="3557588" y="3881438"/>
            <a:ext cx="0" cy="293687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35867" name="Line 27"/>
          <p:cNvSpPr>
            <a:spLocks noChangeShapeType="1"/>
          </p:cNvSpPr>
          <p:nvPr/>
        </p:nvSpPr>
        <p:spPr bwMode="auto">
          <a:xfrm>
            <a:off x="4386263" y="3597275"/>
            <a:ext cx="730250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35868" name="Line 28"/>
          <p:cNvSpPr>
            <a:spLocks noChangeShapeType="1"/>
          </p:cNvSpPr>
          <p:nvPr/>
        </p:nvSpPr>
        <p:spPr bwMode="auto">
          <a:xfrm>
            <a:off x="4337050" y="3597275"/>
            <a:ext cx="244475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35869" name="Line 29"/>
          <p:cNvSpPr>
            <a:spLocks noChangeShapeType="1"/>
          </p:cNvSpPr>
          <p:nvPr/>
        </p:nvSpPr>
        <p:spPr bwMode="auto">
          <a:xfrm>
            <a:off x="4397375" y="3609975"/>
            <a:ext cx="668338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35870" name="Line 30"/>
          <p:cNvSpPr>
            <a:spLocks noChangeShapeType="1"/>
          </p:cNvSpPr>
          <p:nvPr/>
        </p:nvSpPr>
        <p:spPr bwMode="auto">
          <a:xfrm>
            <a:off x="5102225" y="3609975"/>
            <a:ext cx="14288" cy="3302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35871" name="Line 31"/>
          <p:cNvSpPr>
            <a:spLocks noChangeShapeType="1"/>
          </p:cNvSpPr>
          <p:nvPr/>
        </p:nvSpPr>
        <p:spPr bwMode="auto">
          <a:xfrm>
            <a:off x="3568700" y="3890963"/>
            <a:ext cx="0" cy="284162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35872" name="Line 32"/>
          <p:cNvSpPr>
            <a:spLocks noChangeShapeType="1"/>
          </p:cNvSpPr>
          <p:nvPr/>
        </p:nvSpPr>
        <p:spPr bwMode="auto">
          <a:xfrm>
            <a:off x="5078413" y="4248150"/>
            <a:ext cx="0" cy="401638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35873" name="Line 33"/>
          <p:cNvSpPr>
            <a:spLocks noChangeShapeType="1"/>
          </p:cNvSpPr>
          <p:nvPr/>
        </p:nvSpPr>
        <p:spPr bwMode="auto">
          <a:xfrm>
            <a:off x="3489325" y="4479925"/>
            <a:ext cx="134938" cy="8143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35874" name="Line 34"/>
          <p:cNvSpPr>
            <a:spLocks noChangeShapeType="1"/>
          </p:cNvSpPr>
          <p:nvPr/>
        </p:nvSpPr>
        <p:spPr bwMode="auto">
          <a:xfrm>
            <a:off x="3489325" y="4479925"/>
            <a:ext cx="304800" cy="814388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35875" name="Line 35"/>
          <p:cNvSpPr>
            <a:spLocks noChangeShapeType="1"/>
          </p:cNvSpPr>
          <p:nvPr/>
        </p:nvSpPr>
        <p:spPr bwMode="auto">
          <a:xfrm>
            <a:off x="3136900" y="4494213"/>
            <a:ext cx="134938" cy="244475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35876" name="Line 36"/>
          <p:cNvSpPr>
            <a:spLocks noChangeShapeType="1"/>
          </p:cNvSpPr>
          <p:nvPr/>
        </p:nvSpPr>
        <p:spPr bwMode="auto">
          <a:xfrm>
            <a:off x="5532438" y="3994150"/>
            <a:ext cx="600075" cy="2301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35877" name="Line 37"/>
          <p:cNvSpPr>
            <a:spLocks noChangeShapeType="1"/>
          </p:cNvSpPr>
          <p:nvPr/>
        </p:nvSpPr>
        <p:spPr bwMode="auto">
          <a:xfrm>
            <a:off x="5532438" y="3994150"/>
            <a:ext cx="600075" cy="465138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35878" name="Line 38"/>
          <p:cNvSpPr>
            <a:spLocks noChangeShapeType="1"/>
          </p:cNvSpPr>
          <p:nvPr/>
        </p:nvSpPr>
        <p:spPr bwMode="auto">
          <a:xfrm>
            <a:off x="4818063" y="4916488"/>
            <a:ext cx="298450" cy="482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35880" name="Line 40"/>
          <p:cNvSpPr>
            <a:spLocks noChangeShapeType="1"/>
          </p:cNvSpPr>
          <p:nvPr/>
        </p:nvSpPr>
        <p:spPr bwMode="auto">
          <a:xfrm>
            <a:off x="4821238" y="4916488"/>
            <a:ext cx="404812" cy="48260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35881" name="Line 41"/>
          <p:cNvSpPr>
            <a:spLocks noChangeShapeType="1"/>
          </p:cNvSpPr>
          <p:nvPr/>
        </p:nvSpPr>
        <p:spPr bwMode="auto">
          <a:xfrm flipH="1">
            <a:off x="4386263" y="4916488"/>
            <a:ext cx="311150" cy="55245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35882" name="Text Box 42"/>
          <p:cNvSpPr txBox="1">
            <a:spLocks noChangeArrowheads="1"/>
          </p:cNvSpPr>
          <p:nvPr/>
        </p:nvSpPr>
        <p:spPr bwMode="auto">
          <a:xfrm>
            <a:off x="5440363" y="2874963"/>
            <a:ext cx="11620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/>
            <a:r>
              <a:rPr lang="en-US" sz="1000"/>
              <a:t>Prefix from ISP-A</a:t>
            </a:r>
          </a:p>
        </p:txBody>
      </p:sp>
      <p:sp>
        <p:nvSpPr>
          <p:cNvPr id="35883" name="Text Box 43"/>
          <p:cNvSpPr txBox="1">
            <a:spLocks noChangeArrowheads="1"/>
          </p:cNvSpPr>
          <p:nvPr/>
        </p:nvSpPr>
        <p:spPr bwMode="auto">
          <a:xfrm>
            <a:off x="1900238" y="2874963"/>
            <a:ext cx="11620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/>
            <a:r>
              <a:rPr lang="en-US" sz="1000"/>
              <a:t>Prefix from ISP-B</a:t>
            </a:r>
          </a:p>
        </p:txBody>
      </p:sp>
      <p:sp>
        <p:nvSpPr>
          <p:cNvPr id="35884" name="Line 44"/>
          <p:cNvSpPr>
            <a:spLocks noChangeShapeType="1"/>
          </p:cNvSpPr>
          <p:nvPr/>
        </p:nvSpPr>
        <p:spPr bwMode="auto">
          <a:xfrm flipH="1">
            <a:off x="682625" y="3994150"/>
            <a:ext cx="2874963" cy="566738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885" name="Line 45"/>
          <p:cNvSpPr>
            <a:spLocks noChangeShapeType="1"/>
          </p:cNvSpPr>
          <p:nvPr/>
        </p:nvSpPr>
        <p:spPr bwMode="auto">
          <a:xfrm flipH="1">
            <a:off x="457200" y="4494213"/>
            <a:ext cx="4608513" cy="66675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886" name="Text Box 46"/>
          <p:cNvSpPr txBox="1">
            <a:spLocks noChangeArrowheads="1"/>
          </p:cNvSpPr>
          <p:nvPr/>
        </p:nvSpPr>
        <p:spPr bwMode="auto">
          <a:xfrm>
            <a:off x="103188" y="4560888"/>
            <a:ext cx="2270125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/>
            <a:r>
              <a:rPr lang="en-US" sz="1000"/>
              <a:t>CER delegated both prefixes</a:t>
            </a:r>
          </a:p>
          <a:p>
            <a:pPr defTabSz="914400"/>
            <a:r>
              <a:rPr lang="en-US" sz="1000"/>
              <a:t>                 and</a:t>
            </a:r>
          </a:p>
          <a:p>
            <a:pPr defTabSz="914400"/>
            <a:r>
              <a:rPr lang="en-US" sz="1000"/>
              <a:t>CER is able to route/forward</a:t>
            </a:r>
          </a:p>
          <a:p>
            <a:pPr defTabSz="914400"/>
            <a:r>
              <a:rPr lang="en-US" sz="1000"/>
              <a:t>Upstream Packets to respective ISPs</a:t>
            </a:r>
          </a:p>
          <a:p>
            <a:pPr defTabSz="914400"/>
            <a:r>
              <a:rPr lang="en-US" sz="1000"/>
              <a:t>Based on the source prefix</a:t>
            </a:r>
          </a:p>
        </p:txBody>
      </p:sp>
      <p:sp>
        <p:nvSpPr>
          <p:cNvPr id="35887" name="Rectangle 47"/>
          <p:cNvSpPr>
            <a:spLocks noChangeArrowheads="1"/>
          </p:cNvSpPr>
          <p:nvPr/>
        </p:nvSpPr>
        <p:spPr bwMode="auto">
          <a:xfrm>
            <a:off x="103188" y="4494213"/>
            <a:ext cx="2270125" cy="974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893</TotalTime>
  <Words>675</Words>
  <Application>Microsoft Macintosh PowerPoint</Application>
  <PresentationFormat>On-screen Show (4:3)</PresentationFormat>
  <Paragraphs>120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Hierarchical Prefix Delegation in Basic Home Networks</vt:lpstr>
      <vt:lpstr>Goals</vt:lpstr>
      <vt:lpstr>Why multiple Customer Routers today?</vt:lpstr>
      <vt:lpstr>State of current IPv4 home routers</vt:lpstr>
      <vt:lpstr>Core of proposal</vt:lpstr>
      <vt:lpstr>Recommend default k=3</vt:lpstr>
      <vt:lpstr>Prefix Stability</vt:lpstr>
      <vt:lpstr>ULA</vt:lpstr>
      <vt:lpstr>Site Multi-homing</vt:lpstr>
      <vt:lpstr>Next Steps?</vt:lpstr>
    </vt:vector>
  </TitlesOfParts>
  <Company>Cisco Systems,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Towards a converged NOS</dc:title>
  <dc:creator>Erik Nordmark</dc:creator>
  <cp:lastModifiedBy>Erik Nordmark</cp:lastModifiedBy>
  <cp:revision>17</cp:revision>
  <dcterms:created xsi:type="dcterms:W3CDTF">2011-11-14T01:23:01Z</dcterms:created>
  <dcterms:modified xsi:type="dcterms:W3CDTF">2011-11-14T01:28:07Z</dcterms:modified>
</cp:coreProperties>
</file>