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0" r:id="rId1"/>
  </p:sldMasterIdLst>
  <p:notesMasterIdLst>
    <p:notesMasterId r:id="rId11"/>
  </p:notesMasterIdLst>
  <p:sldIdLst>
    <p:sldId id="690" r:id="rId2"/>
    <p:sldId id="692" r:id="rId3"/>
    <p:sldId id="694" r:id="rId4"/>
    <p:sldId id="705" r:id="rId5"/>
    <p:sldId id="710" r:id="rId6"/>
    <p:sldId id="708" r:id="rId7"/>
    <p:sldId id="709" r:id="rId8"/>
    <p:sldId id="706" r:id="rId9"/>
    <p:sldId id="707" r:id="rId10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66FF33"/>
    <a:srgbClr val="C2D1E8"/>
    <a:srgbClr val="EAEAEA"/>
    <a:srgbClr val="01A7E9"/>
    <a:srgbClr val="F3AFAF"/>
    <a:srgbClr val="0000FF"/>
    <a:srgbClr val="CCFFCC"/>
    <a:srgbClr val="FD1E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7308" autoAdjust="0"/>
  </p:normalViewPr>
  <p:slideViewPr>
    <p:cSldViewPr snapToGrid="0">
      <p:cViewPr varScale="1">
        <p:scale>
          <a:sx n="94" d="100"/>
          <a:sy n="94" d="100"/>
        </p:scale>
        <p:origin x="-1304" y="-96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fld id="{49174ECF-45AF-E344-AC62-A9800EC92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ＭＳ Ｐゴシック" pitchFamily="-9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nl-BE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nl-BE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text styles</a:t>
            </a:r>
          </a:p>
          <a:p>
            <a:pPr lvl="1"/>
            <a:r>
              <a:rPr lang="nl-BE" altLang="en-US" smtClean="0"/>
              <a:t>Second level</a:t>
            </a:r>
          </a:p>
          <a:p>
            <a:pPr lvl="2"/>
            <a:r>
              <a:rPr lang="nl-BE" altLang="en-US" smtClean="0"/>
              <a:t>Third level</a:t>
            </a:r>
          </a:p>
          <a:p>
            <a:pPr lvl="3"/>
            <a:r>
              <a:rPr lang="nl-BE" altLang="en-US" smtClean="0"/>
              <a:t>Fourth level</a:t>
            </a:r>
          </a:p>
          <a:p>
            <a:pPr lvl="4"/>
            <a:r>
              <a:rPr lang="nl-BE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9F85648D-267C-4F54-90B5-C36298A60516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ownsley@cisco.com" TargetMode="External"/><Relationship Id="rId4" Type="http://schemas.openxmlformats.org/officeDocument/2006/relationships/hyperlink" Target="mailto:ay@cisco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evyncke@cisco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23614" y="1"/>
            <a:ext cx="6751066" cy="2769544"/>
          </a:xfrm>
        </p:spPr>
        <p:txBody>
          <a:bodyPr/>
          <a:lstStyle/>
          <a:p>
            <a:r>
              <a:rPr lang="en-US" sz="3200" dirty="0"/>
              <a:t>Advanced IPv6 Residential</a:t>
            </a:r>
            <a:r>
              <a:rPr lang="en-US" sz="3200" dirty="0" smtClean="0"/>
              <a:t> Security</a:t>
            </a:r>
            <a:br>
              <a:rPr lang="en-US" sz="3200" dirty="0" smtClean="0"/>
            </a:br>
            <a:r>
              <a:rPr lang="en-US" sz="3200" dirty="0" smtClean="0"/>
              <a:t>draft-vyncke-advanced-ipv6-security</a:t>
            </a:r>
            <a:r>
              <a:rPr lang="en-US" sz="3200" dirty="0" smtClean="0"/>
              <a:t>-03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Eric </a:t>
            </a:r>
            <a:r>
              <a:rPr lang="en-US" dirty="0" err="1" smtClean="0"/>
              <a:t>Vyncke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ev@</a:t>
            </a:r>
            <a:r>
              <a:rPr lang="en-US" dirty="0" smtClean="0">
                <a:hlinkClick r:id="rId2"/>
              </a:rPr>
              <a:t>cisco.com</a:t>
            </a:r>
            <a:endParaRPr lang="en-US" dirty="0" smtClean="0"/>
          </a:p>
          <a:p>
            <a:r>
              <a:rPr lang="en-US" dirty="0" smtClean="0"/>
              <a:t>Mark </a:t>
            </a:r>
            <a:r>
              <a:rPr lang="en-US" dirty="0" err="1" smtClean="0"/>
              <a:t>Townsley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townsley@</a:t>
            </a:r>
            <a:r>
              <a:rPr lang="en-US" dirty="0" smtClean="0">
                <a:hlinkClick r:id="rId3"/>
              </a:rPr>
              <a:t>cisco.com</a:t>
            </a:r>
            <a:endParaRPr lang="en-US" dirty="0" smtClean="0"/>
          </a:p>
          <a:p>
            <a:r>
              <a:rPr lang="en-US" dirty="0" smtClean="0"/>
              <a:t>Andrew </a:t>
            </a:r>
            <a:r>
              <a:rPr lang="en-US" dirty="0" err="1" smtClean="0"/>
              <a:t>Yourtchenko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ay@cisco.com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November 2011</a:t>
            </a:r>
          </a:p>
          <a:p>
            <a:endParaRPr lang="en-US" dirty="0"/>
          </a:p>
          <a:p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386781">
            <a:off x="5573752" y="3310330"/>
            <a:ext cx="875847" cy="868896"/>
          </a:xfrm>
          <a:prstGeom prst="rect">
            <a:avLst/>
          </a:prstGeom>
          <a:scene3d>
            <a:camera prst="perspectiveFront">
              <a:rot lat="0" lon="0" rev="14400000"/>
            </a:camera>
            <a:lightRig rig="threePt" dir="t"/>
          </a:scene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1231" y="2724496"/>
            <a:ext cx="1503278" cy="14762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9" descr="user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592" y="3352408"/>
            <a:ext cx="772240" cy="64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44197" y="254790"/>
            <a:ext cx="8145462" cy="838200"/>
          </a:xfrm>
        </p:spPr>
        <p:txBody>
          <a:bodyPr/>
          <a:lstStyle/>
          <a:p>
            <a:r>
              <a:rPr lang="en-US" dirty="0">
                <a:solidFill>
                  <a:srgbClr val="0183B7"/>
                </a:solidFill>
              </a:rPr>
              <a:t>Advanced</a:t>
            </a:r>
            <a:r>
              <a:rPr lang="en-US" dirty="0" smtClean="0">
                <a:solidFill>
                  <a:srgbClr val="0183B7"/>
                </a:solidFill>
              </a:rPr>
              <a:t> Security</a:t>
            </a:r>
            <a:endParaRPr lang="en-US" dirty="0">
              <a:solidFill>
                <a:srgbClr val="0183B7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278691" y="3880714"/>
            <a:ext cx="2115675" cy="1099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8" idx="2"/>
          </p:cNvCxnSpPr>
          <p:nvPr/>
        </p:nvCxnSpPr>
        <p:spPr bwMode="auto">
          <a:xfrm rot="5400000">
            <a:off x="4485372" y="2245449"/>
            <a:ext cx="1065868" cy="1025761"/>
          </a:xfrm>
          <a:prstGeom prst="straightConnector1">
            <a:avLst/>
          </a:prstGeom>
          <a:noFill/>
          <a:ln w="412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6040387" y="2356048"/>
            <a:ext cx="2687051" cy="84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800" dirty="0" smtClean="0"/>
          </a:p>
          <a:p>
            <a:pPr algn="l">
              <a:buFontTx/>
              <a:buChar char="-"/>
            </a:pPr>
            <a:endParaRPr lang="en-US" sz="1800" dirty="0"/>
          </a:p>
          <a:p>
            <a:pPr algn="l"/>
            <a:endParaRPr lang="en-US" sz="1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0857" y="4595021"/>
            <a:ext cx="1254408" cy="84717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rot="10800000" flipV="1">
            <a:off x="3546625" y="4140669"/>
            <a:ext cx="925164" cy="802240"/>
          </a:xfrm>
          <a:prstGeom prst="curvedConnector3">
            <a:avLst>
              <a:gd name="adj1" fmla="val 1772"/>
            </a:avLst>
          </a:prstGeom>
          <a:noFill/>
          <a:ln w="412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3547279" y="5008091"/>
            <a:ext cx="312247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00"/>
                </a:solidFill>
              </a:rPr>
              <a:t>User Feedback</a:t>
            </a:r>
          </a:p>
          <a:p>
            <a:pPr algn="l"/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10800000" flipV="1">
            <a:off x="6155110" y="3528441"/>
            <a:ext cx="2529342" cy="18554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10800000" flipV="1">
            <a:off x="3223948" y="3546995"/>
            <a:ext cx="2885400" cy="24452"/>
          </a:xfrm>
          <a:prstGeom prst="straightConnector1">
            <a:avLst/>
          </a:prstGeom>
          <a:noFill/>
          <a:ln w="57150" cap="flat" cmpd="sng" algn="ctr">
            <a:solidFill>
              <a:srgbClr val="66FF3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0800000">
            <a:off x="1215767" y="3560600"/>
            <a:ext cx="2019030" cy="10849"/>
          </a:xfrm>
          <a:prstGeom prst="straightConnector1">
            <a:avLst/>
          </a:prstGeom>
          <a:noFill/>
          <a:ln w="57150" cap="flat" cmpd="sng" algn="ctr">
            <a:solidFill>
              <a:srgbClr val="66FF33"/>
            </a:solidFill>
            <a:prstDash val="sysDot"/>
            <a:round/>
            <a:headEnd type="none" w="med" len="med"/>
            <a:tailEnd type="arrow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1180883" y="3871441"/>
            <a:ext cx="31224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User</a:t>
            </a:r>
            <a:r>
              <a:rPr lang="en-US" sz="1800" dirty="0" smtClean="0">
                <a:ln>
                  <a:solidFill>
                    <a:srgbClr val="4F81BD"/>
                  </a:solidFill>
                </a:ln>
              </a:rPr>
              <a:t> </a:t>
            </a:r>
            <a:r>
              <a:rPr lang="en-US" sz="1800" dirty="0" smtClean="0"/>
              <a:t>control</a:t>
            </a:r>
            <a:endParaRPr lang="en-US" sz="18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345" y="1481714"/>
            <a:ext cx="743681" cy="74368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891974" y="2849038"/>
            <a:ext cx="84661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tx2"/>
                </a:solidFill>
              </a:rPr>
              <a:t>IPS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60822" y="1522475"/>
            <a:ext cx="1815404" cy="84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Dynamic Policy &amp; Signatures Update </a:t>
            </a:r>
          </a:p>
        </p:txBody>
      </p:sp>
      <p:cxnSp>
        <p:nvCxnSpPr>
          <p:cNvPr id="21" name="Straight Arrow Connector 20"/>
          <p:cNvCxnSpPr>
            <a:stCxn id="24" idx="2"/>
          </p:cNvCxnSpPr>
          <p:nvPr/>
        </p:nvCxnSpPr>
        <p:spPr bwMode="auto">
          <a:xfrm rot="5400000">
            <a:off x="3937112" y="2678476"/>
            <a:ext cx="1004416" cy="82217"/>
          </a:xfrm>
          <a:prstGeom prst="straightConnector1">
            <a:avLst/>
          </a:prstGeom>
          <a:noFill/>
          <a:ln w="41275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/>
          </a:ln>
          <a:effectLst/>
        </p:spPr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8587" y="1473695"/>
            <a:ext cx="743681" cy="74368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237622" y="1553428"/>
            <a:ext cx="1815404" cy="84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On-line Access to IP Address Reputation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9655" y="5701209"/>
            <a:ext cx="7763664" cy="4873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In short: traffic is allowed until proven guilty</a:t>
            </a:r>
            <a:endParaRPr lang="en-US" sz="2800" dirty="0"/>
          </a:p>
        </p:txBody>
      </p:sp>
      <p:sp>
        <p:nvSpPr>
          <p:cNvPr id="30" name="Rectangular Callout 29"/>
          <p:cNvSpPr/>
          <p:nvPr/>
        </p:nvSpPr>
        <p:spPr bwMode="auto">
          <a:xfrm>
            <a:off x="5404655" y="4579880"/>
            <a:ext cx="2324001" cy="797089"/>
          </a:xfrm>
          <a:prstGeom prst="wedgeRectCallout">
            <a:avLst>
              <a:gd name="adj1" fmla="val -83043"/>
              <a:gd name="adj2" fmla="val -122246"/>
            </a:avLst>
          </a:prstGeom>
          <a:ln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CPE or internal router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43661"/>
          </a:xfrm>
        </p:spPr>
        <p:txBody>
          <a:bodyPr/>
          <a:lstStyle/>
          <a:p>
            <a:r>
              <a:rPr lang="en-US" sz="2400" dirty="0" smtClean="0"/>
              <a:t>7 policies are </a:t>
            </a:r>
            <a:r>
              <a:rPr lang="en-US" sz="2400" dirty="0"/>
              <a:t>identified in the -</a:t>
            </a:r>
            <a:r>
              <a:rPr lang="en-US" sz="2400" dirty="0" smtClean="0"/>
              <a:t>03. </a:t>
            </a:r>
            <a:r>
              <a:rPr lang="en-US" sz="2400" dirty="0"/>
              <a:t>These are largely based on features which are commonly available in “advanced”</a:t>
            </a:r>
            <a:r>
              <a:rPr lang="en-US" sz="2400" dirty="0" smtClean="0"/>
              <a:t> security </a:t>
            </a:r>
            <a:r>
              <a:rPr lang="en-US" sz="2400" dirty="0" smtClean="0"/>
              <a:t>gears (UTM) </a:t>
            </a:r>
            <a:r>
              <a:rPr lang="en-US" sz="2400" dirty="0"/>
              <a:t>for </a:t>
            </a:r>
            <a:r>
              <a:rPr lang="en-US" sz="2400" dirty="0" smtClean="0"/>
              <a:t>enterprises</a:t>
            </a:r>
            <a:r>
              <a:rPr lang="en-US" sz="2400" dirty="0" smtClean="0"/>
              <a:t> for several years</a:t>
            </a:r>
          </a:p>
          <a:p>
            <a:r>
              <a:rPr lang="en-US" sz="2400" dirty="0" smtClean="0"/>
              <a:t>Home edge/internal </a:t>
            </a:r>
            <a:r>
              <a:rPr lang="en-US" sz="2400" dirty="0" smtClean="0"/>
              <a:t>router </a:t>
            </a:r>
            <a:r>
              <a:rPr lang="en-US" sz="2400" dirty="0"/>
              <a:t>is not something that is purchased and thrown away when obsolete. Instead, it is actively updated like many other consumer devices are today (PCs, iPods and </a:t>
            </a:r>
            <a:r>
              <a:rPr lang="en-US" sz="2400" dirty="0" err="1"/>
              <a:t>iPhones</a:t>
            </a:r>
            <a:r>
              <a:rPr lang="en-US" sz="2400" dirty="0"/>
              <a:t>, etc.)</a:t>
            </a:r>
          </a:p>
          <a:p>
            <a:r>
              <a:rPr lang="en-US" sz="2400" dirty="0"/>
              <a:t>Business model may include a paid subscription service from the manufacturer, a participating service or content provider</a:t>
            </a:r>
            <a:r>
              <a:rPr lang="en-US" sz="2400" dirty="0" smtClean="0"/>
              <a:t>, consortium, </a:t>
            </a:r>
            <a:r>
              <a:rPr lang="en-US" sz="2400" dirty="0"/>
              <a:t>etc.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important to</a:t>
            </a:r>
            <a:r>
              <a:rPr lang="en-US" dirty="0" smtClean="0"/>
              <a:t> </a:t>
            </a:r>
            <a:r>
              <a:rPr lang="en-US" dirty="0" smtClean="0"/>
              <a:t>IPv6 &amp; HOMENET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RFC 6092 defaults to inbound-disallowed (transparent mode is an option) and will break end-to-end in HOMENET configurations</a:t>
            </a:r>
          </a:p>
          <a:p>
            <a:r>
              <a:rPr lang="en-US" dirty="0" smtClean="0"/>
              <a:t>‘intra-home’ router does not always have </a:t>
            </a:r>
            <a:r>
              <a:rPr lang="en-US" i="1" dirty="0" smtClean="0"/>
              <a:t>trusted</a:t>
            </a:r>
            <a:r>
              <a:rPr lang="en-US" dirty="0" smtClean="0"/>
              <a:t> vs. </a:t>
            </a:r>
            <a:r>
              <a:rPr lang="en-US" i="1" dirty="0" err="1" smtClean="0"/>
              <a:t>untrusted</a:t>
            </a:r>
            <a:r>
              <a:rPr lang="en-US" dirty="0" smtClean="0"/>
              <a:t> sides</a:t>
            </a:r>
          </a:p>
          <a:p>
            <a:r>
              <a:rPr lang="en-US" dirty="0" smtClean="0"/>
              <a:t>Security </a:t>
            </a:r>
            <a:r>
              <a:rPr lang="en-US" dirty="0" smtClean="0"/>
              <a:t>policy can be adjusted to match the threat as attacks arrive</a:t>
            </a:r>
          </a:p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We don’t break end-to-end IPv6, unless we absolutely have to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THE Can of Worms</a:t>
            </a:r>
            <a:br>
              <a:rPr lang="en-US" dirty="0" smtClean="0"/>
            </a:br>
            <a:r>
              <a:rPr lang="en-US" dirty="0" smtClean="0"/>
              <a:t>NAT is Useless for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</a:t>
            </a:r>
            <a:r>
              <a:rPr lang="en-US" dirty="0" err="1" smtClean="0"/>
              <a:t>botnet</a:t>
            </a:r>
            <a:r>
              <a:rPr lang="en-US" dirty="0" smtClean="0"/>
              <a:t> members are behind a NAT</a:t>
            </a:r>
          </a:p>
          <a:p>
            <a:pPr lvl="1"/>
            <a:r>
              <a:rPr lang="en-US" dirty="0" smtClean="0"/>
              <a:t>Malware are downloaded nowadays…</a:t>
            </a:r>
          </a:p>
          <a:p>
            <a:r>
              <a:rPr lang="en-US" dirty="0" smtClean="0"/>
              <a:t>Allowing PCP or UPnP to open NAT pin-holes puts a huge trust in the host integrity</a:t>
            </a:r>
          </a:p>
          <a:p>
            <a:r>
              <a:rPr lang="en-US" dirty="0" smtClean="0"/>
              <a:t>There is a need to apply security between </a:t>
            </a:r>
            <a:r>
              <a:rPr lang="en-US" i="1" dirty="0" smtClean="0"/>
              <a:t>guest</a:t>
            </a:r>
            <a:r>
              <a:rPr lang="en-US" dirty="0" smtClean="0"/>
              <a:t> and </a:t>
            </a:r>
            <a:r>
              <a:rPr lang="en-US" i="1" dirty="0" smtClean="0"/>
              <a:t>home</a:t>
            </a:r>
            <a:r>
              <a:rPr lang="en-US" dirty="0" smtClean="0"/>
              <a:t> security domains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Security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3620741" cy="50768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 </a:t>
            </a:r>
            <a:r>
              <a:rPr lang="en-US" sz="2000" dirty="0" err="1" smtClean="0"/>
              <a:t>RejectBogon</a:t>
            </a:r>
            <a:r>
              <a:rPr lang="en-US" sz="2000" dirty="0" smtClean="0"/>
              <a:t>: </a:t>
            </a:r>
          </a:p>
          <a:p>
            <a:pPr marL="795337" lvl="1" indent="-457200">
              <a:buFont typeface="Arial"/>
              <a:buChar char="•"/>
            </a:pPr>
            <a:r>
              <a:rPr lang="en-US" sz="1800" dirty="0" smtClean="0"/>
              <a:t>including </a:t>
            </a:r>
            <a:r>
              <a:rPr lang="en-US" sz="1800" dirty="0" err="1" smtClean="0"/>
              <a:t>uRPF</a:t>
            </a:r>
            <a:r>
              <a:rPr lang="en-US" sz="1800" dirty="0" smtClean="0"/>
              <a:t> checks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 </a:t>
            </a:r>
            <a:r>
              <a:rPr lang="en-US" sz="2000" dirty="0" err="1" smtClean="0"/>
              <a:t>BlockBadReputation</a:t>
            </a:r>
            <a:r>
              <a:rPr lang="en-US" sz="2000" dirty="0" smtClean="0"/>
              <a:t>: </a:t>
            </a:r>
          </a:p>
          <a:p>
            <a:pPr marL="795337" lvl="1" indent="-457200">
              <a:buFont typeface="Arial"/>
              <a:buChar char="•"/>
            </a:pPr>
            <a:r>
              <a:rPr lang="en-US" sz="1800" dirty="0" smtClean="0"/>
              <a:t>for in/</a:t>
            </a:r>
            <a:r>
              <a:rPr lang="en-US" sz="1800" b="1" dirty="0" smtClean="0">
                <a:solidFill>
                  <a:srgbClr val="3366FF"/>
                </a:solidFill>
              </a:rPr>
              <a:t>outbound</a:t>
            </a:r>
            <a:r>
              <a:rPr lang="en-US" sz="1800" dirty="0" smtClean="0"/>
              <a:t> traffic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 </a:t>
            </a:r>
            <a:r>
              <a:rPr lang="en-US" sz="2000" dirty="0" err="1" smtClean="0"/>
              <a:t>AllowReturn</a:t>
            </a:r>
            <a:r>
              <a:rPr lang="en-US" sz="2000" dirty="0" smtClean="0"/>
              <a:t>:</a:t>
            </a:r>
          </a:p>
          <a:p>
            <a:pPr marL="795337" lvl="1" indent="-457200">
              <a:buFont typeface="Arial"/>
              <a:buChar char="•"/>
            </a:pPr>
            <a:r>
              <a:rPr lang="en-US" sz="1800" dirty="0" smtClean="0"/>
              <a:t>and apply IPS on in/outbound traffic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 </a:t>
            </a:r>
            <a:r>
              <a:rPr lang="en-US" sz="2000" dirty="0" err="1" smtClean="0"/>
              <a:t>AllowToPublicDnsHost</a:t>
            </a:r>
            <a:endParaRPr lang="en-US" sz="2000" dirty="0" smtClean="0"/>
          </a:p>
          <a:p>
            <a:pPr marL="795337" lvl="1" indent="-457200">
              <a:buFont typeface="Arial"/>
              <a:buChar char="•"/>
            </a:pPr>
            <a:r>
              <a:rPr lang="en-US" sz="1800" dirty="0" smtClean="0"/>
              <a:t>Allow inbound traffic to inside host with a AAAA &amp; reverse-DNS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61472" y="1781175"/>
            <a:ext cx="4582528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14388" rtl="0" eaLnBrk="0" fontAlgn="base" latinLnBrk="0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+mj-lt"/>
              <a:buAutoNum type="arabicPeriod" startAt="5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ProtectLocalOnly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:</a:t>
            </a:r>
          </a:p>
          <a:p>
            <a:pPr marL="795337" marR="0" lvl="1" indent="-457200" algn="l" defTabSz="814388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</a:rPr>
              <a:t>Block all inbound traffic to inside which never transmitted to the outside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</a:rPr>
              <a:t>à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</a:rPr>
              <a:t> la full-cone)</a:t>
            </a:r>
          </a:p>
          <a:p>
            <a:pPr marL="457200" marR="0" lvl="0" indent="-457200" algn="l" defTabSz="814388" rtl="0" eaLnBrk="0" fontAlgn="base" latinLnBrk="0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+mj-lt"/>
              <a:buAutoNum type="arabicPeriod" startAt="5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CrypoIntercept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:</a:t>
            </a:r>
          </a:p>
          <a:p>
            <a:pPr marL="795337" marR="0" lvl="1" indent="-457200" algn="l" defTabSz="814388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</a:rPr>
              <a:t>Intercept all inbound SSL/TLS connection, present (self-signed) cert, decrypt and re-encrypt</a:t>
            </a:r>
          </a:p>
          <a:p>
            <a:pPr marL="795337" marR="0" lvl="1" indent="-457200" algn="l" defTabSz="814388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</a:rPr>
              <a:t>Goal is to apply IPS</a:t>
            </a:r>
          </a:p>
          <a:p>
            <a:pPr marL="457200" marR="0" lvl="0" indent="-457200" algn="l" defTabSz="814388" rtl="0" eaLnBrk="0" fontAlgn="base" latinLnBrk="0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+mj-lt"/>
              <a:buAutoNum type="arabicPeriod" startAt="5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ParanoidOpeness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:</a:t>
            </a:r>
          </a:p>
          <a:p>
            <a:pPr marL="914400" lvl="1" indent="-457200" algn="l" defTabSz="814388">
              <a:lnSpc>
                <a:spcPct val="9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Arial"/>
              <a:buChar char="•"/>
            </a:pPr>
            <a:r>
              <a:rPr lang="en-US" sz="2000" kern="0" dirty="0" smtClean="0">
                <a:solidFill>
                  <a:srgbClr val="3366FF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Allow ALL inbound traffic by default</a:t>
            </a:r>
          </a:p>
          <a:p>
            <a:pPr marL="914400" lvl="1" indent="-457200" algn="l" defTabSz="814388">
              <a:lnSpc>
                <a:spcPct val="9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Arial"/>
              <a:buChar char="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97" charset="-128"/>
                <a:cs typeface="ＭＳ Ｐゴシック" pitchFamily="-97" charset="-128"/>
              </a:rPr>
              <a:t>See more next slide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97" charset="-128"/>
              <a:cs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Paranoid Openness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Rate </a:t>
            </a:r>
            <a:r>
              <a:rPr lang="en-US" sz="2400" dirty="0" smtClean="0"/>
              <a:t>limit (SYN &amp; plain data)</a:t>
            </a:r>
          </a:p>
          <a:p>
            <a:pPr lvl="1"/>
            <a:r>
              <a:rPr lang="en-US" sz="2000" dirty="0" smtClean="0"/>
              <a:t>To protect low-bandwidth residential links</a:t>
            </a:r>
          </a:p>
          <a:p>
            <a:pPr lvl="1"/>
            <a:r>
              <a:rPr lang="en-US" sz="2000" dirty="0" smtClean="0"/>
              <a:t>Basic protection against host scan</a:t>
            </a:r>
          </a:p>
          <a:p>
            <a:r>
              <a:rPr lang="en-US" sz="2400" dirty="0" smtClean="0"/>
              <a:t>If authenticated flow (e.g. HTTP)</a:t>
            </a:r>
          </a:p>
          <a:p>
            <a:pPr lvl="1"/>
            <a:r>
              <a:rPr lang="en-US" sz="2000" dirty="0" smtClean="0"/>
              <a:t>Perform dictionary attack on credential and reject too obvious ones (or default ones)</a:t>
            </a:r>
          </a:p>
          <a:p>
            <a:pPr lvl="1"/>
            <a:r>
              <a:rPr lang="en-US" sz="2000" dirty="0" smtClean="0"/>
              <a:t>Goal is to force user to select good credentials</a:t>
            </a:r>
          </a:p>
          <a:p>
            <a:r>
              <a:rPr lang="en-US" sz="2400" dirty="0" smtClean="0"/>
              <a:t>IPS must be applied</a:t>
            </a:r>
          </a:p>
          <a:p>
            <a:pPr lvl="1"/>
            <a:r>
              <a:rPr lang="en-US" sz="2000" dirty="0" smtClean="0"/>
              <a:t>If protocol unknown, then flow MAY be permitted</a:t>
            </a:r>
          </a:p>
          <a:p>
            <a:pPr lvl="1"/>
            <a:r>
              <a:rPr lang="en-US" sz="2000" dirty="0" smtClean="0"/>
              <a:t>If attack is detected, then flow MUST be denied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197" y="1166217"/>
            <a:ext cx="1900073" cy="1869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-00 at IETF 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-00 presented at V6OPS &amp; SAAG</a:t>
            </a:r>
          </a:p>
          <a:p>
            <a:r>
              <a:rPr lang="en-US" dirty="0" smtClean="0"/>
              <a:t>Globally positive reaction</a:t>
            </a:r>
          </a:p>
          <a:p>
            <a:pPr lvl="1"/>
            <a:r>
              <a:rPr lang="en-US" dirty="0" smtClean="0"/>
              <a:t>The crypto part could be improved/better presented</a:t>
            </a:r>
          </a:p>
          <a:p>
            <a:pPr lvl="1"/>
            <a:r>
              <a:rPr lang="en-US" dirty="0" smtClean="0"/>
              <a:t>Paranoid Openness is very much needed for IPv6</a:t>
            </a:r>
          </a:p>
          <a:p>
            <a:pPr lvl="1"/>
            <a:r>
              <a:rPr lang="en-US" dirty="0" smtClean="0"/>
              <a:t>Already known as Universal Threat Mitigation for large enterprises</a:t>
            </a:r>
          </a:p>
          <a:p>
            <a:pPr lvl="1"/>
            <a:r>
              <a:rPr lang="en-US" dirty="0" smtClean="0"/>
              <a:t>Could/should cross pollination with simple-security ID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 IETF76 &amp;</a:t>
            </a:r>
            <a:r>
              <a:rPr lang="en-US" dirty="0" smtClean="0"/>
              <a:t> 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r>
              <a:rPr lang="en-US" dirty="0" smtClean="0"/>
              <a:t>, little progress done (Eric’s &amp; Mark’s fault)</a:t>
            </a:r>
          </a:p>
          <a:p>
            <a:r>
              <a:rPr lang="en-US" dirty="0" smtClean="0"/>
              <a:t>-</a:t>
            </a:r>
            <a:r>
              <a:rPr lang="en-US" dirty="0" smtClean="0"/>
              <a:t>03 </a:t>
            </a:r>
            <a:r>
              <a:rPr lang="en-US" dirty="0" smtClean="0"/>
              <a:t>delta</a:t>
            </a:r>
          </a:p>
          <a:p>
            <a:pPr lvl="1"/>
            <a:r>
              <a:rPr lang="en-US" dirty="0" smtClean="0"/>
              <a:t>Some cosmetics</a:t>
            </a:r>
          </a:p>
          <a:p>
            <a:pPr lvl="1"/>
            <a:r>
              <a:rPr lang="en-US" dirty="0" smtClean="0"/>
              <a:t>More reference to UTM</a:t>
            </a:r>
          </a:p>
          <a:p>
            <a:pPr lvl="1"/>
            <a:r>
              <a:rPr lang="en-US" dirty="0" smtClean="0"/>
              <a:t>Reference to previous I-</a:t>
            </a:r>
            <a:r>
              <a:rPr lang="en-US" dirty="0" smtClean="0"/>
              <a:t>D &amp; RFC 6092</a:t>
            </a:r>
          </a:p>
          <a:p>
            <a:pPr lvl="1"/>
            <a:r>
              <a:rPr lang="en-US" dirty="0" smtClean="0"/>
              <a:t>More consistent with HOMENET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IETF82-kk-ev-mk-opsec-1.pptx</Template>
  <TotalTime>104695</TotalTime>
  <Words>569</Words>
  <Application>Microsoft Macintosh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Network</vt:lpstr>
      <vt:lpstr>Advanced IPv6 Residential Security draft-vyncke-advanced-ipv6-security-03 </vt:lpstr>
      <vt:lpstr>Advanced Security</vt:lpstr>
      <vt:lpstr>Overview</vt:lpstr>
      <vt:lpstr>Why is this important to IPv6 &amp; HOMENET?</vt:lpstr>
      <vt:lpstr>Opening THE Can of Worms NAT is Useless for Security</vt:lpstr>
      <vt:lpstr>Default Security Policy</vt:lpstr>
      <vt:lpstr>More on Paranoid Openness</vt:lpstr>
      <vt:lpstr>-00 at IETF 76</vt:lpstr>
      <vt:lpstr>Between IETF76 &amp; 82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&amp; IPv4 Deployment</dc:title>
  <dc:creator>Eric Voit, Woj Dec</dc:creator>
  <cp:lastModifiedBy>Eric Vyncke</cp:lastModifiedBy>
  <cp:revision>816</cp:revision>
  <cp:lastPrinted>2009-09-24T14:35:22Z</cp:lastPrinted>
  <dcterms:created xsi:type="dcterms:W3CDTF">2011-11-14T11:19:52Z</dcterms:created>
  <dcterms:modified xsi:type="dcterms:W3CDTF">2011-11-14T14:53:49Z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