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5" r:id="rId4"/>
    <p:sldId id="258" r:id="rId5"/>
    <p:sldId id="264" r:id="rId6"/>
    <p:sldId id="259" r:id="rId7"/>
    <p:sldId id="260" r:id="rId8"/>
    <p:sldId id="262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EA1D015C-CEF8-B64A-AAA9-A8CB089130AE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Prefix allocation in small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1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probability of simultaneous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two approaches:</a:t>
            </a:r>
          </a:p>
          <a:p>
            <a:pPr lvl="1"/>
            <a:r>
              <a:rPr lang="en-US" dirty="0" smtClean="0"/>
              <a:t>Somehow select one router on the “subsequent” LAN to ask for a prefix</a:t>
            </a:r>
          </a:p>
          <a:p>
            <a:pPr lvl="2"/>
            <a:r>
              <a:rPr lang="en-US" dirty="0" smtClean="0"/>
              <a:t>Example: OSPF/IS-IS DR asks for </a:t>
            </a:r>
            <a:r>
              <a:rPr lang="en-US" smtClean="0"/>
              <a:t>the prefix</a:t>
            </a:r>
            <a:endParaRPr lang="en-US" dirty="0" smtClean="0"/>
          </a:p>
          <a:p>
            <a:pPr lvl="1"/>
            <a:r>
              <a:rPr lang="en-US" dirty="0" smtClean="0"/>
              <a:t>Allocate prefixes from the server at a slow enough rate that duplicate allocation is improbable</a:t>
            </a:r>
          </a:p>
          <a:p>
            <a:pPr lvl="1"/>
            <a:r>
              <a:rPr lang="en-US" dirty="0" smtClean="0"/>
              <a:t>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6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896093"/>
          </a:xfrm>
        </p:spPr>
        <p:txBody>
          <a:bodyPr/>
          <a:lstStyle/>
          <a:p>
            <a:r>
              <a:rPr lang="en-US" dirty="0" smtClean="0"/>
              <a:t>Allocating prefixes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2750"/>
            <a:ext cx="8229600" cy="4998175"/>
          </a:xfrm>
        </p:spPr>
        <p:txBody>
          <a:bodyPr/>
          <a:lstStyle/>
          <a:p>
            <a:r>
              <a:rPr lang="en-US" sz="2400" dirty="0" smtClean="0"/>
              <a:t>Methods:</a:t>
            </a:r>
          </a:p>
          <a:p>
            <a:pPr lvl="1"/>
            <a:r>
              <a:rPr lang="en-US" sz="2000" dirty="0" smtClean="0"/>
              <a:t>Manually (let’s not)</a:t>
            </a:r>
          </a:p>
          <a:p>
            <a:pPr lvl="1"/>
            <a:r>
              <a:rPr lang="en-US" sz="2000" dirty="0" smtClean="0"/>
              <a:t>Automatically using DHCP/DHCPv6</a:t>
            </a:r>
          </a:p>
          <a:p>
            <a:pPr lvl="1"/>
            <a:r>
              <a:rPr lang="en-US" sz="2000" dirty="0" smtClean="0"/>
              <a:t>Automatically using </a:t>
            </a:r>
            <a:r>
              <a:rPr lang="en-US" sz="2000" dirty="0" err="1" smtClean="0"/>
              <a:t>Netconf</a:t>
            </a:r>
            <a:endParaRPr lang="en-US" sz="2000" dirty="0" smtClean="0"/>
          </a:p>
          <a:p>
            <a:pPr lvl="1"/>
            <a:r>
              <a:rPr lang="en-US" sz="2000" dirty="0" smtClean="0"/>
              <a:t>ZOSPF suggests allocating a more-or-less random number</a:t>
            </a:r>
            <a:endParaRPr lang="en-US" sz="2000" dirty="0" smtClean="0"/>
          </a:p>
          <a:p>
            <a:pPr lvl="1"/>
            <a:r>
              <a:rPr lang="en-US" sz="2000" dirty="0" smtClean="0"/>
              <a:t>Automatically using something else TBD</a:t>
            </a:r>
          </a:p>
          <a:p>
            <a:r>
              <a:rPr lang="en-US" sz="2400" dirty="0" smtClean="0"/>
              <a:t>Central </a:t>
            </a:r>
            <a:r>
              <a:rPr lang="en-US" sz="2400" dirty="0" err="1" smtClean="0"/>
              <a:t>vs</a:t>
            </a:r>
            <a:r>
              <a:rPr lang="en-US" sz="2400" dirty="0" smtClean="0"/>
              <a:t> Distributed</a:t>
            </a:r>
          </a:p>
          <a:p>
            <a:pPr lvl="1"/>
            <a:r>
              <a:rPr lang="en-US" sz="2000" dirty="0" err="1" smtClean="0"/>
              <a:t>Netconf</a:t>
            </a:r>
            <a:r>
              <a:rPr lang="en-US" sz="2000" dirty="0" smtClean="0"/>
              <a:t> implies central configuration control</a:t>
            </a:r>
          </a:p>
          <a:p>
            <a:pPr lvl="1"/>
            <a:r>
              <a:rPr lang="en-US" sz="2000" dirty="0" smtClean="0"/>
              <a:t>DHCP supplies parameters to what is otherwise a distributed control</a:t>
            </a:r>
          </a:p>
          <a:p>
            <a:r>
              <a:rPr lang="en-US" sz="2400" dirty="0" smtClean="0"/>
              <a:t>Questions we have to ask ourselves:</a:t>
            </a:r>
          </a:p>
          <a:p>
            <a:pPr lvl="1"/>
            <a:r>
              <a:rPr lang="en-US" sz="2000" dirty="0" smtClean="0"/>
              <a:t>Do we want to presume central or distributed configuration control?</a:t>
            </a:r>
          </a:p>
          <a:p>
            <a:pPr lvl="1"/>
            <a:r>
              <a:rPr lang="en-US" sz="2000" dirty="0" smtClean="0"/>
              <a:t>Do we want/need to build a protocol here?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3032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ZOSPF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Algorithm:</a:t>
            </a:r>
          </a:p>
          <a:p>
            <a:pPr lvl="1"/>
            <a:r>
              <a:rPr lang="en-US" dirty="0" smtClean="0"/>
              <a:t>The CPE advertises an IA_PD into the domain using some (new) LSA</a:t>
            </a:r>
          </a:p>
          <a:p>
            <a:pPr lvl="1"/>
            <a:r>
              <a:rPr lang="en-US" dirty="0" smtClean="0"/>
              <a:t>Each router selects a random number that no other router (type 9 prefix) is using</a:t>
            </a:r>
          </a:p>
          <a:p>
            <a:r>
              <a:rPr lang="en-US" dirty="0" smtClean="0"/>
              <a:t>Race condition:</a:t>
            </a:r>
          </a:p>
          <a:p>
            <a:pPr lvl="1"/>
            <a:r>
              <a:rPr lang="en-US" dirty="0" smtClean="0"/>
              <a:t>What if two or more routers are coming up simultaneously, such as after a power outage? </a:t>
            </a:r>
          </a:p>
          <a:p>
            <a:pPr lvl="2"/>
            <a:r>
              <a:rPr lang="en-US" dirty="0" smtClean="0"/>
              <a:t>Some probability that they select the same number.</a:t>
            </a:r>
          </a:p>
          <a:p>
            <a:pPr lvl="2"/>
            <a:r>
              <a:rPr lang="en-US" dirty="0" smtClean="0"/>
              <a:t>There is some logic to manage this; needs testing.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20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7"/>
            <a:ext cx="6858000" cy="1731353"/>
          </a:xfrm>
        </p:spPr>
        <p:txBody>
          <a:bodyPr/>
          <a:lstStyle/>
          <a:p>
            <a:r>
              <a:rPr lang="en-US" dirty="0" smtClean="0"/>
              <a:t>I suggest we assume distributed control and DHCP/DHCPv6: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25219"/>
            <a:ext cx="8229600" cy="4105705"/>
          </a:xfrm>
        </p:spPr>
        <p:txBody>
          <a:bodyPr/>
          <a:lstStyle/>
          <a:p>
            <a:r>
              <a:rPr lang="en-US" dirty="0" smtClean="0"/>
              <a:t>Protocol is defined, and provably works</a:t>
            </a:r>
          </a:p>
          <a:p>
            <a:r>
              <a:rPr lang="en-US" dirty="0" smtClean="0"/>
              <a:t>It can be specified as an operational procedure</a:t>
            </a:r>
          </a:p>
          <a:p>
            <a:r>
              <a:rPr lang="en-US" i="1" dirty="0" smtClean="0"/>
              <a:t>We don’t need a new protocol</a:t>
            </a:r>
          </a:p>
          <a:p>
            <a:r>
              <a:rPr lang="en-US" i="1" dirty="0" smtClean="0"/>
              <a:t>We don’t want to write a yang module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3916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configurations:</a:t>
            </a:r>
            <a:br>
              <a:rPr lang="en-US" dirty="0" smtClean="0"/>
            </a:br>
            <a:r>
              <a:rPr lang="en-US" dirty="0" smtClean="0"/>
              <a:t>the watchword is “simple”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18224" y="1739172"/>
            <a:ext cx="2574164" cy="2520665"/>
            <a:chOff x="5045359" y="1719263"/>
            <a:chExt cx="3226285" cy="3513137"/>
          </a:xfrm>
        </p:grpSpPr>
        <p:pic>
          <p:nvPicPr>
            <p:cNvPr id="4" name="Picture 2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5359" y="2997783"/>
              <a:ext cx="3226285" cy="2234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Line 48"/>
            <p:cNvSpPr>
              <a:spLocks noChangeShapeType="1"/>
            </p:cNvSpPr>
            <p:nvPr/>
          </p:nvSpPr>
          <p:spPr bwMode="auto">
            <a:xfrm>
              <a:off x="6738354" y="1918759"/>
              <a:ext cx="0" cy="2280425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100" y="1719263"/>
              <a:ext cx="1181100" cy="712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449620" y="1909205"/>
              <a:ext cx="552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ISP</a:t>
              </a:r>
              <a:endParaRPr lang="en-US" dirty="0"/>
            </a:p>
          </p:txBody>
        </p:sp>
        <p:pic>
          <p:nvPicPr>
            <p:cNvPr id="8" name="Picture 36" descr="Router with firew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346" y="2997783"/>
              <a:ext cx="946150" cy="442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177" y="3620589"/>
              <a:ext cx="1479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4967732" y="1417638"/>
            <a:ext cx="2391113" cy="2614612"/>
            <a:chOff x="5045359" y="1719263"/>
            <a:chExt cx="3226285" cy="3527192"/>
          </a:xfrm>
        </p:grpSpPr>
        <p:pic>
          <p:nvPicPr>
            <p:cNvPr id="11" name="Picture 2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5359" y="2997783"/>
              <a:ext cx="3226285" cy="2234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Line 48"/>
            <p:cNvSpPr>
              <a:spLocks noChangeShapeType="1"/>
            </p:cNvSpPr>
            <p:nvPr/>
          </p:nvSpPr>
          <p:spPr bwMode="auto">
            <a:xfrm>
              <a:off x="6738354" y="1918759"/>
              <a:ext cx="0" cy="1899035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100" y="1719263"/>
              <a:ext cx="1181100" cy="712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449620" y="1909205"/>
              <a:ext cx="552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ISP</a:t>
              </a:r>
              <a:endParaRPr lang="en-US" dirty="0"/>
            </a:p>
          </p:txBody>
        </p:sp>
        <p:pic>
          <p:nvPicPr>
            <p:cNvPr id="15" name="Picture 36" descr="Router with firew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346" y="2997783"/>
              <a:ext cx="946150" cy="442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8804" y="4347930"/>
              <a:ext cx="1479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094" y="4333875"/>
              <a:ext cx="1479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Line 48"/>
            <p:cNvSpPr>
              <a:spLocks noChangeShapeType="1"/>
            </p:cNvSpPr>
            <p:nvPr/>
          </p:nvSpPr>
          <p:spPr bwMode="auto">
            <a:xfrm rot="16200000">
              <a:off x="6738354" y="2677581"/>
              <a:ext cx="0" cy="2280425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48"/>
            <p:cNvSpPr>
              <a:spLocks noChangeShapeType="1"/>
            </p:cNvSpPr>
            <p:nvPr/>
          </p:nvSpPr>
          <p:spPr bwMode="auto">
            <a:xfrm>
              <a:off x="7588638" y="3817794"/>
              <a:ext cx="0" cy="53013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48"/>
            <p:cNvSpPr>
              <a:spLocks noChangeShapeType="1"/>
            </p:cNvSpPr>
            <p:nvPr/>
          </p:nvSpPr>
          <p:spPr bwMode="auto">
            <a:xfrm>
              <a:off x="6024929" y="3817793"/>
              <a:ext cx="0" cy="53013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8771" y="4166569"/>
              <a:ext cx="559523" cy="334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9044" y="4151663"/>
              <a:ext cx="559523" cy="334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5" name="Group 64"/>
          <p:cNvGrpSpPr/>
          <p:nvPr/>
        </p:nvGrpSpPr>
        <p:grpSpPr>
          <a:xfrm>
            <a:off x="5007907" y="4259837"/>
            <a:ext cx="2429128" cy="2626886"/>
            <a:chOff x="5007907" y="4259837"/>
            <a:chExt cx="2429128" cy="2626886"/>
          </a:xfrm>
        </p:grpSpPr>
        <p:pic>
          <p:nvPicPr>
            <p:cNvPr id="24" name="Picture 2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7907" y="5212018"/>
              <a:ext cx="2429128" cy="1664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Line 48"/>
            <p:cNvSpPr>
              <a:spLocks noChangeShapeType="1"/>
            </p:cNvSpPr>
            <p:nvPr/>
          </p:nvSpPr>
          <p:spPr bwMode="auto">
            <a:xfrm>
              <a:off x="5834271" y="4408412"/>
              <a:ext cx="0" cy="141431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" name="Pictur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9317" y="4259837"/>
              <a:ext cx="889271" cy="53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5616878" y="4401297"/>
              <a:ext cx="416029" cy="275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ISP</a:t>
              </a:r>
              <a:endParaRPr lang="en-US" dirty="0"/>
            </a:p>
          </p:txBody>
        </p:sp>
        <p:pic>
          <p:nvPicPr>
            <p:cNvPr id="28" name="Picture 36" descr="Router with firew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99" y="5212018"/>
              <a:ext cx="712373" cy="329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8614" y="6217544"/>
              <a:ext cx="1113980" cy="669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3055" y="6207077"/>
              <a:ext cx="1113980" cy="669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Line 48"/>
            <p:cNvSpPr>
              <a:spLocks noChangeShapeType="1"/>
            </p:cNvSpPr>
            <p:nvPr/>
          </p:nvSpPr>
          <p:spPr bwMode="auto">
            <a:xfrm rot="16200000">
              <a:off x="6282593" y="4964237"/>
              <a:ext cx="0" cy="1716973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48"/>
            <p:cNvSpPr>
              <a:spLocks noChangeShapeType="1"/>
            </p:cNvSpPr>
            <p:nvPr/>
          </p:nvSpPr>
          <p:spPr bwMode="auto">
            <a:xfrm>
              <a:off x="6922787" y="5822724"/>
              <a:ext cx="0" cy="39482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48"/>
            <p:cNvSpPr>
              <a:spLocks noChangeShapeType="1"/>
            </p:cNvSpPr>
            <p:nvPr/>
          </p:nvSpPr>
          <p:spPr bwMode="auto">
            <a:xfrm>
              <a:off x="5745443" y="5822723"/>
              <a:ext cx="0" cy="39482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4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7519" y="6082475"/>
              <a:ext cx="421275" cy="249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9805" y="6071374"/>
              <a:ext cx="421275" cy="249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6833026" y="4408412"/>
              <a:ext cx="0" cy="141431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7" name="Pictur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8072" y="4259837"/>
              <a:ext cx="889271" cy="53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615633" y="4401297"/>
              <a:ext cx="416029" cy="275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ISP</a:t>
              </a:r>
              <a:endParaRPr lang="en-US" dirty="0"/>
            </a:p>
          </p:txBody>
        </p:sp>
        <p:pic>
          <p:nvPicPr>
            <p:cNvPr id="39" name="Picture 36" descr="Router with firew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654" y="5212018"/>
              <a:ext cx="712373" cy="329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Group 63"/>
          <p:cNvGrpSpPr/>
          <p:nvPr/>
        </p:nvGrpSpPr>
        <p:grpSpPr>
          <a:xfrm>
            <a:off x="918887" y="4408412"/>
            <a:ext cx="2673501" cy="2457650"/>
            <a:chOff x="918887" y="4408412"/>
            <a:chExt cx="2673501" cy="2457650"/>
          </a:xfrm>
        </p:grpSpPr>
        <p:pic>
          <p:nvPicPr>
            <p:cNvPr id="45" name="Picture 2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887" y="5289750"/>
              <a:ext cx="2673501" cy="1540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Line 48"/>
            <p:cNvSpPr>
              <a:spLocks noChangeShapeType="1"/>
            </p:cNvSpPr>
            <p:nvPr/>
          </p:nvSpPr>
          <p:spPr bwMode="auto">
            <a:xfrm>
              <a:off x="2321808" y="4545933"/>
              <a:ext cx="0" cy="130908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7" name="Pictur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086" y="4408412"/>
              <a:ext cx="978733" cy="491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2082545" y="4539347"/>
              <a:ext cx="457882" cy="254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ISP</a:t>
              </a:r>
              <a:endParaRPr lang="en-US" dirty="0"/>
            </a:p>
          </p:txBody>
        </p:sp>
        <p:pic>
          <p:nvPicPr>
            <p:cNvPr id="49" name="Picture 36" descr="Router with firew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988" y="5289750"/>
              <a:ext cx="784039" cy="305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Line 48"/>
            <p:cNvSpPr>
              <a:spLocks noChangeShapeType="1"/>
            </p:cNvSpPr>
            <p:nvPr/>
          </p:nvSpPr>
          <p:spPr bwMode="auto">
            <a:xfrm rot="16200000">
              <a:off x="2321808" y="4910167"/>
              <a:ext cx="0" cy="188970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3026407" y="5855018"/>
              <a:ext cx="0" cy="712387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48"/>
            <p:cNvSpPr>
              <a:spLocks noChangeShapeType="1"/>
            </p:cNvSpPr>
            <p:nvPr/>
          </p:nvSpPr>
          <p:spPr bwMode="auto">
            <a:xfrm>
              <a:off x="1730620" y="5855018"/>
              <a:ext cx="0" cy="712387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3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1778" y="6095444"/>
              <a:ext cx="463656" cy="230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37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3004" y="6085169"/>
              <a:ext cx="463656" cy="230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Line 48"/>
            <p:cNvSpPr>
              <a:spLocks noChangeShapeType="1"/>
            </p:cNvSpPr>
            <p:nvPr/>
          </p:nvSpPr>
          <p:spPr bwMode="auto">
            <a:xfrm rot="16200000">
              <a:off x="2321810" y="5622554"/>
              <a:ext cx="0" cy="188970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1734210" y="6275676"/>
              <a:ext cx="544565" cy="590386"/>
            </a:xfrm>
            <a:custGeom>
              <a:avLst/>
              <a:gdLst>
                <a:gd name="connsiteX0" fmla="*/ 0 w 657161"/>
                <a:gd name="connsiteY0" fmla="*/ 0 h 856448"/>
                <a:gd name="connsiteX1" fmla="*/ 652122 w 657161"/>
                <a:gd name="connsiteY1" fmla="*/ 480560 h 85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7161" h="856448">
                  <a:moveTo>
                    <a:pt x="0" y="0"/>
                  </a:moveTo>
                  <a:cubicBezTo>
                    <a:pt x="351802" y="642654"/>
                    <a:pt x="703605" y="1285308"/>
                    <a:pt x="652122" y="480560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829267" y="1833024"/>
            <a:ext cx="1968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router with</a:t>
            </a:r>
          </a:p>
          <a:p>
            <a:r>
              <a:rPr lang="en-US" dirty="0" smtClean="0"/>
              <a:t>some number of</a:t>
            </a:r>
          </a:p>
          <a:p>
            <a:r>
              <a:rPr lang="en-US" dirty="0" smtClean="0"/>
              <a:t>subnets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067522" y="1833024"/>
            <a:ext cx="1523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Multi-router</a:t>
            </a:r>
          </a:p>
          <a:p>
            <a:r>
              <a:rPr lang="en-US" dirty="0" smtClean="0"/>
              <a:t>Tree network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916656" y="4643419"/>
            <a:ext cx="13781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Multi-router</a:t>
            </a:r>
          </a:p>
          <a:p>
            <a:r>
              <a:rPr lang="en-US" dirty="0" smtClean="0"/>
              <a:t>generalized </a:t>
            </a:r>
          </a:p>
          <a:p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7193027" y="4682303"/>
            <a:ext cx="1377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Multihomed</a:t>
            </a:r>
            <a:endParaRPr lang="en-US" dirty="0"/>
          </a:p>
          <a:p>
            <a:r>
              <a:rPr lang="en-US" dirty="0" smtClean="0"/>
              <a:t>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61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Simplest case: only one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there is only the CPE Router, it</a:t>
            </a:r>
          </a:p>
          <a:p>
            <a:pPr lvl="1"/>
            <a:r>
              <a:rPr lang="en-US" dirty="0" smtClean="0"/>
              <a:t>Is allocated a prefix by the upstream network</a:t>
            </a:r>
          </a:p>
          <a:p>
            <a:pPr lvl="1"/>
            <a:r>
              <a:rPr lang="en-US" dirty="0" smtClean="0"/>
              <a:t>Assigns /64s from that to each interior network</a:t>
            </a:r>
          </a:p>
          <a:p>
            <a:r>
              <a:rPr lang="en-US" dirty="0" smtClean="0"/>
              <a:t>No added complexity</a:t>
            </a:r>
            <a:endParaRPr lang="en-US" dirty="0"/>
          </a:p>
        </p:txBody>
      </p:sp>
      <p:pic>
        <p:nvPicPr>
          <p:cNvPr id="6" name="Picture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59" y="2997783"/>
            <a:ext cx="3226285" cy="22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48"/>
          <p:cNvSpPr>
            <a:spLocks noChangeShapeType="1"/>
          </p:cNvSpPr>
          <p:nvPr/>
        </p:nvSpPr>
        <p:spPr bwMode="auto">
          <a:xfrm>
            <a:off x="6738354" y="1918759"/>
            <a:ext cx="0" cy="22804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719263"/>
            <a:ext cx="1181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9620" y="1909205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ISP</a:t>
            </a:r>
            <a:endParaRPr lang="en-US" dirty="0"/>
          </a:p>
        </p:txBody>
      </p:sp>
      <p:pic>
        <p:nvPicPr>
          <p:cNvPr id="8" name="Picture 36" descr="Router with firew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346" y="2997783"/>
            <a:ext cx="946150" cy="44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77" y="3620589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6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Next-simplest case: </a:t>
            </a:r>
            <a:br>
              <a:rPr lang="en-US" dirty="0" smtClean="0"/>
            </a:br>
            <a:r>
              <a:rPr lang="en-US" dirty="0" smtClean="0"/>
              <a:t>Tree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CPE Router</a:t>
            </a:r>
            <a:endParaRPr lang="en-US" dirty="0"/>
          </a:p>
          <a:p>
            <a:pPr lvl="1"/>
            <a:r>
              <a:rPr lang="en-US" dirty="0"/>
              <a:t>Is allocated a prefix by the upstream network</a:t>
            </a:r>
          </a:p>
          <a:p>
            <a:pPr lvl="1"/>
            <a:r>
              <a:rPr lang="en-US" dirty="0"/>
              <a:t>Assigns /64s from that to </a:t>
            </a:r>
            <a:r>
              <a:rPr lang="en-US" dirty="0" smtClean="0"/>
              <a:t>its interior networks</a:t>
            </a:r>
          </a:p>
          <a:p>
            <a:r>
              <a:rPr lang="en-US" dirty="0" smtClean="0"/>
              <a:t>Interior routers</a:t>
            </a:r>
          </a:p>
          <a:p>
            <a:pPr lvl="1"/>
            <a:r>
              <a:rPr lang="en-US" dirty="0" smtClean="0"/>
              <a:t>Request allocation from DHCP Server in CPE Router for their LANs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59" y="2997783"/>
            <a:ext cx="3226285" cy="22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8"/>
          <p:cNvSpPr>
            <a:spLocks noChangeShapeType="1"/>
          </p:cNvSpPr>
          <p:nvPr/>
        </p:nvSpPr>
        <p:spPr bwMode="auto">
          <a:xfrm>
            <a:off x="6738354" y="1918759"/>
            <a:ext cx="0" cy="189903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719263"/>
            <a:ext cx="1181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49620" y="1909205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ISP</a:t>
            </a:r>
            <a:endParaRPr lang="en-US" dirty="0"/>
          </a:p>
        </p:txBody>
      </p:sp>
      <p:pic>
        <p:nvPicPr>
          <p:cNvPr id="9" name="Picture 36" descr="Router with firew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346" y="2997783"/>
            <a:ext cx="946150" cy="44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804" y="4347930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094" y="4333875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48"/>
          <p:cNvSpPr>
            <a:spLocks noChangeShapeType="1"/>
          </p:cNvSpPr>
          <p:nvPr/>
        </p:nvSpPr>
        <p:spPr bwMode="auto">
          <a:xfrm rot="16200000">
            <a:off x="6738354" y="2677581"/>
            <a:ext cx="0" cy="22804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48"/>
          <p:cNvSpPr>
            <a:spLocks noChangeShapeType="1"/>
          </p:cNvSpPr>
          <p:nvPr/>
        </p:nvSpPr>
        <p:spPr bwMode="auto">
          <a:xfrm>
            <a:off x="7588638" y="3817794"/>
            <a:ext cx="0" cy="530136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48"/>
          <p:cNvSpPr>
            <a:spLocks noChangeShapeType="1"/>
          </p:cNvSpPr>
          <p:nvPr/>
        </p:nvSpPr>
        <p:spPr bwMode="auto">
          <a:xfrm>
            <a:off x="6024929" y="3817793"/>
            <a:ext cx="0" cy="530136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Picture 3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71" y="4166569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044" y="4151663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8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Multihoming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Distributing prefixes from more than one subnet</a:t>
            </a:r>
          </a:p>
          <a:p>
            <a:r>
              <a:rPr lang="en-US" dirty="0" smtClean="0"/>
              <a:t>Calls for parallel distribution</a:t>
            </a:r>
            <a:endParaRPr lang="en-US" dirty="0"/>
          </a:p>
        </p:txBody>
      </p:sp>
      <p:pic>
        <p:nvPicPr>
          <p:cNvPr id="20" name="Picture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59" y="2997783"/>
            <a:ext cx="3226285" cy="22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Line 48"/>
          <p:cNvSpPr>
            <a:spLocks noChangeShapeType="1"/>
          </p:cNvSpPr>
          <p:nvPr/>
        </p:nvSpPr>
        <p:spPr bwMode="auto">
          <a:xfrm>
            <a:off x="6142907" y="1918759"/>
            <a:ext cx="0" cy="189903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653" y="1719263"/>
            <a:ext cx="1181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854173" y="1909205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ISP</a:t>
            </a:r>
            <a:endParaRPr lang="en-US" dirty="0"/>
          </a:p>
        </p:txBody>
      </p:sp>
      <p:pic>
        <p:nvPicPr>
          <p:cNvPr id="24" name="Picture 36" descr="Router with firew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899" y="2997783"/>
            <a:ext cx="946150" cy="44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804" y="4347930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094" y="4333875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Line 48"/>
          <p:cNvSpPr>
            <a:spLocks noChangeShapeType="1"/>
          </p:cNvSpPr>
          <p:nvPr/>
        </p:nvSpPr>
        <p:spPr bwMode="auto">
          <a:xfrm rot="16200000">
            <a:off x="6738354" y="2677581"/>
            <a:ext cx="0" cy="22804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48"/>
          <p:cNvSpPr>
            <a:spLocks noChangeShapeType="1"/>
          </p:cNvSpPr>
          <p:nvPr/>
        </p:nvSpPr>
        <p:spPr bwMode="auto">
          <a:xfrm>
            <a:off x="7588638" y="3817794"/>
            <a:ext cx="0" cy="530136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48"/>
          <p:cNvSpPr>
            <a:spLocks noChangeShapeType="1"/>
          </p:cNvSpPr>
          <p:nvPr/>
        </p:nvSpPr>
        <p:spPr bwMode="auto">
          <a:xfrm>
            <a:off x="6024929" y="3817793"/>
            <a:ext cx="0" cy="530136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" name="Picture 3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71" y="4166569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044" y="4151663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Line 48"/>
          <p:cNvSpPr>
            <a:spLocks noChangeShapeType="1"/>
          </p:cNvSpPr>
          <p:nvPr/>
        </p:nvSpPr>
        <p:spPr bwMode="auto">
          <a:xfrm>
            <a:off x="7469420" y="1918759"/>
            <a:ext cx="0" cy="189903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3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166" y="1719263"/>
            <a:ext cx="1181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7180686" y="1909205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ISP</a:t>
            </a:r>
            <a:endParaRPr lang="en-US" dirty="0"/>
          </a:p>
        </p:txBody>
      </p:sp>
      <p:pic>
        <p:nvPicPr>
          <p:cNvPr id="35" name="Picture 36" descr="Router with firew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412" y="2997783"/>
            <a:ext cx="946150" cy="44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/>
          <p:cNvCxnSpPr>
            <a:stCxn id="35" idx="2"/>
            <a:endCxn id="30" idx="0"/>
          </p:cNvCxnSpPr>
          <p:nvPr/>
        </p:nvCxnSpPr>
        <p:spPr bwMode="auto">
          <a:xfrm flipH="1">
            <a:off x="6028533" y="3440588"/>
            <a:ext cx="1445954" cy="72598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9" name="Straight Arrow Connector 38"/>
          <p:cNvCxnSpPr>
            <a:endCxn id="31" idx="0"/>
          </p:cNvCxnSpPr>
          <p:nvPr/>
        </p:nvCxnSpPr>
        <p:spPr bwMode="auto">
          <a:xfrm>
            <a:off x="7469420" y="3440588"/>
            <a:ext cx="129386" cy="71107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24" idx="2"/>
            <a:endCxn id="30" idx="0"/>
          </p:cNvCxnSpPr>
          <p:nvPr/>
        </p:nvCxnSpPr>
        <p:spPr bwMode="auto">
          <a:xfrm flipH="1">
            <a:off x="6028533" y="3440588"/>
            <a:ext cx="119441" cy="72598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6142907" y="3440588"/>
            <a:ext cx="1455899" cy="71107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1478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distributed allocation gets hairy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496634" cy="4411662"/>
          </a:xfrm>
        </p:spPr>
        <p:txBody>
          <a:bodyPr/>
          <a:lstStyle/>
          <a:p>
            <a:r>
              <a:rPr lang="en-US" sz="2400" dirty="0" smtClean="0"/>
              <a:t>If the network has redundant topology</a:t>
            </a:r>
          </a:p>
          <a:p>
            <a:pPr lvl="1"/>
            <a:r>
              <a:rPr lang="en-US" sz="2000" dirty="0" smtClean="0"/>
              <a:t>There is some probability of multiple routers on a downstream LAN creating different subnets on the same LAN simultaneously</a:t>
            </a:r>
          </a:p>
          <a:p>
            <a:r>
              <a:rPr lang="en-US" sz="2400" dirty="0" smtClean="0"/>
              <a:t>Architecturally not an issue</a:t>
            </a:r>
          </a:p>
          <a:p>
            <a:r>
              <a:rPr lang="en-US" sz="2400" dirty="0" smtClean="0"/>
              <a:t>Practically, suboptimal</a:t>
            </a:r>
          </a:p>
          <a:p>
            <a:r>
              <a:rPr lang="en-US" sz="2400" dirty="0" smtClean="0"/>
              <a:t>Solution:</a:t>
            </a:r>
          </a:p>
          <a:p>
            <a:pPr lvl="1"/>
            <a:r>
              <a:rPr lang="en-US" sz="2000" dirty="0" smtClean="0"/>
              <a:t>Minimize the probability of </a:t>
            </a:r>
            <a:r>
              <a:rPr lang="en-US" sz="2000" dirty="0" err="1" smtClean="0"/>
              <a:t>occurance</a:t>
            </a:r>
            <a:endParaRPr lang="en-US" sz="2000" dirty="0"/>
          </a:p>
        </p:txBody>
      </p:sp>
      <p:pic>
        <p:nvPicPr>
          <p:cNvPr id="5" name="Picture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59" y="2997783"/>
            <a:ext cx="3226285" cy="22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8"/>
          <p:cNvSpPr>
            <a:spLocks noChangeShapeType="1"/>
          </p:cNvSpPr>
          <p:nvPr/>
        </p:nvSpPr>
        <p:spPr bwMode="auto">
          <a:xfrm>
            <a:off x="6738354" y="1918759"/>
            <a:ext cx="0" cy="189903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719263"/>
            <a:ext cx="1181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49620" y="1909205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ISP</a:t>
            </a:r>
            <a:endParaRPr lang="en-US" dirty="0"/>
          </a:p>
        </p:txBody>
      </p:sp>
      <p:pic>
        <p:nvPicPr>
          <p:cNvPr id="9" name="Picture 36" descr="Router with firew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346" y="2997783"/>
            <a:ext cx="946150" cy="44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48"/>
          <p:cNvSpPr>
            <a:spLocks noChangeShapeType="1"/>
          </p:cNvSpPr>
          <p:nvPr/>
        </p:nvSpPr>
        <p:spPr bwMode="auto">
          <a:xfrm rot="16200000">
            <a:off x="6738354" y="2677581"/>
            <a:ext cx="0" cy="22804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48"/>
          <p:cNvSpPr>
            <a:spLocks noChangeShapeType="1"/>
          </p:cNvSpPr>
          <p:nvPr/>
        </p:nvSpPr>
        <p:spPr bwMode="auto">
          <a:xfrm>
            <a:off x="7588638" y="3817793"/>
            <a:ext cx="0" cy="1033429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48"/>
          <p:cNvSpPr>
            <a:spLocks noChangeShapeType="1"/>
          </p:cNvSpPr>
          <p:nvPr/>
        </p:nvSpPr>
        <p:spPr bwMode="auto">
          <a:xfrm>
            <a:off x="6024929" y="3817792"/>
            <a:ext cx="0" cy="103343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Picture 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71" y="4166569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044" y="4151663"/>
            <a:ext cx="559523" cy="3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ine 48"/>
          <p:cNvSpPr>
            <a:spLocks noChangeShapeType="1"/>
          </p:cNvSpPr>
          <p:nvPr/>
        </p:nvSpPr>
        <p:spPr bwMode="auto">
          <a:xfrm rot="16200000">
            <a:off x="6738356" y="3711010"/>
            <a:ext cx="0" cy="22804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" name="Curved Connector 9"/>
          <p:cNvCxnSpPr>
            <a:stCxn id="15" idx="0"/>
            <a:endCxn id="9" idx="1"/>
          </p:cNvCxnSpPr>
          <p:nvPr/>
        </p:nvCxnSpPr>
        <p:spPr bwMode="auto">
          <a:xfrm rot="5400000" flipH="1" flipV="1">
            <a:off x="5675748" y="3571972"/>
            <a:ext cx="947383" cy="241813"/>
          </a:xfrm>
          <a:prstGeom prst="curved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8" name="Curved Connector 17"/>
          <p:cNvCxnSpPr>
            <a:stCxn id="16" idx="0"/>
            <a:endCxn id="9" idx="3"/>
          </p:cNvCxnSpPr>
          <p:nvPr/>
        </p:nvCxnSpPr>
        <p:spPr bwMode="auto">
          <a:xfrm rot="16200000" flipV="1">
            <a:off x="6941413" y="3494270"/>
            <a:ext cx="932477" cy="382310"/>
          </a:xfrm>
          <a:prstGeom prst="curved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0" name="Curved Connector 19"/>
          <p:cNvCxnSpPr>
            <a:stCxn id="9" idx="2"/>
            <a:endCxn id="15" idx="3"/>
          </p:cNvCxnSpPr>
          <p:nvPr/>
        </p:nvCxnSpPr>
        <p:spPr bwMode="auto">
          <a:xfrm rot="5400000">
            <a:off x="6079215" y="3669668"/>
            <a:ext cx="893287" cy="435127"/>
          </a:xfrm>
          <a:prstGeom prst="curved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2" name="Curved Connector 21"/>
          <p:cNvCxnSpPr>
            <a:endCxn id="16" idx="1"/>
          </p:cNvCxnSpPr>
          <p:nvPr/>
        </p:nvCxnSpPr>
        <p:spPr bwMode="auto">
          <a:xfrm rot="16200000" flipH="1">
            <a:off x="6478808" y="3478733"/>
            <a:ext cx="1099782" cy="580690"/>
          </a:xfrm>
          <a:prstGeom prst="curved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6" name="Freeform 25"/>
          <p:cNvSpPr/>
          <p:nvPr/>
        </p:nvSpPr>
        <p:spPr>
          <a:xfrm>
            <a:off x="6029262" y="4428023"/>
            <a:ext cx="657161" cy="856448"/>
          </a:xfrm>
          <a:custGeom>
            <a:avLst/>
            <a:gdLst>
              <a:gd name="connsiteX0" fmla="*/ 0 w 657161"/>
              <a:gd name="connsiteY0" fmla="*/ 0 h 856448"/>
              <a:gd name="connsiteX1" fmla="*/ 652122 w 657161"/>
              <a:gd name="connsiteY1" fmla="*/ 480560 h 85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7161" h="856448">
                <a:moveTo>
                  <a:pt x="0" y="0"/>
                </a:moveTo>
                <a:cubicBezTo>
                  <a:pt x="351802" y="642654"/>
                  <a:pt x="703605" y="1285308"/>
                  <a:pt x="652122" y="480560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/>
          <p:cNvCxnSpPr>
            <a:stCxn id="15" idx="2"/>
          </p:cNvCxnSpPr>
          <p:nvPr/>
        </p:nvCxnSpPr>
        <p:spPr bwMode="auto">
          <a:xfrm>
            <a:off x="6028533" y="4501181"/>
            <a:ext cx="572766" cy="35004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16" idx="2"/>
          </p:cNvCxnSpPr>
          <p:nvPr/>
        </p:nvCxnSpPr>
        <p:spPr bwMode="auto">
          <a:xfrm flipH="1">
            <a:off x="7002175" y="4486275"/>
            <a:ext cx="596631" cy="36494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3565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137</TotalTime>
  <Words>417</Words>
  <Application>Microsoft Macintosh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IETF</vt:lpstr>
      <vt:lpstr>Prefix allocation in small networks</vt:lpstr>
      <vt:lpstr>Allocating prefixes</vt:lpstr>
      <vt:lpstr>ZOSPF solution</vt:lpstr>
      <vt:lpstr>I suggest we assume distributed control and DHCP/DHCPv6:</vt:lpstr>
      <vt:lpstr>Typical configurations: the watchword is “simple”</vt:lpstr>
      <vt:lpstr>Simplest case: only one router</vt:lpstr>
      <vt:lpstr>Next-simplest case:  Tree Network</vt:lpstr>
      <vt:lpstr>Multihoming</vt:lpstr>
      <vt:lpstr>Where distributed allocation gets hairy</vt:lpstr>
      <vt:lpstr>Minimizing probability of simultaneous allocation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Prefix allocation in small networks</dc:title>
  <dc:creator>Fred Baker</dc:creator>
  <cp:lastModifiedBy>Fred Baker</cp:lastModifiedBy>
  <cp:revision>11</cp:revision>
  <dcterms:created xsi:type="dcterms:W3CDTF">2011-10-05T08:08:05Z</dcterms:created>
  <dcterms:modified xsi:type="dcterms:W3CDTF">2011-11-14T23:03:19Z</dcterms:modified>
</cp:coreProperties>
</file>